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71" r:id="rId9"/>
    <p:sldId id="264" r:id="rId10"/>
    <p:sldId id="265" r:id="rId11"/>
    <p:sldId id="266" r:id="rId12"/>
    <p:sldId id="272" r:id="rId13"/>
    <p:sldId id="274" r:id="rId14"/>
    <p:sldId id="267" r:id="rId15"/>
    <p:sldId id="281" r:id="rId16"/>
    <p:sldId id="268" r:id="rId17"/>
    <p:sldId id="269" r:id="rId18"/>
    <p:sldId id="273" r:id="rId19"/>
    <p:sldId id="318" r:id="rId20"/>
    <p:sldId id="310" r:id="rId21"/>
    <p:sldId id="279" r:id="rId22"/>
    <p:sldId id="293" r:id="rId23"/>
    <p:sldId id="296" r:id="rId24"/>
    <p:sldId id="292" r:id="rId25"/>
    <p:sldId id="305" r:id="rId26"/>
    <p:sldId id="306" r:id="rId27"/>
    <p:sldId id="288" r:id="rId28"/>
    <p:sldId id="313" r:id="rId29"/>
    <p:sldId id="284"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1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34B2F1-7DC8-40CB-A5B6-A81976089FB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F82CB138-BDC0-42BE-84C4-7436F28D426D}">
      <dgm:prSet phldrT="[Текст]" custT="1">
        <dgm:style>
          <a:lnRef idx="1">
            <a:schemeClr val="accent5"/>
          </a:lnRef>
          <a:fillRef idx="2">
            <a:schemeClr val="accent5"/>
          </a:fillRef>
          <a:effectRef idx="1">
            <a:schemeClr val="accent5"/>
          </a:effectRef>
          <a:fontRef idx="minor">
            <a:schemeClr val="dk1"/>
          </a:fontRef>
        </dgm:style>
      </dgm:prSet>
      <dgm:spPr/>
      <dgm:t>
        <a:bodyPr/>
        <a:lstStyle/>
        <a:p>
          <a:r>
            <a:rPr lang="ru-RU" sz="1200" b="1" i="0" dirty="0" smtClean="0">
              <a:solidFill>
                <a:srgbClr val="002060"/>
              </a:solidFill>
              <a:effectLst/>
              <a:latin typeface="Times New Roman" pitchFamily="18" charset="0"/>
              <a:cs typeface="Times New Roman" pitchFamily="18" charset="0"/>
            </a:rPr>
            <a:t>Охраны и укрепления физического и психического здоровья детей, в том числе их эмоционального благополучия</a:t>
          </a:r>
          <a:endParaRPr lang="ru-RU" sz="1200" b="1" dirty="0">
            <a:solidFill>
              <a:srgbClr val="002060"/>
            </a:solidFill>
            <a:latin typeface="Times New Roman" pitchFamily="18" charset="0"/>
            <a:cs typeface="Times New Roman" pitchFamily="18" charset="0"/>
          </a:endParaRPr>
        </a:p>
      </dgm:t>
    </dgm:pt>
    <dgm:pt modelId="{2497FEE5-1B46-4BEA-8F0F-2040B6895FD9}" type="sibTrans" cxnId="{70B7738A-DE67-4BB2-80F2-E985CAC2EF8D}">
      <dgm:prSet/>
      <dgm:spPr/>
      <dgm:t>
        <a:bodyPr/>
        <a:lstStyle/>
        <a:p>
          <a:endParaRPr lang="ru-RU"/>
        </a:p>
      </dgm:t>
    </dgm:pt>
    <dgm:pt modelId="{09AB88E3-64CE-4E10-8954-4C977CC6D11F}" type="parTrans" cxnId="{70B7738A-DE67-4BB2-80F2-E985CAC2EF8D}">
      <dgm:prSet/>
      <dgm:spPr/>
      <dgm:t>
        <a:bodyPr/>
        <a:lstStyle/>
        <a:p>
          <a:endParaRPr lang="ru-RU"/>
        </a:p>
      </dgm:t>
    </dgm:pt>
    <dgm:pt modelId="{F6655ABF-323B-4A09-BC82-56D08F2D9301}">
      <dgm:prSet phldrT="[Текст]" custT="1">
        <dgm:style>
          <a:lnRef idx="1">
            <a:schemeClr val="accent5"/>
          </a:lnRef>
          <a:fillRef idx="2">
            <a:schemeClr val="accent5"/>
          </a:fillRef>
          <a:effectRef idx="1">
            <a:schemeClr val="accent5"/>
          </a:effectRef>
          <a:fontRef idx="minor">
            <a:schemeClr val="dk1"/>
          </a:fontRef>
        </dgm:style>
      </dgm:prSet>
      <dgm:spPr>
        <a:solidFill>
          <a:schemeClr val="accent5"/>
        </a:solidFill>
      </dgm:spPr>
      <dgm:t>
        <a:bodyPr/>
        <a:lstStyle/>
        <a:p>
          <a:r>
            <a:rPr lang="ru-RU" sz="1800" b="1" dirty="0" smtClean="0">
              <a:solidFill>
                <a:srgbClr val="002060"/>
              </a:solidFill>
              <a:latin typeface="Times New Roman" pitchFamily="18" charset="0"/>
              <a:cs typeface="Times New Roman" pitchFamily="18" charset="0"/>
            </a:rPr>
            <a:t>ЗАДАЧИ</a:t>
          </a:r>
        </a:p>
        <a:p>
          <a:r>
            <a:rPr lang="ru-RU" sz="1800" b="1" dirty="0" smtClean="0">
              <a:solidFill>
                <a:srgbClr val="002060"/>
              </a:solidFill>
              <a:latin typeface="Times New Roman" pitchFamily="18" charset="0"/>
              <a:cs typeface="Times New Roman" pitchFamily="18" charset="0"/>
            </a:rPr>
            <a:t>ДОУ</a:t>
          </a:r>
          <a:endParaRPr lang="ru-RU" sz="1800" b="1" dirty="0">
            <a:solidFill>
              <a:srgbClr val="002060"/>
            </a:solidFill>
            <a:latin typeface="Times New Roman" pitchFamily="18" charset="0"/>
            <a:cs typeface="Times New Roman" pitchFamily="18" charset="0"/>
          </a:endParaRPr>
        </a:p>
      </dgm:t>
    </dgm:pt>
    <dgm:pt modelId="{5C24B3E7-ADC2-4C7A-BF93-14CF434E6FCB}" type="sibTrans" cxnId="{53023300-9190-4FA6-A020-242328578378}">
      <dgm:prSet/>
      <dgm:spPr/>
      <dgm:t>
        <a:bodyPr/>
        <a:lstStyle/>
        <a:p>
          <a:endParaRPr lang="ru-RU"/>
        </a:p>
      </dgm:t>
    </dgm:pt>
    <dgm:pt modelId="{5FAC4A45-FC71-418D-BC61-1F9C9D84AEF3}" type="parTrans" cxnId="{53023300-9190-4FA6-A020-242328578378}">
      <dgm:prSet/>
      <dgm:spPr/>
      <dgm:t>
        <a:bodyPr/>
        <a:lstStyle/>
        <a:p>
          <a:endParaRPr lang="ru-RU"/>
        </a:p>
      </dgm:t>
    </dgm:pt>
    <dgm:pt modelId="{68DB3D38-E1F5-423B-A463-2F1C0422D63F}">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rgbClr val="002060"/>
              </a:solidFill>
              <a:latin typeface="Times New Roman" pitchFamily="18" charset="0"/>
              <a:cs typeface="Times New Roman" pitchFamily="18" charset="0"/>
            </a:rPr>
            <a:t>Конструктивное взаимодействие с семьями обучающихся  всеми доступными способами</a:t>
          </a:r>
          <a:endParaRPr lang="ru-RU" sz="1200" b="1" dirty="0">
            <a:solidFill>
              <a:srgbClr val="002060"/>
            </a:solidFill>
            <a:latin typeface="Times New Roman" pitchFamily="18" charset="0"/>
            <a:cs typeface="Times New Roman" pitchFamily="18" charset="0"/>
          </a:endParaRPr>
        </a:p>
      </dgm:t>
    </dgm:pt>
    <dgm:pt modelId="{01918A15-122F-4482-BCB2-E3069145A9DD}" type="parTrans" cxnId="{EF86E74E-BA6F-4050-93CA-8C17DA16DE5E}">
      <dgm:prSet/>
      <dgm:spPr/>
      <dgm:t>
        <a:bodyPr/>
        <a:lstStyle/>
        <a:p>
          <a:endParaRPr lang="ru-RU"/>
        </a:p>
      </dgm:t>
    </dgm:pt>
    <dgm:pt modelId="{ED1BA521-7EE3-46C3-AC51-1DF351022B82}" type="sibTrans" cxnId="{EF86E74E-BA6F-4050-93CA-8C17DA16DE5E}">
      <dgm:prSet/>
      <dgm:spPr/>
      <dgm:t>
        <a:bodyPr/>
        <a:lstStyle/>
        <a:p>
          <a:endParaRPr lang="ru-RU"/>
        </a:p>
      </dgm:t>
    </dgm:pt>
    <dgm:pt modelId="{14062D86-BF26-4D19-8A18-9C23C48A273C}">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rgbClr val="002060"/>
              </a:solidFill>
              <a:latin typeface="Times New Roman" pitchFamily="18" charset="0"/>
              <a:cs typeface="Times New Roman" pitchFamily="18" charset="0"/>
            </a:rPr>
            <a:t>Воспитание всесторонне развитой личности, гражданина своей страны, готового к самореализации</a:t>
          </a:r>
          <a:endParaRPr lang="ru-RU" sz="1200" b="1" dirty="0">
            <a:solidFill>
              <a:srgbClr val="002060"/>
            </a:solidFill>
            <a:latin typeface="Times New Roman" pitchFamily="18" charset="0"/>
            <a:cs typeface="Times New Roman" pitchFamily="18" charset="0"/>
          </a:endParaRPr>
        </a:p>
      </dgm:t>
    </dgm:pt>
    <dgm:pt modelId="{7D1B35F3-1CB7-477A-91AB-7D91BA5D2E84}" type="parTrans" cxnId="{FE2C26CB-320E-415E-A785-2A35B24A4128}">
      <dgm:prSet/>
      <dgm:spPr/>
      <dgm:t>
        <a:bodyPr/>
        <a:lstStyle/>
        <a:p>
          <a:endParaRPr lang="ru-RU"/>
        </a:p>
      </dgm:t>
    </dgm:pt>
    <dgm:pt modelId="{7FD5589D-0FE2-46BD-A779-B383C2C8252A}" type="sibTrans" cxnId="{FE2C26CB-320E-415E-A785-2A35B24A4128}">
      <dgm:prSet/>
      <dgm:spPr/>
      <dgm:t>
        <a:bodyPr/>
        <a:lstStyle/>
        <a:p>
          <a:endParaRPr lang="ru-RU"/>
        </a:p>
      </dgm:t>
    </dgm:pt>
    <dgm:pt modelId="{86EBE001-2880-41E2-B568-0F9E4A67E977}">
      <dgm:prSet>
        <dgm:style>
          <a:lnRef idx="1">
            <a:schemeClr val="accent5"/>
          </a:lnRef>
          <a:fillRef idx="2">
            <a:schemeClr val="accent5"/>
          </a:fillRef>
          <a:effectRef idx="1">
            <a:schemeClr val="accent5"/>
          </a:effectRef>
          <a:fontRef idx="minor">
            <a:schemeClr val="dk1"/>
          </a:fontRef>
        </dgm:style>
      </dgm:prSet>
      <dgm:spPr/>
      <dgm:t>
        <a:bodyPr/>
        <a:lstStyle/>
        <a:p>
          <a:r>
            <a:rPr lang="ru-RU" b="1" dirty="0" smtClean="0">
              <a:solidFill>
                <a:srgbClr val="002060"/>
              </a:solidFill>
              <a:latin typeface="Times New Roman" pitchFamily="18" charset="0"/>
              <a:cs typeface="Times New Roman" pitchFamily="18" charset="0"/>
            </a:rPr>
            <a:t>Поиск новых технологий, форм и методов работы со всеми участниками образовательного процесса </a:t>
          </a:r>
          <a:endParaRPr lang="ru-RU" b="1" dirty="0">
            <a:solidFill>
              <a:srgbClr val="002060"/>
            </a:solidFill>
            <a:latin typeface="Times New Roman" pitchFamily="18" charset="0"/>
            <a:cs typeface="Times New Roman" pitchFamily="18" charset="0"/>
          </a:endParaRPr>
        </a:p>
      </dgm:t>
    </dgm:pt>
    <dgm:pt modelId="{920F36FF-FCB0-434F-8DEC-465495B686BB}" type="parTrans" cxnId="{C7ABC5AF-6DE2-4DDA-A8A1-C20CB74F8E4C}">
      <dgm:prSet/>
      <dgm:spPr/>
      <dgm:t>
        <a:bodyPr/>
        <a:lstStyle/>
        <a:p>
          <a:endParaRPr lang="ru-RU"/>
        </a:p>
      </dgm:t>
    </dgm:pt>
    <dgm:pt modelId="{8533CFB8-F5BD-4590-B713-70AC21FFB045}" type="sibTrans" cxnId="{C7ABC5AF-6DE2-4DDA-A8A1-C20CB74F8E4C}">
      <dgm:prSet/>
      <dgm:spPr/>
      <dgm:t>
        <a:bodyPr/>
        <a:lstStyle/>
        <a:p>
          <a:endParaRPr lang="ru-RU"/>
        </a:p>
      </dgm:t>
    </dgm:pt>
    <dgm:pt modelId="{F903EC8C-DE48-4CD5-8640-DD2B3F8630E2}">
      <dgm:prSet custT="1">
        <dgm:style>
          <a:lnRef idx="1">
            <a:schemeClr val="accent2"/>
          </a:lnRef>
          <a:fillRef idx="3">
            <a:schemeClr val="accent2"/>
          </a:fillRef>
          <a:effectRef idx="2">
            <a:schemeClr val="accent2"/>
          </a:effectRef>
          <a:fontRef idx="minor">
            <a:schemeClr val="lt1"/>
          </a:fontRef>
        </dgm:style>
      </dgm:prSet>
      <dgm:spPr>
        <a:solidFill>
          <a:srgbClr val="00B050"/>
        </a:solidFill>
      </dgm:spPr>
      <dgm:t>
        <a:bodyPr/>
        <a:lstStyle/>
        <a:p>
          <a:pPr defTabSz="1022350">
            <a:lnSpc>
              <a:spcPct val="90000"/>
            </a:lnSpc>
            <a:spcBef>
              <a:spcPct val="0"/>
            </a:spcBef>
            <a:spcAft>
              <a:spcPct val="35000"/>
            </a:spcAft>
          </a:pPr>
          <a:r>
            <a:rPr lang="ru-RU" sz="1200" b="1" dirty="0" smtClean="0">
              <a:solidFill>
                <a:srgbClr val="002060"/>
              </a:solidFill>
              <a:latin typeface="Times New Roman" pitchFamily="18" charset="0"/>
              <a:cs typeface="Times New Roman" pitchFamily="18" charset="0"/>
            </a:rPr>
            <a:t>Создание условий для равных  возможностей всестороннего развития </a:t>
          </a:r>
        </a:p>
        <a:p>
          <a:pPr defTabSz="1022350">
            <a:lnSpc>
              <a:spcPct val="90000"/>
            </a:lnSpc>
            <a:spcBef>
              <a:spcPct val="0"/>
            </a:spcBef>
            <a:spcAft>
              <a:spcPct val="35000"/>
            </a:spcAft>
          </a:pPr>
          <a:r>
            <a:rPr lang="ru-RU" sz="1200" b="1" dirty="0" smtClean="0">
              <a:solidFill>
                <a:srgbClr val="002060"/>
              </a:solidFill>
              <a:latin typeface="Times New Roman" pitchFamily="18" charset="0"/>
              <a:cs typeface="Times New Roman" pitchFamily="18" charset="0"/>
            </a:rPr>
            <a:t>обучающихся</a:t>
          </a:r>
          <a:endParaRPr lang="ru-RU" sz="1200" b="1" dirty="0">
            <a:solidFill>
              <a:srgbClr val="002060"/>
            </a:solidFill>
            <a:latin typeface="Times New Roman" pitchFamily="18" charset="0"/>
            <a:cs typeface="Times New Roman" pitchFamily="18" charset="0"/>
          </a:endParaRPr>
        </a:p>
      </dgm:t>
    </dgm:pt>
    <dgm:pt modelId="{BA7A8E31-527F-425C-BCAA-3075994DD636}" type="parTrans" cxnId="{FF69504C-7668-4268-AD9B-63E8AB0D9F33}">
      <dgm:prSet/>
      <dgm:spPr/>
      <dgm:t>
        <a:bodyPr/>
        <a:lstStyle/>
        <a:p>
          <a:endParaRPr lang="ru-RU"/>
        </a:p>
      </dgm:t>
    </dgm:pt>
    <dgm:pt modelId="{434A1846-488D-4D96-A509-F62C91F55D83}" type="sibTrans" cxnId="{FF69504C-7668-4268-AD9B-63E8AB0D9F33}">
      <dgm:prSet/>
      <dgm:spPr/>
      <dgm:t>
        <a:bodyPr/>
        <a:lstStyle/>
        <a:p>
          <a:endParaRPr lang="ru-RU"/>
        </a:p>
      </dgm:t>
    </dgm:pt>
    <dgm:pt modelId="{EADDDC26-7EAB-4017-B608-0DD1057F2214}">
      <dgm:prSet custT="1"/>
      <dgm:spPr>
        <a:solidFill>
          <a:srgbClr val="FFC0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800" b="1" dirty="0" smtClean="0">
              <a:solidFill>
                <a:srgbClr val="FF0000"/>
              </a:solidFill>
              <a:latin typeface="Times New Roman" pitchFamily="18" charset="0"/>
              <a:cs typeface="Times New Roman" pitchFamily="18" charset="0"/>
            </a:rPr>
            <a:t>ЦЕЛЬ учреждения</a:t>
          </a:r>
        </a:p>
        <a:p>
          <a:endParaRPr lang="ru-RU" sz="1200" dirty="0"/>
        </a:p>
      </dgm:t>
    </dgm:pt>
    <dgm:pt modelId="{734D3AE4-DD1F-4916-88EA-747EDE3E9313}" type="parTrans" cxnId="{FE544A97-5224-4523-A27B-5A8B4E5D61B0}">
      <dgm:prSet/>
      <dgm:spPr/>
      <dgm:t>
        <a:bodyPr/>
        <a:lstStyle/>
        <a:p>
          <a:endParaRPr lang="ru-RU"/>
        </a:p>
      </dgm:t>
    </dgm:pt>
    <dgm:pt modelId="{2D573B13-7AED-40D3-918B-7BDA070CDED3}" type="sibTrans" cxnId="{FE544A97-5224-4523-A27B-5A8B4E5D61B0}">
      <dgm:prSet/>
      <dgm:spPr/>
      <dgm:t>
        <a:bodyPr/>
        <a:lstStyle/>
        <a:p>
          <a:endParaRPr lang="ru-RU"/>
        </a:p>
      </dgm:t>
    </dgm:pt>
    <dgm:pt modelId="{C6D538A6-5F5A-426F-B6C3-D62E2672803E}" type="pres">
      <dgm:prSet presAssocID="{9B34B2F1-7DC8-40CB-A5B6-A81976089FB0}" presName="diagram" presStyleCnt="0">
        <dgm:presLayoutVars>
          <dgm:chPref val="1"/>
          <dgm:dir/>
          <dgm:animOne val="branch"/>
          <dgm:animLvl val="lvl"/>
          <dgm:resizeHandles val="exact"/>
        </dgm:presLayoutVars>
      </dgm:prSet>
      <dgm:spPr/>
      <dgm:t>
        <a:bodyPr/>
        <a:lstStyle/>
        <a:p>
          <a:endParaRPr lang="ru-RU"/>
        </a:p>
      </dgm:t>
    </dgm:pt>
    <dgm:pt modelId="{298E91C1-E65C-4B79-91C4-EEB51E96EE12}" type="pres">
      <dgm:prSet presAssocID="{EADDDC26-7EAB-4017-B608-0DD1057F2214}" presName="root1" presStyleCnt="0"/>
      <dgm:spPr/>
    </dgm:pt>
    <dgm:pt modelId="{A76F248F-4DF3-4F0A-9343-1B31B332173F}" type="pres">
      <dgm:prSet presAssocID="{EADDDC26-7EAB-4017-B608-0DD1057F2214}" presName="LevelOneTextNode" presStyleLbl="node0" presStyleIdx="0" presStyleCnt="1" custScaleX="144638" custScaleY="342763">
        <dgm:presLayoutVars>
          <dgm:chPref val="3"/>
        </dgm:presLayoutVars>
      </dgm:prSet>
      <dgm:spPr>
        <a:prstGeom prst="ellipse">
          <a:avLst/>
        </a:prstGeom>
      </dgm:spPr>
      <dgm:t>
        <a:bodyPr/>
        <a:lstStyle/>
        <a:p>
          <a:endParaRPr lang="ru-RU"/>
        </a:p>
      </dgm:t>
    </dgm:pt>
    <dgm:pt modelId="{FF67C149-10EF-426C-9FA6-BB282DD7A406}" type="pres">
      <dgm:prSet presAssocID="{EADDDC26-7EAB-4017-B608-0DD1057F2214}" presName="level2hierChild" presStyleCnt="0"/>
      <dgm:spPr/>
    </dgm:pt>
    <dgm:pt modelId="{8EB0B6F9-58BC-4718-88DA-A7CB5A1AA913}" type="pres">
      <dgm:prSet presAssocID="{BA7A8E31-527F-425C-BCAA-3075994DD636}" presName="conn2-1" presStyleLbl="parChTrans1D2" presStyleIdx="0" presStyleCnt="1"/>
      <dgm:spPr/>
      <dgm:t>
        <a:bodyPr/>
        <a:lstStyle/>
        <a:p>
          <a:endParaRPr lang="ru-RU"/>
        </a:p>
      </dgm:t>
    </dgm:pt>
    <dgm:pt modelId="{1A635AB3-05DB-4D2C-BE4A-32959FB959F7}" type="pres">
      <dgm:prSet presAssocID="{BA7A8E31-527F-425C-BCAA-3075994DD636}" presName="connTx" presStyleLbl="parChTrans1D2" presStyleIdx="0" presStyleCnt="1"/>
      <dgm:spPr/>
      <dgm:t>
        <a:bodyPr/>
        <a:lstStyle/>
        <a:p>
          <a:endParaRPr lang="ru-RU"/>
        </a:p>
      </dgm:t>
    </dgm:pt>
    <dgm:pt modelId="{4133F7B0-A6C8-4A9F-B7D0-6C5BEC666D53}" type="pres">
      <dgm:prSet presAssocID="{F903EC8C-DE48-4CD5-8640-DD2B3F8630E2}" presName="root2" presStyleCnt="0"/>
      <dgm:spPr/>
    </dgm:pt>
    <dgm:pt modelId="{51FB786E-C3C2-4917-BD00-8F1A017D98F6}" type="pres">
      <dgm:prSet presAssocID="{F903EC8C-DE48-4CD5-8640-DD2B3F8630E2}" presName="LevelTwoTextNode" presStyleLbl="node2" presStyleIdx="0" presStyleCnt="1" custScaleX="138644" custScaleY="321630" custLinFactNeighborX="265" custLinFactNeighborY="-61615">
        <dgm:presLayoutVars>
          <dgm:chPref val="3"/>
        </dgm:presLayoutVars>
      </dgm:prSet>
      <dgm:spPr>
        <a:prstGeom prst="ellipse">
          <a:avLst/>
        </a:prstGeom>
      </dgm:spPr>
      <dgm:t>
        <a:bodyPr/>
        <a:lstStyle/>
        <a:p>
          <a:endParaRPr lang="ru-RU"/>
        </a:p>
      </dgm:t>
    </dgm:pt>
    <dgm:pt modelId="{54ADC2AF-724A-4E9E-ABE0-19EE69D9BCBA}" type="pres">
      <dgm:prSet presAssocID="{F903EC8C-DE48-4CD5-8640-DD2B3F8630E2}" presName="level3hierChild" presStyleCnt="0"/>
      <dgm:spPr/>
    </dgm:pt>
    <dgm:pt modelId="{75896462-3B66-4348-8D4D-CF276955803C}" type="pres">
      <dgm:prSet presAssocID="{5FAC4A45-FC71-418D-BC61-1F9C9D84AEF3}" presName="conn2-1" presStyleLbl="parChTrans1D3" presStyleIdx="0" presStyleCnt="1"/>
      <dgm:spPr/>
      <dgm:t>
        <a:bodyPr/>
        <a:lstStyle/>
        <a:p>
          <a:endParaRPr lang="ru-RU"/>
        </a:p>
      </dgm:t>
    </dgm:pt>
    <dgm:pt modelId="{EAB94C30-035D-4170-B7F7-6AA5753DE5B5}" type="pres">
      <dgm:prSet presAssocID="{5FAC4A45-FC71-418D-BC61-1F9C9D84AEF3}" presName="connTx" presStyleLbl="parChTrans1D3" presStyleIdx="0" presStyleCnt="1"/>
      <dgm:spPr/>
      <dgm:t>
        <a:bodyPr/>
        <a:lstStyle/>
        <a:p>
          <a:endParaRPr lang="ru-RU"/>
        </a:p>
      </dgm:t>
    </dgm:pt>
    <dgm:pt modelId="{F877F2F8-D394-41CB-BAB6-E7CC575377E8}" type="pres">
      <dgm:prSet presAssocID="{F6655ABF-323B-4A09-BC82-56D08F2D9301}" presName="root2" presStyleCnt="0"/>
      <dgm:spPr/>
    </dgm:pt>
    <dgm:pt modelId="{1D165DC5-177D-4686-9B47-632BC67E4E17}" type="pres">
      <dgm:prSet presAssocID="{F6655ABF-323B-4A09-BC82-56D08F2D9301}" presName="LevelTwoTextNode" presStyleLbl="node3" presStyleIdx="0" presStyleCnt="1" custScaleX="123431" custScaleY="284363">
        <dgm:presLayoutVars>
          <dgm:chPref val="3"/>
        </dgm:presLayoutVars>
      </dgm:prSet>
      <dgm:spPr>
        <a:prstGeom prst="ellipse">
          <a:avLst/>
        </a:prstGeom>
      </dgm:spPr>
      <dgm:t>
        <a:bodyPr/>
        <a:lstStyle/>
        <a:p>
          <a:endParaRPr lang="ru-RU"/>
        </a:p>
      </dgm:t>
    </dgm:pt>
    <dgm:pt modelId="{224C5256-9472-4293-9EB0-94827A202B07}" type="pres">
      <dgm:prSet presAssocID="{F6655ABF-323B-4A09-BC82-56D08F2D9301}" presName="level3hierChild" presStyleCnt="0"/>
      <dgm:spPr/>
    </dgm:pt>
    <dgm:pt modelId="{C3BD38D2-7CC3-47B3-BDE0-9218CF3051EC}" type="pres">
      <dgm:prSet presAssocID="{09AB88E3-64CE-4E10-8954-4C977CC6D11F}" presName="conn2-1" presStyleLbl="parChTrans1D4" presStyleIdx="0" presStyleCnt="4"/>
      <dgm:spPr/>
      <dgm:t>
        <a:bodyPr/>
        <a:lstStyle/>
        <a:p>
          <a:endParaRPr lang="ru-RU"/>
        </a:p>
      </dgm:t>
    </dgm:pt>
    <dgm:pt modelId="{C2E48C5D-1B9C-48DD-86AE-228B1225852F}" type="pres">
      <dgm:prSet presAssocID="{09AB88E3-64CE-4E10-8954-4C977CC6D11F}" presName="connTx" presStyleLbl="parChTrans1D4" presStyleIdx="0" presStyleCnt="4"/>
      <dgm:spPr/>
      <dgm:t>
        <a:bodyPr/>
        <a:lstStyle/>
        <a:p>
          <a:endParaRPr lang="ru-RU"/>
        </a:p>
      </dgm:t>
    </dgm:pt>
    <dgm:pt modelId="{84D4E97B-2287-456B-B888-FDF5BD7FDACB}" type="pres">
      <dgm:prSet presAssocID="{F82CB138-BDC0-42BE-84C4-7436F28D426D}" presName="root2" presStyleCnt="0"/>
      <dgm:spPr/>
    </dgm:pt>
    <dgm:pt modelId="{E49C4F57-B8AB-4264-924D-195C2EE8BB5F}" type="pres">
      <dgm:prSet presAssocID="{F82CB138-BDC0-42BE-84C4-7436F28D426D}" presName="LevelTwoTextNode" presStyleLbl="node4" presStyleIdx="0" presStyleCnt="4" custScaleX="174136" custScaleY="140091">
        <dgm:presLayoutVars>
          <dgm:chPref val="3"/>
        </dgm:presLayoutVars>
      </dgm:prSet>
      <dgm:spPr/>
      <dgm:t>
        <a:bodyPr/>
        <a:lstStyle/>
        <a:p>
          <a:endParaRPr lang="ru-RU"/>
        </a:p>
      </dgm:t>
    </dgm:pt>
    <dgm:pt modelId="{19214ABD-B37D-42FB-86C9-75D014618CCE}" type="pres">
      <dgm:prSet presAssocID="{F82CB138-BDC0-42BE-84C4-7436F28D426D}" presName="level3hierChild" presStyleCnt="0"/>
      <dgm:spPr/>
    </dgm:pt>
    <dgm:pt modelId="{EC6A2303-B3EA-4209-BA1F-BAE7AFE43E2C}" type="pres">
      <dgm:prSet presAssocID="{7D1B35F3-1CB7-477A-91AB-7D91BA5D2E84}" presName="conn2-1" presStyleLbl="parChTrans1D4" presStyleIdx="1" presStyleCnt="4"/>
      <dgm:spPr/>
      <dgm:t>
        <a:bodyPr/>
        <a:lstStyle/>
        <a:p>
          <a:endParaRPr lang="ru-RU"/>
        </a:p>
      </dgm:t>
    </dgm:pt>
    <dgm:pt modelId="{B6036700-3ECE-4A8C-9B00-A242D0BF2C75}" type="pres">
      <dgm:prSet presAssocID="{7D1B35F3-1CB7-477A-91AB-7D91BA5D2E84}" presName="connTx" presStyleLbl="parChTrans1D4" presStyleIdx="1" presStyleCnt="4"/>
      <dgm:spPr/>
      <dgm:t>
        <a:bodyPr/>
        <a:lstStyle/>
        <a:p>
          <a:endParaRPr lang="ru-RU"/>
        </a:p>
      </dgm:t>
    </dgm:pt>
    <dgm:pt modelId="{4B328232-F847-47A7-BD97-F427DB2FAC35}" type="pres">
      <dgm:prSet presAssocID="{14062D86-BF26-4D19-8A18-9C23C48A273C}" presName="root2" presStyleCnt="0"/>
      <dgm:spPr/>
    </dgm:pt>
    <dgm:pt modelId="{01203406-433A-4B29-B7AE-461841834451}" type="pres">
      <dgm:prSet presAssocID="{14062D86-BF26-4D19-8A18-9C23C48A273C}" presName="LevelTwoTextNode" presStyleLbl="node4" presStyleIdx="1" presStyleCnt="4" custScaleX="174654" custScaleY="125621">
        <dgm:presLayoutVars>
          <dgm:chPref val="3"/>
        </dgm:presLayoutVars>
      </dgm:prSet>
      <dgm:spPr/>
      <dgm:t>
        <a:bodyPr/>
        <a:lstStyle/>
        <a:p>
          <a:endParaRPr lang="ru-RU"/>
        </a:p>
      </dgm:t>
    </dgm:pt>
    <dgm:pt modelId="{3A579B44-3B51-42C1-90F9-934E80F3627E}" type="pres">
      <dgm:prSet presAssocID="{14062D86-BF26-4D19-8A18-9C23C48A273C}" presName="level3hierChild" presStyleCnt="0"/>
      <dgm:spPr/>
    </dgm:pt>
    <dgm:pt modelId="{4DEFFB74-D11B-4705-A3D2-E98A5A9913D3}" type="pres">
      <dgm:prSet presAssocID="{01918A15-122F-4482-BCB2-E3069145A9DD}" presName="conn2-1" presStyleLbl="parChTrans1D4" presStyleIdx="2" presStyleCnt="4"/>
      <dgm:spPr/>
      <dgm:t>
        <a:bodyPr/>
        <a:lstStyle/>
        <a:p>
          <a:endParaRPr lang="ru-RU"/>
        </a:p>
      </dgm:t>
    </dgm:pt>
    <dgm:pt modelId="{223215A4-B0D4-4AEC-ACDB-91A853F710AF}" type="pres">
      <dgm:prSet presAssocID="{01918A15-122F-4482-BCB2-E3069145A9DD}" presName="connTx" presStyleLbl="parChTrans1D4" presStyleIdx="2" presStyleCnt="4"/>
      <dgm:spPr/>
      <dgm:t>
        <a:bodyPr/>
        <a:lstStyle/>
        <a:p>
          <a:endParaRPr lang="ru-RU"/>
        </a:p>
      </dgm:t>
    </dgm:pt>
    <dgm:pt modelId="{1F623665-24BA-415A-9D8E-C717FB6E90C9}" type="pres">
      <dgm:prSet presAssocID="{68DB3D38-E1F5-423B-A463-2F1C0422D63F}" presName="root2" presStyleCnt="0"/>
      <dgm:spPr/>
    </dgm:pt>
    <dgm:pt modelId="{19F56B0E-042E-4F74-B9CC-89852F98C479}" type="pres">
      <dgm:prSet presAssocID="{68DB3D38-E1F5-423B-A463-2F1C0422D63F}" presName="LevelTwoTextNode" presStyleLbl="node4" presStyleIdx="2" presStyleCnt="4" custScaleX="173193" custScaleY="119821">
        <dgm:presLayoutVars>
          <dgm:chPref val="3"/>
        </dgm:presLayoutVars>
      </dgm:prSet>
      <dgm:spPr/>
      <dgm:t>
        <a:bodyPr/>
        <a:lstStyle/>
        <a:p>
          <a:endParaRPr lang="ru-RU"/>
        </a:p>
      </dgm:t>
    </dgm:pt>
    <dgm:pt modelId="{3F78F194-5870-4E45-8182-82DD1840CF3D}" type="pres">
      <dgm:prSet presAssocID="{68DB3D38-E1F5-423B-A463-2F1C0422D63F}" presName="level3hierChild" presStyleCnt="0"/>
      <dgm:spPr/>
    </dgm:pt>
    <dgm:pt modelId="{021DD525-6263-43AA-9AF4-F92E411C2A4E}" type="pres">
      <dgm:prSet presAssocID="{920F36FF-FCB0-434F-8DEC-465495B686BB}" presName="conn2-1" presStyleLbl="parChTrans1D4" presStyleIdx="3" presStyleCnt="4"/>
      <dgm:spPr/>
      <dgm:t>
        <a:bodyPr/>
        <a:lstStyle/>
        <a:p>
          <a:endParaRPr lang="ru-RU"/>
        </a:p>
      </dgm:t>
    </dgm:pt>
    <dgm:pt modelId="{AA7974B5-86CF-496A-9AEB-B59EDB08DBA9}" type="pres">
      <dgm:prSet presAssocID="{920F36FF-FCB0-434F-8DEC-465495B686BB}" presName="connTx" presStyleLbl="parChTrans1D4" presStyleIdx="3" presStyleCnt="4"/>
      <dgm:spPr/>
      <dgm:t>
        <a:bodyPr/>
        <a:lstStyle/>
        <a:p>
          <a:endParaRPr lang="ru-RU"/>
        </a:p>
      </dgm:t>
    </dgm:pt>
    <dgm:pt modelId="{43984F72-881B-4670-9EAE-1516C611860B}" type="pres">
      <dgm:prSet presAssocID="{86EBE001-2880-41E2-B568-0F9E4A67E977}" presName="root2" presStyleCnt="0"/>
      <dgm:spPr/>
    </dgm:pt>
    <dgm:pt modelId="{69805D02-1028-4F7B-ADA7-5D20311A5028}" type="pres">
      <dgm:prSet presAssocID="{86EBE001-2880-41E2-B568-0F9E4A67E977}" presName="LevelTwoTextNode" presStyleLbl="node4" presStyleIdx="3" presStyleCnt="4" custScaleX="171842" custScaleY="116862">
        <dgm:presLayoutVars>
          <dgm:chPref val="3"/>
        </dgm:presLayoutVars>
      </dgm:prSet>
      <dgm:spPr/>
      <dgm:t>
        <a:bodyPr/>
        <a:lstStyle/>
        <a:p>
          <a:endParaRPr lang="ru-RU"/>
        </a:p>
      </dgm:t>
    </dgm:pt>
    <dgm:pt modelId="{855C5CDE-686E-495B-B1E9-4F36844E5309}" type="pres">
      <dgm:prSet presAssocID="{86EBE001-2880-41E2-B568-0F9E4A67E977}" presName="level3hierChild" presStyleCnt="0"/>
      <dgm:spPr/>
    </dgm:pt>
  </dgm:ptLst>
  <dgm:cxnLst>
    <dgm:cxn modelId="{29316B30-ACE9-4C52-8E84-C192202AB6CA}" type="presOf" srcId="{09AB88E3-64CE-4E10-8954-4C977CC6D11F}" destId="{C3BD38D2-7CC3-47B3-BDE0-9218CF3051EC}" srcOrd="0" destOrd="0" presId="urn:microsoft.com/office/officeart/2005/8/layout/hierarchy2"/>
    <dgm:cxn modelId="{A9591F72-C3CF-4FBC-94A9-4710C19D8041}" type="presOf" srcId="{01918A15-122F-4482-BCB2-E3069145A9DD}" destId="{223215A4-B0D4-4AEC-ACDB-91A853F710AF}" srcOrd="1" destOrd="0" presId="urn:microsoft.com/office/officeart/2005/8/layout/hierarchy2"/>
    <dgm:cxn modelId="{FE2C26CB-320E-415E-A785-2A35B24A4128}" srcId="{F6655ABF-323B-4A09-BC82-56D08F2D9301}" destId="{14062D86-BF26-4D19-8A18-9C23C48A273C}" srcOrd="1" destOrd="0" parTransId="{7D1B35F3-1CB7-477A-91AB-7D91BA5D2E84}" sibTransId="{7FD5589D-0FE2-46BD-A779-B383C2C8252A}"/>
    <dgm:cxn modelId="{FF69504C-7668-4268-AD9B-63E8AB0D9F33}" srcId="{EADDDC26-7EAB-4017-B608-0DD1057F2214}" destId="{F903EC8C-DE48-4CD5-8640-DD2B3F8630E2}" srcOrd="0" destOrd="0" parTransId="{BA7A8E31-527F-425C-BCAA-3075994DD636}" sibTransId="{434A1846-488D-4D96-A509-F62C91F55D83}"/>
    <dgm:cxn modelId="{DB9D7D90-B0CB-4D96-99E6-18C40656F325}" type="presOf" srcId="{09AB88E3-64CE-4E10-8954-4C977CC6D11F}" destId="{C2E48C5D-1B9C-48DD-86AE-228B1225852F}" srcOrd="1" destOrd="0" presId="urn:microsoft.com/office/officeart/2005/8/layout/hierarchy2"/>
    <dgm:cxn modelId="{A7759032-150F-46C0-BB4A-CEDC4278CCB4}" type="presOf" srcId="{01918A15-122F-4482-BCB2-E3069145A9DD}" destId="{4DEFFB74-D11B-4705-A3D2-E98A5A9913D3}" srcOrd="0" destOrd="0" presId="urn:microsoft.com/office/officeart/2005/8/layout/hierarchy2"/>
    <dgm:cxn modelId="{42D61E99-19CF-4582-A36D-B99FF3B61756}" type="presOf" srcId="{F6655ABF-323B-4A09-BC82-56D08F2D9301}" destId="{1D165DC5-177D-4686-9B47-632BC67E4E17}" srcOrd="0" destOrd="0" presId="urn:microsoft.com/office/officeart/2005/8/layout/hierarchy2"/>
    <dgm:cxn modelId="{9C440EB1-A046-4694-B805-85D985A3EB98}" type="presOf" srcId="{BA7A8E31-527F-425C-BCAA-3075994DD636}" destId="{8EB0B6F9-58BC-4718-88DA-A7CB5A1AA913}" srcOrd="0" destOrd="0" presId="urn:microsoft.com/office/officeart/2005/8/layout/hierarchy2"/>
    <dgm:cxn modelId="{E3AE99CF-F3A3-4B20-9085-ED38B55968BB}" type="presOf" srcId="{5FAC4A45-FC71-418D-BC61-1F9C9D84AEF3}" destId="{EAB94C30-035D-4170-B7F7-6AA5753DE5B5}" srcOrd="1" destOrd="0" presId="urn:microsoft.com/office/officeart/2005/8/layout/hierarchy2"/>
    <dgm:cxn modelId="{F18F2DE3-2615-48F2-89FD-9D5AE8FEC71C}" type="presOf" srcId="{F82CB138-BDC0-42BE-84C4-7436F28D426D}" destId="{E49C4F57-B8AB-4264-924D-195C2EE8BB5F}" srcOrd="0" destOrd="0" presId="urn:microsoft.com/office/officeart/2005/8/layout/hierarchy2"/>
    <dgm:cxn modelId="{5D49EB07-6E91-43B0-B4E0-9ABD10A44228}" type="presOf" srcId="{BA7A8E31-527F-425C-BCAA-3075994DD636}" destId="{1A635AB3-05DB-4D2C-BE4A-32959FB959F7}" srcOrd="1" destOrd="0" presId="urn:microsoft.com/office/officeart/2005/8/layout/hierarchy2"/>
    <dgm:cxn modelId="{7DCB00C7-021C-47C7-9E43-E47FDC5E2E9C}" type="presOf" srcId="{5FAC4A45-FC71-418D-BC61-1F9C9D84AEF3}" destId="{75896462-3B66-4348-8D4D-CF276955803C}" srcOrd="0" destOrd="0" presId="urn:microsoft.com/office/officeart/2005/8/layout/hierarchy2"/>
    <dgm:cxn modelId="{2619768A-77F2-4923-9955-270752C2CD5E}" type="presOf" srcId="{920F36FF-FCB0-434F-8DEC-465495B686BB}" destId="{AA7974B5-86CF-496A-9AEB-B59EDB08DBA9}" srcOrd="1" destOrd="0" presId="urn:microsoft.com/office/officeart/2005/8/layout/hierarchy2"/>
    <dgm:cxn modelId="{C7ABC5AF-6DE2-4DDA-A8A1-C20CB74F8E4C}" srcId="{F6655ABF-323B-4A09-BC82-56D08F2D9301}" destId="{86EBE001-2880-41E2-B568-0F9E4A67E977}" srcOrd="3" destOrd="0" parTransId="{920F36FF-FCB0-434F-8DEC-465495B686BB}" sibTransId="{8533CFB8-F5BD-4590-B713-70AC21FFB045}"/>
    <dgm:cxn modelId="{09E95853-A75C-41F0-8809-B1BF66150E8B}" type="presOf" srcId="{9B34B2F1-7DC8-40CB-A5B6-A81976089FB0}" destId="{C6D538A6-5F5A-426F-B6C3-D62E2672803E}" srcOrd="0" destOrd="0" presId="urn:microsoft.com/office/officeart/2005/8/layout/hierarchy2"/>
    <dgm:cxn modelId="{3B8EAFB1-6ED7-4AE2-8522-2C2B52464697}" type="presOf" srcId="{EADDDC26-7EAB-4017-B608-0DD1057F2214}" destId="{A76F248F-4DF3-4F0A-9343-1B31B332173F}" srcOrd="0" destOrd="0" presId="urn:microsoft.com/office/officeart/2005/8/layout/hierarchy2"/>
    <dgm:cxn modelId="{8AFB600E-5FAD-4381-8750-7A94D1DAE36B}" type="presOf" srcId="{86EBE001-2880-41E2-B568-0F9E4A67E977}" destId="{69805D02-1028-4F7B-ADA7-5D20311A5028}" srcOrd="0" destOrd="0" presId="urn:microsoft.com/office/officeart/2005/8/layout/hierarchy2"/>
    <dgm:cxn modelId="{CF8D28F2-25C4-4041-A69D-031EC2AA6ECE}" type="presOf" srcId="{14062D86-BF26-4D19-8A18-9C23C48A273C}" destId="{01203406-433A-4B29-B7AE-461841834451}" srcOrd="0" destOrd="0" presId="urn:microsoft.com/office/officeart/2005/8/layout/hierarchy2"/>
    <dgm:cxn modelId="{813E5705-7A1B-4E18-B078-CB2E78539987}" type="presOf" srcId="{7D1B35F3-1CB7-477A-91AB-7D91BA5D2E84}" destId="{B6036700-3ECE-4A8C-9B00-A242D0BF2C75}" srcOrd="1" destOrd="0" presId="urn:microsoft.com/office/officeart/2005/8/layout/hierarchy2"/>
    <dgm:cxn modelId="{53023300-9190-4FA6-A020-242328578378}" srcId="{F903EC8C-DE48-4CD5-8640-DD2B3F8630E2}" destId="{F6655ABF-323B-4A09-BC82-56D08F2D9301}" srcOrd="0" destOrd="0" parTransId="{5FAC4A45-FC71-418D-BC61-1F9C9D84AEF3}" sibTransId="{5C24B3E7-ADC2-4C7A-BF93-14CF434E6FCB}"/>
    <dgm:cxn modelId="{70B7738A-DE67-4BB2-80F2-E985CAC2EF8D}" srcId="{F6655ABF-323B-4A09-BC82-56D08F2D9301}" destId="{F82CB138-BDC0-42BE-84C4-7436F28D426D}" srcOrd="0" destOrd="0" parTransId="{09AB88E3-64CE-4E10-8954-4C977CC6D11F}" sibTransId="{2497FEE5-1B46-4BEA-8F0F-2040B6895FD9}"/>
    <dgm:cxn modelId="{3CD59FFC-10A0-4447-8B70-8E18045F7A9B}" type="presOf" srcId="{F903EC8C-DE48-4CD5-8640-DD2B3F8630E2}" destId="{51FB786E-C3C2-4917-BD00-8F1A017D98F6}" srcOrd="0" destOrd="0" presId="urn:microsoft.com/office/officeart/2005/8/layout/hierarchy2"/>
    <dgm:cxn modelId="{631AA08D-E412-4CC3-864C-E80790FA3E81}" type="presOf" srcId="{68DB3D38-E1F5-423B-A463-2F1C0422D63F}" destId="{19F56B0E-042E-4F74-B9CC-89852F98C479}" srcOrd="0" destOrd="0" presId="urn:microsoft.com/office/officeart/2005/8/layout/hierarchy2"/>
    <dgm:cxn modelId="{B3017C25-043A-45D0-AF8D-7B5BDCBD1189}" type="presOf" srcId="{920F36FF-FCB0-434F-8DEC-465495B686BB}" destId="{021DD525-6263-43AA-9AF4-F92E411C2A4E}" srcOrd="0" destOrd="0" presId="urn:microsoft.com/office/officeart/2005/8/layout/hierarchy2"/>
    <dgm:cxn modelId="{EF86E74E-BA6F-4050-93CA-8C17DA16DE5E}" srcId="{F6655ABF-323B-4A09-BC82-56D08F2D9301}" destId="{68DB3D38-E1F5-423B-A463-2F1C0422D63F}" srcOrd="2" destOrd="0" parTransId="{01918A15-122F-4482-BCB2-E3069145A9DD}" sibTransId="{ED1BA521-7EE3-46C3-AC51-1DF351022B82}"/>
    <dgm:cxn modelId="{2E448927-432A-432F-AE47-23AEC0C1E864}" type="presOf" srcId="{7D1B35F3-1CB7-477A-91AB-7D91BA5D2E84}" destId="{EC6A2303-B3EA-4209-BA1F-BAE7AFE43E2C}" srcOrd="0" destOrd="0" presId="urn:microsoft.com/office/officeart/2005/8/layout/hierarchy2"/>
    <dgm:cxn modelId="{FE544A97-5224-4523-A27B-5A8B4E5D61B0}" srcId="{9B34B2F1-7DC8-40CB-A5B6-A81976089FB0}" destId="{EADDDC26-7EAB-4017-B608-0DD1057F2214}" srcOrd="0" destOrd="0" parTransId="{734D3AE4-DD1F-4916-88EA-747EDE3E9313}" sibTransId="{2D573B13-7AED-40D3-918B-7BDA070CDED3}"/>
    <dgm:cxn modelId="{A7450385-B24E-46C2-B2ED-B7DC039973D8}" type="presParOf" srcId="{C6D538A6-5F5A-426F-B6C3-D62E2672803E}" destId="{298E91C1-E65C-4B79-91C4-EEB51E96EE12}" srcOrd="0" destOrd="0" presId="urn:microsoft.com/office/officeart/2005/8/layout/hierarchy2"/>
    <dgm:cxn modelId="{8AE7A2EF-F457-4754-955D-04EB2C956070}" type="presParOf" srcId="{298E91C1-E65C-4B79-91C4-EEB51E96EE12}" destId="{A76F248F-4DF3-4F0A-9343-1B31B332173F}" srcOrd="0" destOrd="0" presId="urn:microsoft.com/office/officeart/2005/8/layout/hierarchy2"/>
    <dgm:cxn modelId="{A8D18E32-88FC-45A0-82F8-0179146CB87B}" type="presParOf" srcId="{298E91C1-E65C-4B79-91C4-EEB51E96EE12}" destId="{FF67C149-10EF-426C-9FA6-BB282DD7A406}" srcOrd="1" destOrd="0" presId="urn:microsoft.com/office/officeart/2005/8/layout/hierarchy2"/>
    <dgm:cxn modelId="{2FB6F84B-303B-4EA6-8DFE-31F7953DA211}" type="presParOf" srcId="{FF67C149-10EF-426C-9FA6-BB282DD7A406}" destId="{8EB0B6F9-58BC-4718-88DA-A7CB5A1AA913}" srcOrd="0" destOrd="0" presId="urn:microsoft.com/office/officeart/2005/8/layout/hierarchy2"/>
    <dgm:cxn modelId="{873D97D3-37A4-4671-88C9-5BBD66BCE136}" type="presParOf" srcId="{8EB0B6F9-58BC-4718-88DA-A7CB5A1AA913}" destId="{1A635AB3-05DB-4D2C-BE4A-32959FB959F7}" srcOrd="0" destOrd="0" presId="urn:microsoft.com/office/officeart/2005/8/layout/hierarchy2"/>
    <dgm:cxn modelId="{3785E5C0-1C19-4BFA-94A7-1E683EB7BA72}" type="presParOf" srcId="{FF67C149-10EF-426C-9FA6-BB282DD7A406}" destId="{4133F7B0-A6C8-4A9F-B7D0-6C5BEC666D53}" srcOrd="1" destOrd="0" presId="urn:microsoft.com/office/officeart/2005/8/layout/hierarchy2"/>
    <dgm:cxn modelId="{333D765E-DCF7-40EE-AF7E-C4D1F7572841}" type="presParOf" srcId="{4133F7B0-A6C8-4A9F-B7D0-6C5BEC666D53}" destId="{51FB786E-C3C2-4917-BD00-8F1A017D98F6}" srcOrd="0" destOrd="0" presId="urn:microsoft.com/office/officeart/2005/8/layout/hierarchy2"/>
    <dgm:cxn modelId="{73E40FDB-67F7-4DE8-AA93-C3B74101AA19}" type="presParOf" srcId="{4133F7B0-A6C8-4A9F-B7D0-6C5BEC666D53}" destId="{54ADC2AF-724A-4E9E-ABE0-19EE69D9BCBA}" srcOrd="1" destOrd="0" presId="urn:microsoft.com/office/officeart/2005/8/layout/hierarchy2"/>
    <dgm:cxn modelId="{25C2F0C0-AAF5-4E35-9B03-94DA2C53F6FA}" type="presParOf" srcId="{54ADC2AF-724A-4E9E-ABE0-19EE69D9BCBA}" destId="{75896462-3B66-4348-8D4D-CF276955803C}" srcOrd="0" destOrd="0" presId="urn:microsoft.com/office/officeart/2005/8/layout/hierarchy2"/>
    <dgm:cxn modelId="{57E7E6F3-60A1-44ED-A629-D444F68C9C0F}" type="presParOf" srcId="{75896462-3B66-4348-8D4D-CF276955803C}" destId="{EAB94C30-035D-4170-B7F7-6AA5753DE5B5}" srcOrd="0" destOrd="0" presId="urn:microsoft.com/office/officeart/2005/8/layout/hierarchy2"/>
    <dgm:cxn modelId="{DB8ED394-2999-4D02-9204-73531E6D3D53}" type="presParOf" srcId="{54ADC2AF-724A-4E9E-ABE0-19EE69D9BCBA}" destId="{F877F2F8-D394-41CB-BAB6-E7CC575377E8}" srcOrd="1" destOrd="0" presId="urn:microsoft.com/office/officeart/2005/8/layout/hierarchy2"/>
    <dgm:cxn modelId="{1059646E-119E-4558-9754-64A215F14C14}" type="presParOf" srcId="{F877F2F8-D394-41CB-BAB6-E7CC575377E8}" destId="{1D165DC5-177D-4686-9B47-632BC67E4E17}" srcOrd="0" destOrd="0" presId="urn:microsoft.com/office/officeart/2005/8/layout/hierarchy2"/>
    <dgm:cxn modelId="{59D1987E-2E6D-428C-8072-A5FE52EDA938}" type="presParOf" srcId="{F877F2F8-D394-41CB-BAB6-E7CC575377E8}" destId="{224C5256-9472-4293-9EB0-94827A202B07}" srcOrd="1" destOrd="0" presId="urn:microsoft.com/office/officeart/2005/8/layout/hierarchy2"/>
    <dgm:cxn modelId="{ECAC5C84-3EDE-41DA-8C4C-2D32F7C79882}" type="presParOf" srcId="{224C5256-9472-4293-9EB0-94827A202B07}" destId="{C3BD38D2-7CC3-47B3-BDE0-9218CF3051EC}" srcOrd="0" destOrd="0" presId="urn:microsoft.com/office/officeart/2005/8/layout/hierarchy2"/>
    <dgm:cxn modelId="{1C63F330-6480-4F1A-9532-C8024E89EEF8}" type="presParOf" srcId="{C3BD38D2-7CC3-47B3-BDE0-9218CF3051EC}" destId="{C2E48C5D-1B9C-48DD-86AE-228B1225852F}" srcOrd="0" destOrd="0" presId="urn:microsoft.com/office/officeart/2005/8/layout/hierarchy2"/>
    <dgm:cxn modelId="{BE67F99D-008B-4779-ACCA-B884BF3FE58C}" type="presParOf" srcId="{224C5256-9472-4293-9EB0-94827A202B07}" destId="{84D4E97B-2287-456B-B888-FDF5BD7FDACB}" srcOrd="1" destOrd="0" presId="urn:microsoft.com/office/officeart/2005/8/layout/hierarchy2"/>
    <dgm:cxn modelId="{CCC3C4CE-7841-4106-8E0B-E07C74A5C927}" type="presParOf" srcId="{84D4E97B-2287-456B-B888-FDF5BD7FDACB}" destId="{E49C4F57-B8AB-4264-924D-195C2EE8BB5F}" srcOrd="0" destOrd="0" presId="urn:microsoft.com/office/officeart/2005/8/layout/hierarchy2"/>
    <dgm:cxn modelId="{1A3FC849-5B23-4C0D-8FA7-067DB10AB477}" type="presParOf" srcId="{84D4E97B-2287-456B-B888-FDF5BD7FDACB}" destId="{19214ABD-B37D-42FB-86C9-75D014618CCE}" srcOrd="1" destOrd="0" presId="urn:microsoft.com/office/officeart/2005/8/layout/hierarchy2"/>
    <dgm:cxn modelId="{24489326-1E3D-4B7C-82D7-0D40BC8F5401}" type="presParOf" srcId="{224C5256-9472-4293-9EB0-94827A202B07}" destId="{EC6A2303-B3EA-4209-BA1F-BAE7AFE43E2C}" srcOrd="2" destOrd="0" presId="urn:microsoft.com/office/officeart/2005/8/layout/hierarchy2"/>
    <dgm:cxn modelId="{07611D19-4D38-477F-81F1-9E063FE828C6}" type="presParOf" srcId="{EC6A2303-B3EA-4209-BA1F-BAE7AFE43E2C}" destId="{B6036700-3ECE-4A8C-9B00-A242D0BF2C75}" srcOrd="0" destOrd="0" presId="urn:microsoft.com/office/officeart/2005/8/layout/hierarchy2"/>
    <dgm:cxn modelId="{E9182940-A3F7-4B0B-8D45-FF22F1399F59}" type="presParOf" srcId="{224C5256-9472-4293-9EB0-94827A202B07}" destId="{4B328232-F847-47A7-BD97-F427DB2FAC35}" srcOrd="3" destOrd="0" presId="urn:microsoft.com/office/officeart/2005/8/layout/hierarchy2"/>
    <dgm:cxn modelId="{5EF275B2-7520-4F04-ADAA-9F2F8931F512}" type="presParOf" srcId="{4B328232-F847-47A7-BD97-F427DB2FAC35}" destId="{01203406-433A-4B29-B7AE-461841834451}" srcOrd="0" destOrd="0" presId="urn:microsoft.com/office/officeart/2005/8/layout/hierarchy2"/>
    <dgm:cxn modelId="{8B1982E4-497A-497B-A46A-2116EE456B7A}" type="presParOf" srcId="{4B328232-F847-47A7-BD97-F427DB2FAC35}" destId="{3A579B44-3B51-42C1-90F9-934E80F3627E}" srcOrd="1" destOrd="0" presId="urn:microsoft.com/office/officeart/2005/8/layout/hierarchy2"/>
    <dgm:cxn modelId="{C78014F5-5CAB-4646-B69A-90F0330419A7}" type="presParOf" srcId="{224C5256-9472-4293-9EB0-94827A202B07}" destId="{4DEFFB74-D11B-4705-A3D2-E98A5A9913D3}" srcOrd="4" destOrd="0" presId="urn:microsoft.com/office/officeart/2005/8/layout/hierarchy2"/>
    <dgm:cxn modelId="{77F62EBB-9067-4458-B054-F990DDEF7E11}" type="presParOf" srcId="{4DEFFB74-D11B-4705-A3D2-E98A5A9913D3}" destId="{223215A4-B0D4-4AEC-ACDB-91A853F710AF}" srcOrd="0" destOrd="0" presId="urn:microsoft.com/office/officeart/2005/8/layout/hierarchy2"/>
    <dgm:cxn modelId="{0A294A33-EA18-4669-B25B-0149FC0FA9C1}" type="presParOf" srcId="{224C5256-9472-4293-9EB0-94827A202B07}" destId="{1F623665-24BA-415A-9D8E-C717FB6E90C9}" srcOrd="5" destOrd="0" presId="urn:microsoft.com/office/officeart/2005/8/layout/hierarchy2"/>
    <dgm:cxn modelId="{F0C315A2-A44F-441D-AD5B-1371F29821D6}" type="presParOf" srcId="{1F623665-24BA-415A-9D8E-C717FB6E90C9}" destId="{19F56B0E-042E-4F74-B9CC-89852F98C479}" srcOrd="0" destOrd="0" presId="urn:microsoft.com/office/officeart/2005/8/layout/hierarchy2"/>
    <dgm:cxn modelId="{01F36ADC-3A9D-4A6B-BDEE-E787E1949D8F}" type="presParOf" srcId="{1F623665-24BA-415A-9D8E-C717FB6E90C9}" destId="{3F78F194-5870-4E45-8182-82DD1840CF3D}" srcOrd="1" destOrd="0" presId="urn:microsoft.com/office/officeart/2005/8/layout/hierarchy2"/>
    <dgm:cxn modelId="{02A515DD-659B-442D-99CF-9750C1F7EB86}" type="presParOf" srcId="{224C5256-9472-4293-9EB0-94827A202B07}" destId="{021DD525-6263-43AA-9AF4-F92E411C2A4E}" srcOrd="6" destOrd="0" presId="urn:microsoft.com/office/officeart/2005/8/layout/hierarchy2"/>
    <dgm:cxn modelId="{7A4DB018-60E1-43B0-B44C-379E7DE2558C}" type="presParOf" srcId="{021DD525-6263-43AA-9AF4-F92E411C2A4E}" destId="{AA7974B5-86CF-496A-9AEB-B59EDB08DBA9}" srcOrd="0" destOrd="0" presId="urn:microsoft.com/office/officeart/2005/8/layout/hierarchy2"/>
    <dgm:cxn modelId="{EE6D617B-12C2-46E8-85F5-A5F8A0C1DEAE}" type="presParOf" srcId="{224C5256-9472-4293-9EB0-94827A202B07}" destId="{43984F72-881B-4670-9EAE-1516C611860B}" srcOrd="7" destOrd="0" presId="urn:microsoft.com/office/officeart/2005/8/layout/hierarchy2"/>
    <dgm:cxn modelId="{533E8D03-BA04-4BB1-AAF9-049EE2C238ED}" type="presParOf" srcId="{43984F72-881B-4670-9EAE-1516C611860B}" destId="{69805D02-1028-4F7B-ADA7-5D20311A5028}" srcOrd="0" destOrd="0" presId="urn:microsoft.com/office/officeart/2005/8/layout/hierarchy2"/>
    <dgm:cxn modelId="{B6AE6F1C-5438-4D36-B3E2-70D551CF1972}" type="presParOf" srcId="{43984F72-881B-4670-9EAE-1516C611860B}" destId="{855C5CDE-686E-495B-B1E9-4F36844E530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F248F-4DF3-4F0A-9343-1B31B332173F}">
      <dsp:nvSpPr>
        <dsp:cNvPr id="0" name=""/>
        <dsp:cNvSpPr/>
      </dsp:nvSpPr>
      <dsp:spPr>
        <a:xfrm>
          <a:off x="9605" y="968572"/>
          <a:ext cx="1794965" cy="2126854"/>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1800" b="1" kern="1200" dirty="0" smtClean="0">
              <a:solidFill>
                <a:srgbClr val="FF0000"/>
              </a:solidFill>
              <a:latin typeface="Times New Roman" pitchFamily="18" charset="0"/>
              <a:cs typeface="Times New Roman" pitchFamily="18" charset="0"/>
            </a:rPr>
            <a:t>ЦЕЛЬ учреждения</a:t>
          </a:r>
        </a:p>
        <a:p>
          <a:pPr lvl="0" algn="ctr">
            <a:spcBef>
              <a:spcPct val="0"/>
            </a:spcBef>
          </a:pPr>
          <a:endParaRPr lang="ru-RU" sz="1200" kern="1200" dirty="0"/>
        </a:p>
      </dsp:txBody>
      <dsp:txXfrm>
        <a:off x="272472" y="1280043"/>
        <a:ext cx="1269231" cy="1503912"/>
      </dsp:txXfrm>
    </dsp:sp>
    <dsp:sp modelId="{8EB0B6F9-58BC-4718-88DA-A7CB5A1AA913}">
      <dsp:nvSpPr>
        <dsp:cNvPr id="0" name=""/>
        <dsp:cNvSpPr/>
      </dsp:nvSpPr>
      <dsp:spPr>
        <a:xfrm rot="19354784">
          <a:off x="1739829" y="1827097"/>
          <a:ext cx="629175" cy="27482"/>
        </a:xfrm>
        <a:custGeom>
          <a:avLst/>
          <a:gdLst/>
          <a:ahLst/>
          <a:cxnLst/>
          <a:rect l="0" t="0" r="0" b="0"/>
          <a:pathLst>
            <a:path>
              <a:moveTo>
                <a:pt x="0" y="13741"/>
              </a:moveTo>
              <a:lnTo>
                <a:pt x="629175" y="137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038687" y="1825109"/>
        <a:ext cx="31458" cy="31458"/>
      </dsp:txXfrm>
    </dsp:sp>
    <dsp:sp modelId="{51FB786E-C3C2-4917-BD00-8F1A017D98F6}">
      <dsp:nvSpPr>
        <dsp:cNvPr id="0" name=""/>
        <dsp:cNvSpPr/>
      </dsp:nvSpPr>
      <dsp:spPr>
        <a:xfrm>
          <a:off x="2304262" y="651815"/>
          <a:ext cx="1720579" cy="1995723"/>
        </a:xfrm>
        <a:prstGeom prst="ellipse">
          <a:avLst/>
        </a:prstGeom>
        <a:solidFill>
          <a:srgbClr val="00B050"/>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7620" tIns="7620" rIns="7620" bIns="7620" numCol="1" spcCol="1270" anchor="ctr" anchorCtr="0">
          <a:noAutofit/>
        </a:bodyPr>
        <a:lstStyle/>
        <a:p>
          <a:pPr lvl="0" algn="ctr" defTabSz="1022350">
            <a:lnSpc>
              <a:spcPct val="90000"/>
            </a:lnSpc>
            <a:spcBef>
              <a:spcPct val="0"/>
            </a:spcBef>
            <a:spcAft>
              <a:spcPct val="35000"/>
            </a:spcAft>
          </a:pPr>
          <a:r>
            <a:rPr lang="ru-RU" sz="1200" b="1" kern="1200" dirty="0" smtClean="0">
              <a:solidFill>
                <a:srgbClr val="002060"/>
              </a:solidFill>
              <a:latin typeface="Times New Roman" pitchFamily="18" charset="0"/>
              <a:cs typeface="Times New Roman" pitchFamily="18" charset="0"/>
            </a:rPr>
            <a:t>Создание условий для равных  возможностей всестороннего развития </a:t>
          </a:r>
        </a:p>
        <a:p>
          <a:pPr lvl="0" algn="ctr" defTabSz="1022350">
            <a:lnSpc>
              <a:spcPct val="90000"/>
            </a:lnSpc>
            <a:spcBef>
              <a:spcPct val="0"/>
            </a:spcBef>
            <a:spcAft>
              <a:spcPct val="35000"/>
            </a:spcAft>
          </a:pPr>
          <a:r>
            <a:rPr lang="ru-RU" sz="1200" b="1" kern="1200" dirty="0" smtClean="0">
              <a:solidFill>
                <a:srgbClr val="002060"/>
              </a:solidFill>
              <a:latin typeface="Times New Roman" pitchFamily="18" charset="0"/>
              <a:cs typeface="Times New Roman" pitchFamily="18" charset="0"/>
            </a:rPr>
            <a:t>обучающихся</a:t>
          </a:r>
          <a:endParaRPr lang="ru-RU" sz="1200" b="1" kern="1200" dirty="0">
            <a:solidFill>
              <a:srgbClr val="002060"/>
            </a:solidFill>
            <a:latin typeface="Times New Roman" pitchFamily="18" charset="0"/>
            <a:cs typeface="Times New Roman" pitchFamily="18" charset="0"/>
          </a:endParaRPr>
        </a:p>
      </dsp:txBody>
      <dsp:txXfrm>
        <a:off x="2556235" y="944082"/>
        <a:ext cx="1216633" cy="1411189"/>
      </dsp:txXfrm>
    </dsp:sp>
    <dsp:sp modelId="{75896462-3B66-4348-8D4D-CF276955803C}">
      <dsp:nvSpPr>
        <dsp:cNvPr id="0" name=""/>
        <dsp:cNvSpPr/>
      </dsp:nvSpPr>
      <dsp:spPr>
        <a:xfrm rot="2267237">
          <a:off x="3959417" y="1827097"/>
          <a:ext cx="623964" cy="27482"/>
        </a:xfrm>
        <a:custGeom>
          <a:avLst/>
          <a:gdLst/>
          <a:ahLst/>
          <a:cxnLst/>
          <a:rect l="0" t="0" r="0" b="0"/>
          <a:pathLst>
            <a:path>
              <a:moveTo>
                <a:pt x="0" y="13741"/>
              </a:moveTo>
              <a:lnTo>
                <a:pt x="623964" y="13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4255800" y="1825239"/>
        <a:ext cx="31198" cy="31198"/>
      </dsp:txXfrm>
    </dsp:sp>
    <dsp:sp modelId="{1D165DC5-177D-4686-9B47-632BC67E4E17}">
      <dsp:nvSpPr>
        <dsp:cNvPr id="0" name=""/>
        <dsp:cNvSpPr/>
      </dsp:nvSpPr>
      <dsp:spPr>
        <a:xfrm>
          <a:off x="4517956" y="1149759"/>
          <a:ext cx="1531785" cy="1764480"/>
        </a:xfrm>
        <a:prstGeom prst="ellipse">
          <a:avLst/>
        </a:prstGeom>
        <a:solidFill>
          <a:schemeClr val="accent5"/>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b="1" kern="1200" dirty="0" smtClean="0">
              <a:solidFill>
                <a:srgbClr val="002060"/>
              </a:solidFill>
              <a:latin typeface="Times New Roman" pitchFamily="18" charset="0"/>
              <a:cs typeface="Times New Roman" pitchFamily="18" charset="0"/>
            </a:rPr>
            <a:t>ЗАДАЧИ</a:t>
          </a:r>
        </a:p>
        <a:p>
          <a:pPr lvl="0" algn="ctr" defTabSz="800100">
            <a:lnSpc>
              <a:spcPct val="90000"/>
            </a:lnSpc>
            <a:spcBef>
              <a:spcPct val="0"/>
            </a:spcBef>
            <a:spcAft>
              <a:spcPct val="35000"/>
            </a:spcAft>
          </a:pPr>
          <a:r>
            <a:rPr lang="ru-RU" sz="1800" b="1" kern="1200" dirty="0" smtClean="0">
              <a:solidFill>
                <a:srgbClr val="002060"/>
              </a:solidFill>
              <a:latin typeface="Times New Roman" pitchFamily="18" charset="0"/>
              <a:cs typeface="Times New Roman" pitchFamily="18" charset="0"/>
            </a:rPr>
            <a:t>ДОУ</a:t>
          </a:r>
          <a:endParaRPr lang="ru-RU" sz="1800" b="1" kern="1200" dirty="0">
            <a:solidFill>
              <a:srgbClr val="002060"/>
            </a:solidFill>
            <a:latin typeface="Times New Roman" pitchFamily="18" charset="0"/>
            <a:cs typeface="Times New Roman" pitchFamily="18" charset="0"/>
          </a:endParaRPr>
        </a:p>
      </dsp:txBody>
      <dsp:txXfrm>
        <a:off x="4742281" y="1408161"/>
        <a:ext cx="1083135" cy="1247676"/>
      </dsp:txXfrm>
    </dsp:sp>
    <dsp:sp modelId="{C3BD38D2-7CC3-47B3-BDE0-9218CF3051EC}">
      <dsp:nvSpPr>
        <dsp:cNvPr id="0" name=""/>
        <dsp:cNvSpPr/>
      </dsp:nvSpPr>
      <dsp:spPr>
        <a:xfrm rot="17486774">
          <a:off x="5619107" y="1386425"/>
          <a:ext cx="1357670" cy="27482"/>
        </a:xfrm>
        <a:custGeom>
          <a:avLst/>
          <a:gdLst/>
          <a:ahLst/>
          <a:cxnLst/>
          <a:rect l="0" t="0" r="0" b="0"/>
          <a:pathLst>
            <a:path>
              <a:moveTo>
                <a:pt x="0" y="13741"/>
              </a:moveTo>
              <a:lnTo>
                <a:pt x="1357670" y="13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264001" y="1366225"/>
        <a:ext cx="67883" cy="67883"/>
      </dsp:txXfrm>
    </dsp:sp>
    <dsp:sp modelId="{E49C4F57-B8AB-4264-924D-195C2EE8BB5F}">
      <dsp:nvSpPr>
        <dsp:cNvPr id="0" name=""/>
        <dsp:cNvSpPr/>
      </dsp:nvSpPr>
      <dsp:spPr>
        <a:xfrm>
          <a:off x="6546144" y="333699"/>
          <a:ext cx="2161037" cy="86926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i="0" kern="1200" dirty="0" smtClean="0">
              <a:solidFill>
                <a:srgbClr val="002060"/>
              </a:solidFill>
              <a:effectLst/>
              <a:latin typeface="Times New Roman" pitchFamily="18" charset="0"/>
              <a:cs typeface="Times New Roman" pitchFamily="18" charset="0"/>
            </a:rPr>
            <a:t>Охраны и укрепления физического и психического здоровья детей, в том числе их эмоционального благополучия</a:t>
          </a:r>
          <a:endParaRPr lang="ru-RU" sz="1200" b="1" kern="1200" dirty="0">
            <a:solidFill>
              <a:srgbClr val="002060"/>
            </a:solidFill>
            <a:latin typeface="Times New Roman" pitchFamily="18" charset="0"/>
            <a:cs typeface="Times New Roman" pitchFamily="18" charset="0"/>
          </a:endParaRPr>
        </a:p>
      </dsp:txBody>
      <dsp:txXfrm>
        <a:off x="6571604" y="359159"/>
        <a:ext cx="2110117" cy="818348"/>
      </dsp:txXfrm>
    </dsp:sp>
    <dsp:sp modelId="{EC6A2303-B3EA-4209-BA1F-BAE7AFE43E2C}">
      <dsp:nvSpPr>
        <dsp:cNvPr id="0" name=""/>
        <dsp:cNvSpPr/>
      </dsp:nvSpPr>
      <dsp:spPr>
        <a:xfrm rot="19506369">
          <a:off x="5995337" y="1845150"/>
          <a:ext cx="605211" cy="27482"/>
        </a:xfrm>
        <a:custGeom>
          <a:avLst/>
          <a:gdLst/>
          <a:ahLst/>
          <a:cxnLst/>
          <a:rect l="0" t="0" r="0" b="0"/>
          <a:pathLst>
            <a:path>
              <a:moveTo>
                <a:pt x="0" y="13741"/>
              </a:moveTo>
              <a:lnTo>
                <a:pt x="605211" y="13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282812" y="1843761"/>
        <a:ext cx="30260" cy="30260"/>
      </dsp:txXfrm>
    </dsp:sp>
    <dsp:sp modelId="{01203406-433A-4B29-B7AE-461841834451}">
      <dsp:nvSpPr>
        <dsp:cNvPr id="0" name=""/>
        <dsp:cNvSpPr/>
      </dsp:nvSpPr>
      <dsp:spPr>
        <a:xfrm>
          <a:off x="6546144" y="1296043"/>
          <a:ext cx="2167466" cy="77948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2060"/>
              </a:solidFill>
              <a:latin typeface="Times New Roman" pitchFamily="18" charset="0"/>
              <a:cs typeface="Times New Roman" pitchFamily="18" charset="0"/>
            </a:rPr>
            <a:t>Воспитание всесторонне развитой личности, гражданина своей страны, готового к самореализации</a:t>
          </a:r>
          <a:endParaRPr lang="ru-RU" sz="1200" b="1" kern="1200" dirty="0">
            <a:solidFill>
              <a:srgbClr val="002060"/>
            </a:solidFill>
            <a:latin typeface="Times New Roman" pitchFamily="18" charset="0"/>
            <a:cs typeface="Times New Roman" pitchFamily="18" charset="0"/>
          </a:endParaRPr>
        </a:p>
      </dsp:txBody>
      <dsp:txXfrm>
        <a:off x="6568974" y="1318873"/>
        <a:ext cx="2121806" cy="733821"/>
      </dsp:txXfrm>
    </dsp:sp>
    <dsp:sp modelId="{4DEFFB74-D11B-4705-A3D2-E98A5A9913D3}">
      <dsp:nvSpPr>
        <dsp:cNvPr id="0" name=""/>
        <dsp:cNvSpPr/>
      </dsp:nvSpPr>
      <dsp:spPr>
        <a:xfrm rot="2740867">
          <a:off x="5942685" y="2272432"/>
          <a:ext cx="710515" cy="27482"/>
        </a:xfrm>
        <a:custGeom>
          <a:avLst/>
          <a:gdLst/>
          <a:ahLst/>
          <a:cxnLst/>
          <a:rect l="0" t="0" r="0" b="0"/>
          <a:pathLst>
            <a:path>
              <a:moveTo>
                <a:pt x="0" y="13741"/>
              </a:moveTo>
              <a:lnTo>
                <a:pt x="710515" y="13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280180" y="2268410"/>
        <a:ext cx="35525" cy="35525"/>
      </dsp:txXfrm>
    </dsp:sp>
    <dsp:sp modelId="{19F56B0E-042E-4F74-B9CC-89852F98C479}">
      <dsp:nvSpPr>
        <dsp:cNvPr id="0" name=""/>
        <dsp:cNvSpPr/>
      </dsp:nvSpPr>
      <dsp:spPr>
        <a:xfrm>
          <a:off x="6546144" y="2168600"/>
          <a:ext cx="2149334" cy="743492"/>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2060"/>
              </a:solidFill>
              <a:latin typeface="Times New Roman" pitchFamily="18" charset="0"/>
              <a:cs typeface="Times New Roman" pitchFamily="18" charset="0"/>
            </a:rPr>
            <a:t>Конструктивное взаимодействие с семьями обучающихся  всеми доступными способами</a:t>
          </a:r>
          <a:endParaRPr lang="ru-RU" sz="1200" b="1" kern="1200" dirty="0">
            <a:solidFill>
              <a:srgbClr val="002060"/>
            </a:solidFill>
            <a:latin typeface="Times New Roman" pitchFamily="18" charset="0"/>
            <a:cs typeface="Times New Roman" pitchFamily="18" charset="0"/>
          </a:endParaRPr>
        </a:p>
      </dsp:txBody>
      <dsp:txXfrm>
        <a:off x="6567920" y="2190376"/>
        <a:ext cx="2105782" cy="699940"/>
      </dsp:txXfrm>
    </dsp:sp>
    <dsp:sp modelId="{021DD525-6263-43AA-9AF4-F92E411C2A4E}">
      <dsp:nvSpPr>
        <dsp:cNvPr id="0" name=""/>
        <dsp:cNvSpPr/>
      </dsp:nvSpPr>
      <dsp:spPr>
        <a:xfrm rot="4176798">
          <a:off x="5585446" y="2686125"/>
          <a:ext cx="1424992" cy="27482"/>
        </a:xfrm>
        <a:custGeom>
          <a:avLst/>
          <a:gdLst/>
          <a:ahLst/>
          <a:cxnLst/>
          <a:rect l="0" t="0" r="0" b="0"/>
          <a:pathLst>
            <a:path>
              <a:moveTo>
                <a:pt x="0" y="13741"/>
              </a:moveTo>
              <a:lnTo>
                <a:pt x="1424992" y="137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262318" y="2664242"/>
        <a:ext cx="71249" cy="71249"/>
      </dsp:txXfrm>
    </dsp:sp>
    <dsp:sp modelId="{69805D02-1028-4F7B-ADA7-5D20311A5028}">
      <dsp:nvSpPr>
        <dsp:cNvPr id="0" name=""/>
        <dsp:cNvSpPr/>
      </dsp:nvSpPr>
      <dsp:spPr>
        <a:xfrm>
          <a:off x="6546144" y="3005168"/>
          <a:ext cx="2132568" cy="725132"/>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ru-RU" sz="1100" b="1" kern="1200" dirty="0" smtClean="0">
              <a:solidFill>
                <a:srgbClr val="002060"/>
              </a:solidFill>
              <a:latin typeface="Times New Roman" pitchFamily="18" charset="0"/>
              <a:cs typeface="Times New Roman" pitchFamily="18" charset="0"/>
            </a:rPr>
            <a:t>Поиск новых технологий, форм и методов работы со всеми участниками образовательного процесса </a:t>
          </a:r>
          <a:endParaRPr lang="ru-RU" sz="1100" b="1" kern="1200" dirty="0">
            <a:solidFill>
              <a:srgbClr val="002060"/>
            </a:solidFill>
            <a:latin typeface="Times New Roman" pitchFamily="18" charset="0"/>
            <a:cs typeface="Times New Roman" pitchFamily="18" charset="0"/>
          </a:endParaRPr>
        </a:p>
      </dsp:txBody>
      <dsp:txXfrm>
        <a:off x="6567382" y="3026406"/>
        <a:ext cx="2090092" cy="6826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853B5BD-4BC8-413C-9C63-48EF4B303113}" type="datetimeFigureOut">
              <a:rPr lang="ru-RU"/>
              <a:pPr>
                <a:defRPr/>
              </a:pPr>
              <a:t>10.05.2025</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59228CC-5FEE-43F7-91AC-7422F150C395}" type="slidenum">
              <a:rPr lang="ru-RU"/>
              <a:pPr>
                <a:defRPr/>
              </a:pPr>
              <a:t>‹#›</a:t>
            </a:fld>
            <a:endParaRPr lang="ru-RU"/>
          </a:p>
        </p:txBody>
      </p:sp>
    </p:spTree>
    <p:extLst>
      <p:ext uri="{BB962C8B-B14F-4D97-AF65-F5344CB8AC3E}">
        <p14:creationId xmlns:p14="http://schemas.microsoft.com/office/powerpoint/2010/main" val="15821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322FA86-78B3-4711-88CC-405537B7E824}" type="datetimeFigureOut">
              <a:rPr lang="ru-RU"/>
              <a:pPr>
                <a:defRPr/>
              </a:pPr>
              <a:t>10.05.2025</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A49295E-EE26-4025-9A6E-511579C980F7}" type="slidenum">
              <a:rPr lang="ru-RU"/>
              <a:pPr>
                <a:defRPr/>
              </a:pPr>
              <a:t>‹#›</a:t>
            </a:fld>
            <a:endParaRPr lang="ru-RU"/>
          </a:p>
        </p:txBody>
      </p:sp>
    </p:spTree>
    <p:extLst>
      <p:ext uri="{BB962C8B-B14F-4D97-AF65-F5344CB8AC3E}">
        <p14:creationId xmlns:p14="http://schemas.microsoft.com/office/powerpoint/2010/main" val="316527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1FE4356-9011-4336-ACDF-4D82DA7BD208}" type="datetimeFigureOut">
              <a:rPr lang="ru-RU"/>
              <a:pPr>
                <a:defRPr/>
              </a:pPr>
              <a:t>10.05.2025</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ADDA74D-BFD0-4D48-BE2D-1F508068F4E8}" type="slidenum">
              <a:rPr lang="ru-RU"/>
              <a:pPr>
                <a:defRPr/>
              </a:pPr>
              <a:t>‹#›</a:t>
            </a:fld>
            <a:endParaRPr lang="ru-RU"/>
          </a:p>
        </p:txBody>
      </p:sp>
    </p:spTree>
    <p:extLst>
      <p:ext uri="{BB962C8B-B14F-4D97-AF65-F5344CB8AC3E}">
        <p14:creationId xmlns:p14="http://schemas.microsoft.com/office/powerpoint/2010/main" val="416714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EA3C7D1-CE85-4EB0-9526-00D50C647B2B}" type="datetimeFigureOut">
              <a:rPr lang="ru-RU"/>
              <a:pPr>
                <a:defRPr/>
              </a:pPr>
              <a:t>10.05.2025</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27D1970-1E02-41BF-AD50-13D11C0FC482}" type="slidenum">
              <a:rPr lang="ru-RU"/>
              <a:pPr>
                <a:defRPr/>
              </a:pPr>
              <a:t>‹#›</a:t>
            </a:fld>
            <a:endParaRPr lang="ru-RU"/>
          </a:p>
        </p:txBody>
      </p:sp>
    </p:spTree>
    <p:extLst>
      <p:ext uri="{BB962C8B-B14F-4D97-AF65-F5344CB8AC3E}">
        <p14:creationId xmlns:p14="http://schemas.microsoft.com/office/powerpoint/2010/main" val="87085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C7A3ACD-2460-4012-BD25-4A8E3D931B00}" type="datetimeFigureOut">
              <a:rPr lang="ru-RU"/>
              <a:pPr>
                <a:defRPr/>
              </a:pPr>
              <a:t>10.05.2025</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728AF6D-DBF2-49C7-9205-78E3D35212E0}" type="slidenum">
              <a:rPr lang="ru-RU"/>
              <a:pPr>
                <a:defRPr/>
              </a:pPr>
              <a:t>‹#›</a:t>
            </a:fld>
            <a:endParaRPr lang="ru-RU"/>
          </a:p>
        </p:txBody>
      </p:sp>
    </p:spTree>
    <p:extLst>
      <p:ext uri="{BB962C8B-B14F-4D97-AF65-F5344CB8AC3E}">
        <p14:creationId xmlns:p14="http://schemas.microsoft.com/office/powerpoint/2010/main" val="1767735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F96DD57-E93F-4873-989C-56FCF80E8FFF}" type="datetimeFigureOut">
              <a:rPr lang="ru-RU"/>
              <a:pPr>
                <a:defRPr/>
              </a:pPr>
              <a:t>10.05.2025</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8463835-A3F5-44BA-882D-ACA3823A422C}" type="slidenum">
              <a:rPr lang="ru-RU"/>
              <a:pPr>
                <a:defRPr/>
              </a:pPr>
              <a:t>‹#›</a:t>
            </a:fld>
            <a:endParaRPr lang="ru-RU"/>
          </a:p>
        </p:txBody>
      </p:sp>
    </p:spTree>
    <p:extLst>
      <p:ext uri="{BB962C8B-B14F-4D97-AF65-F5344CB8AC3E}">
        <p14:creationId xmlns:p14="http://schemas.microsoft.com/office/powerpoint/2010/main" val="2112806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66790D4-21B8-45F3-A20F-250B6A7CEFB9}" type="datetimeFigureOut">
              <a:rPr lang="ru-RU"/>
              <a:pPr>
                <a:defRPr/>
              </a:pPr>
              <a:t>10.05.2025</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D26526F-3D16-479F-BC25-AEB915871AAB}" type="slidenum">
              <a:rPr lang="ru-RU"/>
              <a:pPr>
                <a:defRPr/>
              </a:pPr>
              <a:t>‹#›</a:t>
            </a:fld>
            <a:endParaRPr lang="ru-RU"/>
          </a:p>
        </p:txBody>
      </p:sp>
    </p:spTree>
    <p:extLst>
      <p:ext uri="{BB962C8B-B14F-4D97-AF65-F5344CB8AC3E}">
        <p14:creationId xmlns:p14="http://schemas.microsoft.com/office/powerpoint/2010/main" val="64176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F00C79F-B88C-46FF-8B02-BDC1384978F5}" type="datetimeFigureOut">
              <a:rPr lang="ru-RU"/>
              <a:pPr>
                <a:defRPr/>
              </a:pPr>
              <a:t>10.05.2025</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0A3420E-EA26-4620-9D41-6DA8B8E4982B}" type="slidenum">
              <a:rPr lang="ru-RU"/>
              <a:pPr>
                <a:defRPr/>
              </a:pPr>
              <a:t>‹#›</a:t>
            </a:fld>
            <a:endParaRPr lang="ru-RU"/>
          </a:p>
        </p:txBody>
      </p:sp>
    </p:spTree>
    <p:extLst>
      <p:ext uri="{BB962C8B-B14F-4D97-AF65-F5344CB8AC3E}">
        <p14:creationId xmlns:p14="http://schemas.microsoft.com/office/powerpoint/2010/main" val="47117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ECF0F69-D6BA-4F82-9102-ADB599034D22}" type="datetimeFigureOut">
              <a:rPr lang="ru-RU"/>
              <a:pPr>
                <a:defRPr/>
              </a:pPr>
              <a:t>10.05.2025</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DADF7DC-031C-49F1-8FB2-E0152D6E0999}" type="slidenum">
              <a:rPr lang="ru-RU"/>
              <a:pPr>
                <a:defRPr/>
              </a:pPr>
              <a:t>‹#›</a:t>
            </a:fld>
            <a:endParaRPr lang="ru-RU"/>
          </a:p>
        </p:txBody>
      </p:sp>
    </p:spTree>
    <p:extLst>
      <p:ext uri="{BB962C8B-B14F-4D97-AF65-F5344CB8AC3E}">
        <p14:creationId xmlns:p14="http://schemas.microsoft.com/office/powerpoint/2010/main" val="377501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5EF869C-2B61-4B29-895D-DB05F16C642A}" type="datetimeFigureOut">
              <a:rPr lang="ru-RU"/>
              <a:pPr>
                <a:defRPr/>
              </a:pPr>
              <a:t>10.05.2025</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C87E378-3621-4C77-9DA0-6D6DB2E4EB5B}" type="slidenum">
              <a:rPr lang="ru-RU"/>
              <a:pPr>
                <a:defRPr/>
              </a:pPr>
              <a:t>‹#›</a:t>
            </a:fld>
            <a:endParaRPr lang="ru-RU"/>
          </a:p>
        </p:txBody>
      </p:sp>
    </p:spTree>
    <p:extLst>
      <p:ext uri="{BB962C8B-B14F-4D97-AF65-F5344CB8AC3E}">
        <p14:creationId xmlns:p14="http://schemas.microsoft.com/office/powerpoint/2010/main" val="279846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4399EEB-FB56-403B-9B25-77784C410560}" type="datetimeFigureOut">
              <a:rPr lang="ru-RU"/>
              <a:pPr>
                <a:defRPr/>
              </a:pPr>
              <a:t>10.05.2025</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142BF75-0DAC-42D4-B619-9FFB25CE3386}" type="slidenum">
              <a:rPr lang="ru-RU"/>
              <a:pPr>
                <a:defRPr/>
              </a:pPr>
              <a:t>‹#›</a:t>
            </a:fld>
            <a:endParaRPr lang="ru-RU"/>
          </a:p>
        </p:txBody>
      </p:sp>
    </p:spTree>
    <p:extLst>
      <p:ext uri="{BB962C8B-B14F-4D97-AF65-F5344CB8AC3E}">
        <p14:creationId xmlns:p14="http://schemas.microsoft.com/office/powerpoint/2010/main" val="3723119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65CA84E-91EC-4F9D-831E-291F640A6B72}" type="datetimeFigureOut">
              <a:rPr lang="ru-RU"/>
              <a:pPr>
                <a:defRPr/>
              </a:pPr>
              <a:t>10.05.2025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1D8F382-8D5B-4E5B-BB1D-B46A05454BB5}" type="slidenum">
              <a:rPr lang="ru-RU"/>
              <a:pPr>
                <a:defRPr/>
              </a:pPr>
              <a:t>‹#›</a:t>
            </a:fld>
            <a:endParaRPr lang="ru-RU"/>
          </a:p>
        </p:txBody>
      </p:sp>
    </p:spTree>
    <p:extLst>
      <p:ext uri="{BB962C8B-B14F-4D97-AF65-F5344CB8AC3E}">
        <p14:creationId xmlns:p14="http://schemas.microsoft.com/office/powerpoint/2010/main" val="535030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u-vozjaevka.ucoz.org/" TargetMode="External"/><Relationship Id="rId3" Type="http://schemas.openxmlformats.org/officeDocument/2006/relationships/image" Target="../media/image2.png"/><Relationship Id="rId7" Type="http://schemas.openxmlformats.org/officeDocument/2006/relationships/hyperlink" Target="https://ok.ru/group/59788102795287"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vk.com/photo674787649_457240758" TargetMode="External"/><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www.maam.ru/users/pegas1964"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hyperlink" Target="http://www.maam.ru/users/pegas1964"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hyperlink" Target="http://www.maam.ru/users/pegas1964"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7.emf"/><Relationship Id="rId4" Type="http://schemas.openxmlformats.org/officeDocument/2006/relationships/oleObject" Target="../embeddings/oleObject2.bin"/><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3.png"/><Relationship Id="rId4" Type="http://schemas.openxmlformats.org/officeDocument/2006/relationships/diagramLayout" Target="../diagrams/layout1.xml"/><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jpeg"/><Relationship Id="rId4" Type="http://schemas.openxmlformats.org/officeDocument/2006/relationships/image" Target="../media/image97.png"/><Relationship Id="rId9" Type="http://schemas.openxmlformats.org/officeDocument/2006/relationships/image" Target="../media/image102.jpe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png"/></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2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9.jpeg"/><Relationship Id="rId5" Type="http://schemas.openxmlformats.org/officeDocument/2006/relationships/image" Target="../media/image128.jpeg"/><Relationship Id="rId10" Type="http://schemas.openxmlformats.org/officeDocument/2006/relationships/image" Target="../media/image133.png"/><Relationship Id="rId4" Type="http://schemas.openxmlformats.org/officeDocument/2006/relationships/image" Target="../media/image127.jpeg"/><Relationship Id="rId9" Type="http://schemas.openxmlformats.org/officeDocument/2006/relationships/image" Target="../media/image132.jpe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t.me/+HLxCxznX1mg0ZGRi"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dou-vozjaevka.ucoz.org/" TargetMode="External"/><Relationship Id="rId5" Type="http://schemas.openxmlformats.org/officeDocument/2006/relationships/hyperlink" Target="https://ok.ru/group/59788102795287" TargetMode="External"/><Relationship Id="rId4" Type="http://schemas.openxmlformats.org/officeDocument/2006/relationships/hyperlink" Target="https://vk.com/photo674787649_45724075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1.pn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5112"/>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7" descr="герб а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2032"/>
            <a:ext cx="190069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56" y="2173049"/>
            <a:ext cx="4032126" cy="3084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9" name="Прямоугольник 4"/>
          <p:cNvSpPr>
            <a:spLocks noChangeArrowheads="1"/>
          </p:cNvSpPr>
          <p:nvPr/>
        </p:nvSpPr>
        <p:spPr bwMode="auto">
          <a:xfrm>
            <a:off x="4139952" y="333375"/>
            <a:ext cx="478814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ru-RU" altLang="ru-RU" b="1" i="1" dirty="0">
                <a:solidFill>
                  <a:srgbClr val="0000FF"/>
                </a:solidFill>
                <a:latin typeface="Times New Roman" pitchFamily="18" charset="0"/>
              </a:rPr>
              <a:t>ДОБРОГО ВРЕМЕНИ СУТОК, </a:t>
            </a:r>
          </a:p>
          <a:p>
            <a:pPr algn="ctr" fontAlgn="base">
              <a:spcBef>
                <a:spcPct val="0"/>
              </a:spcBef>
              <a:spcAft>
                <a:spcPct val="0"/>
              </a:spcAft>
            </a:pPr>
            <a:r>
              <a:rPr lang="ru-RU" altLang="ru-RU" b="1" i="1" dirty="0">
                <a:solidFill>
                  <a:srgbClr val="0000FF"/>
                </a:solidFill>
                <a:latin typeface="Times New Roman" pitchFamily="18" charset="0"/>
              </a:rPr>
              <a:t>УВАЖАЕМЫЕ ГОСТИ!</a:t>
            </a:r>
          </a:p>
          <a:p>
            <a:pPr algn="ctr" fontAlgn="base">
              <a:spcBef>
                <a:spcPct val="0"/>
              </a:spcBef>
              <a:spcAft>
                <a:spcPct val="0"/>
              </a:spcAft>
            </a:pPr>
            <a:r>
              <a:rPr lang="ru-RU" altLang="ru-RU" b="1" i="1" dirty="0">
                <a:solidFill>
                  <a:srgbClr val="0000FF"/>
                </a:solidFill>
                <a:latin typeface="Times New Roman" pitchFamily="18" charset="0"/>
              </a:rPr>
              <a:t>Наш любимы детский сад рад приветствовать   организационный комитет, жюри и всех участников на выставочном электронном стенде!</a:t>
            </a:r>
          </a:p>
          <a:p>
            <a:pPr algn="ctr" fontAlgn="base">
              <a:spcBef>
                <a:spcPct val="0"/>
              </a:spcBef>
              <a:spcAft>
                <a:spcPct val="0"/>
              </a:spcAft>
            </a:pPr>
            <a:r>
              <a:rPr lang="ru-RU" altLang="ru-RU" b="1" i="1" dirty="0">
                <a:solidFill>
                  <a:srgbClr val="0000FF"/>
                </a:solidFill>
                <a:latin typeface="Times New Roman" pitchFamily="18" charset="0"/>
              </a:rPr>
              <a:t>С  Дальневосточной земли, гостеприимной Амурской области</a:t>
            </a:r>
          </a:p>
          <a:p>
            <a:pPr algn="ctr" fontAlgn="base">
              <a:spcBef>
                <a:spcPct val="0"/>
              </a:spcBef>
              <a:spcAft>
                <a:spcPct val="0"/>
              </a:spcAft>
            </a:pPr>
            <a:r>
              <a:rPr lang="ru-RU" altLang="ru-RU" b="1" i="1" dirty="0">
                <a:solidFill>
                  <a:srgbClr val="0000FF"/>
                </a:solidFill>
                <a:latin typeface="Times New Roman" pitchFamily="18" charset="0"/>
              </a:rPr>
              <a:t>Белогорского муниципального округа, там где солнце встает раньше всех, коллектив муниципального дошкольного образовательного автономного учреждения детский сад с. Возжаевки  </a:t>
            </a:r>
          </a:p>
          <a:p>
            <a:pPr algn="ctr" fontAlgn="base">
              <a:spcBef>
                <a:spcPct val="0"/>
              </a:spcBef>
              <a:spcAft>
                <a:spcPct val="0"/>
              </a:spcAft>
            </a:pPr>
            <a:r>
              <a:rPr lang="ru-RU" altLang="ru-RU" b="1" i="1" dirty="0">
                <a:solidFill>
                  <a:srgbClr val="0000FF"/>
                </a:solidFill>
                <a:latin typeface="Times New Roman" pitchFamily="18" charset="0"/>
              </a:rPr>
              <a:t>желает всем участникам профессионального мастерства,  творческого вдохновения, успехов</a:t>
            </a:r>
            <a:r>
              <a:rPr lang="ru-RU" altLang="ru-RU" b="1" i="1" dirty="0" smtClean="0">
                <a:solidFill>
                  <a:srgbClr val="0000FF"/>
                </a:solidFill>
                <a:latin typeface="Times New Roman" pitchFamily="18" charset="0"/>
              </a:rPr>
              <a:t>!</a:t>
            </a:r>
            <a:endParaRPr lang="en-US" altLang="ru-RU" b="1" i="1" dirty="0" smtClean="0">
              <a:solidFill>
                <a:srgbClr val="0000FF"/>
              </a:solidFill>
              <a:latin typeface="Times New Roman" pitchFamily="18" charset="0"/>
            </a:endParaRPr>
          </a:p>
          <a:p>
            <a:pPr algn="ctr" fontAlgn="base">
              <a:spcBef>
                <a:spcPct val="0"/>
              </a:spcBef>
              <a:spcAft>
                <a:spcPct val="0"/>
              </a:spcAft>
            </a:pPr>
            <a:r>
              <a:rPr lang="ru-RU" altLang="ru-RU" sz="1600" b="1" i="1" dirty="0" smtClean="0">
                <a:solidFill>
                  <a:srgbClr val="FF0000"/>
                </a:solidFill>
                <a:latin typeface="Times New Roman" pitchFamily="18" charset="0"/>
              </a:rPr>
              <a:t>ВЫ НАС СМОЖЕТЕ НАЙТИ :</a:t>
            </a:r>
            <a:endParaRPr lang="ru-RU" altLang="ru-RU" sz="1600" b="1" i="1" dirty="0">
              <a:solidFill>
                <a:srgbClr val="FF0000"/>
              </a:solidFill>
              <a:latin typeface="Times New Roman" pitchFamily="18" charset="0"/>
            </a:endParaRPr>
          </a:p>
        </p:txBody>
      </p:sp>
      <p:pic>
        <p:nvPicPr>
          <p:cNvPr id="10" name="Picture 5" descr="гер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5420399"/>
            <a:ext cx="1020762" cy="1274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835696" y="5409275"/>
            <a:ext cx="6789665" cy="954107"/>
          </a:xfrm>
          <a:prstGeom prst="rect">
            <a:avLst/>
          </a:prstGeom>
        </p:spPr>
        <p:txBody>
          <a:bodyPr wrap="square">
            <a:spAutoFit/>
          </a:bodyPr>
          <a:lstStyle/>
          <a:p>
            <a:pPr lvl="0" fontAlgn="base">
              <a:spcBef>
                <a:spcPct val="0"/>
              </a:spcBef>
              <a:spcAft>
                <a:spcPct val="0"/>
              </a:spcAft>
            </a:pPr>
            <a:r>
              <a:rPr lang="en-US" sz="1400" b="1" dirty="0" smtClean="0">
                <a:solidFill>
                  <a:srgbClr val="002060"/>
                </a:solidFill>
                <a:latin typeface="Times New Roman" pitchFamily="18" charset="0"/>
              </a:rPr>
              <a:t>  </a:t>
            </a:r>
            <a:r>
              <a:rPr lang="ru-RU" sz="1400" b="1" dirty="0" err="1" smtClean="0">
                <a:solidFill>
                  <a:srgbClr val="FF0000"/>
                </a:solidFill>
                <a:latin typeface="Times New Roman" pitchFamily="18" charset="0"/>
              </a:rPr>
              <a:t>Телеграм</a:t>
            </a:r>
            <a:r>
              <a:rPr lang="en-US" sz="1400" b="1" dirty="0" smtClean="0">
                <a:solidFill>
                  <a:srgbClr val="002060"/>
                </a:solidFill>
                <a:latin typeface="Times New Roman" pitchFamily="18" charset="0"/>
              </a:rPr>
              <a:t>    </a:t>
            </a:r>
            <a:r>
              <a:rPr lang="en-US" sz="1400" b="1" u="sng" dirty="0" smtClean="0">
                <a:solidFill>
                  <a:srgbClr val="002060"/>
                </a:solidFill>
                <a:latin typeface="Times New Roman" pitchFamily="18" charset="0"/>
              </a:rPr>
              <a:t>https</a:t>
            </a:r>
            <a:r>
              <a:rPr lang="en-US" sz="1400" b="1" u="sng" dirty="0">
                <a:solidFill>
                  <a:srgbClr val="002060"/>
                </a:solidFill>
                <a:latin typeface="Times New Roman" pitchFamily="18" charset="0"/>
              </a:rPr>
              <a:t>://t.me/+HLxCxznX1mg0ZGRi</a:t>
            </a:r>
            <a:endParaRPr lang="ru-RU" sz="1400" b="1" u="sng" dirty="0">
              <a:solidFill>
                <a:srgbClr val="002060"/>
              </a:solidFill>
              <a:latin typeface="Times New Roman" pitchFamily="18" charset="0"/>
            </a:endParaRPr>
          </a:p>
          <a:p>
            <a:pPr lvl="0" fontAlgn="base">
              <a:spcBef>
                <a:spcPct val="0"/>
              </a:spcBef>
              <a:spcAft>
                <a:spcPct val="0"/>
              </a:spcAft>
            </a:pPr>
            <a:r>
              <a:rPr lang="ru-RU" sz="1400" b="1" dirty="0" smtClean="0">
                <a:solidFill>
                  <a:srgbClr val="FF0000"/>
                </a:solidFill>
                <a:latin typeface="Times New Roman" pitchFamily="18" charset="0"/>
              </a:rPr>
              <a:t>  </a:t>
            </a:r>
            <a:r>
              <a:rPr lang="en-US" sz="1400" b="1" dirty="0" smtClean="0">
                <a:solidFill>
                  <a:srgbClr val="FF0000"/>
                </a:solidFill>
                <a:latin typeface="Times New Roman" pitchFamily="18" charset="0"/>
              </a:rPr>
              <a:t>V</a:t>
            </a:r>
            <a:r>
              <a:rPr lang="ru-RU" sz="1400" b="1" dirty="0" smtClean="0">
                <a:solidFill>
                  <a:srgbClr val="FF0000"/>
                </a:solidFill>
                <a:latin typeface="Times New Roman" pitchFamily="18" charset="0"/>
              </a:rPr>
              <a:t>контакт: </a:t>
            </a:r>
            <a:r>
              <a:rPr lang="en-US" sz="1400" b="1" dirty="0">
                <a:solidFill>
                  <a:srgbClr val="002060"/>
                </a:solidFill>
                <a:latin typeface="Times New Roman" panose="02020603050405020304" pitchFamily="18" charset="0"/>
                <a:cs typeface="Times New Roman" panose="02020603050405020304" pitchFamily="18" charset="0"/>
                <a:hlinkClick r:id="rId6"/>
              </a:rPr>
              <a:t>https://vk.com/photo674787649_457240758</a:t>
            </a:r>
            <a:endParaRPr lang="ru-RU" sz="1400" b="1" dirty="0">
              <a:solidFill>
                <a:srgbClr val="002060"/>
              </a:solidFill>
              <a:latin typeface="Times New Roman" pitchFamily="18" charset="0"/>
              <a:cs typeface="Times New Roman" panose="02020603050405020304" pitchFamily="18" charset="0"/>
            </a:endParaRPr>
          </a:p>
          <a:p>
            <a:pPr lvl="0" fontAlgn="base">
              <a:spcBef>
                <a:spcPct val="0"/>
              </a:spcBef>
              <a:spcAft>
                <a:spcPct val="0"/>
              </a:spcAft>
            </a:pPr>
            <a:r>
              <a:rPr lang="ru-RU" sz="1400" b="1" dirty="0" smtClean="0">
                <a:solidFill>
                  <a:srgbClr val="FF0000"/>
                </a:solidFill>
                <a:latin typeface="Times New Roman" pitchFamily="18" charset="0"/>
              </a:rPr>
              <a:t>  Одноклассники: </a:t>
            </a:r>
            <a:r>
              <a:rPr lang="en-US" sz="1400" b="1" dirty="0" smtClean="0">
                <a:solidFill>
                  <a:srgbClr val="FF0000"/>
                </a:solidFill>
                <a:latin typeface="Times New Roman" pitchFamily="18" charset="0"/>
              </a:rPr>
              <a:t> </a:t>
            </a:r>
            <a:r>
              <a:rPr lang="en-US" sz="1400" b="1" dirty="0">
                <a:solidFill>
                  <a:srgbClr val="0070F0"/>
                </a:solidFill>
                <a:latin typeface="Times New Roman" pitchFamily="18" charset="0"/>
                <a:cs typeface="Times New Roman" pitchFamily="18" charset="0"/>
                <a:hlinkClick r:id="rId7"/>
              </a:rPr>
              <a:t>https://</a:t>
            </a:r>
            <a:r>
              <a:rPr lang="en-US" sz="1400" b="1" dirty="0" smtClean="0">
                <a:solidFill>
                  <a:srgbClr val="0070F0"/>
                </a:solidFill>
                <a:latin typeface="Times New Roman" pitchFamily="18" charset="0"/>
                <a:cs typeface="Times New Roman" pitchFamily="18" charset="0"/>
                <a:hlinkClick r:id="rId7"/>
              </a:rPr>
              <a:t>ok.ru/group/59788102795287</a:t>
            </a:r>
            <a:r>
              <a:rPr lang="ru-RU" sz="1400" b="1" dirty="0" smtClean="0">
                <a:solidFill>
                  <a:srgbClr val="0070F0"/>
                </a:solidFill>
                <a:latin typeface="Times New Roman" pitchFamily="18" charset="0"/>
                <a:cs typeface="Times New Roman" pitchFamily="18" charset="0"/>
              </a:rPr>
              <a:t>   </a:t>
            </a:r>
            <a:endParaRPr lang="ru-RU" sz="1400" b="1" dirty="0">
              <a:solidFill>
                <a:srgbClr val="FF0000"/>
              </a:solidFill>
              <a:latin typeface="Times New Roman" pitchFamily="18" charset="0"/>
            </a:endParaRPr>
          </a:p>
          <a:p>
            <a:pPr lvl="0" fontAlgn="base">
              <a:spcBef>
                <a:spcPct val="0"/>
              </a:spcBef>
              <a:spcAft>
                <a:spcPct val="0"/>
              </a:spcAft>
            </a:pPr>
            <a:r>
              <a:rPr lang="ru-RU" sz="1400" b="1" dirty="0" smtClean="0">
                <a:solidFill>
                  <a:srgbClr val="FF0000"/>
                </a:solidFill>
                <a:latin typeface="Times New Roman" pitchFamily="18" charset="0"/>
              </a:rPr>
              <a:t>  Сайте </a:t>
            </a:r>
            <a:r>
              <a:rPr lang="ru-RU" sz="1400" b="1" dirty="0">
                <a:solidFill>
                  <a:srgbClr val="FF0000"/>
                </a:solidFill>
                <a:latin typeface="Times New Roman" pitchFamily="18" charset="0"/>
              </a:rPr>
              <a:t>детского </a:t>
            </a:r>
            <a:r>
              <a:rPr lang="ru-RU" sz="1400" b="1" dirty="0" smtClean="0">
                <a:solidFill>
                  <a:srgbClr val="FF0000"/>
                </a:solidFill>
                <a:latin typeface="Times New Roman" pitchFamily="18" charset="0"/>
              </a:rPr>
              <a:t>сада   </a:t>
            </a:r>
            <a:r>
              <a:rPr lang="en-US" sz="1400" b="1" dirty="0">
                <a:solidFill>
                  <a:srgbClr val="002060"/>
                </a:solidFill>
                <a:latin typeface="Times New Roman" pitchFamily="18" charset="0"/>
                <a:hlinkClick r:id="rId8"/>
              </a:rPr>
              <a:t>dou-vozjaevka.ucoz.org</a:t>
            </a:r>
            <a:endParaRPr lang="ru-RU" sz="1400" b="1" dirty="0">
              <a:solidFill>
                <a:srgbClr val="002060"/>
              </a:solidFill>
              <a:latin typeface="Times New Roman" pitchFamily="18" charset="0"/>
            </a:endParaRPr>
          </a:p>
        </p:txBody>
      </p:sp>
      <p:pic>
        <p:nvPicPr>
          <p:cNvPr id="51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2200" y="5305866"/>
            <a:ext cx="122872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18359" t="36749" r="21431" b="20850"/>
          <a:stretch/>
        </p:blipFill>
        <p:spPr bwMode="auto">
          <a:xfrm>
            <a:off x="7736859" y="5317070"/>
            <a:ext cx="1215879" cy="122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721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80963" y="404813"/>
            <a:ext cx="6219229" cy="6340197"/>
          </a:xfrm>
          <a:prstGeom prst="rect">
            <a:avLst/>
          </a:prstGeom>
        </p:spPr>
        <p:txBody>
          <a:bodyPr wrap="square">
            <a:spAutoFit/>
          </a:bodyPr>
          <a:lstStyle/>
          <a:p>
            <a:pPr algn="ctr" fontAlgn="base">
              <a:spcBef>
                <a:spcPct val="0"/>
              </a:spcBef>
              <a:spcAft>
                <a:spcPct val="0"/>
              </a:spcAft>
              <a:defRPr/>
            </a:pPr>
            <a:r>
              <a:rPr lang="ru-RU" altLang="ru-RU" sz="1400" b="1" dirty="0">
                <a:solidFill>
                  <a:prstClr val="black"/>
                </a:solidFill>
                <a:latin typeface="Times New Roman" pitchFamily="18" charset="0"/>
              </a:rPr>
              <a:t>Заведующий МДОАУ детский сад с. Возжаевки – </a:t>
            </a:r>
            <a:endParaRPr lang="en-US" altLang="ru-RU" sz="1400" b="1" dirty="0">
              <a:solidFill>
                <a:prstClr val="black"/>
              </a:solidFill>
              <a:latin typeface="Times New Roman" pitchFamily="18" charset="0"/>
            </a:endParaRPr>
          </a:p>
          <a:p>
            <a:pPr algn="ctr" fontAlgn="base">
              <a:spcBef>
                <a:spcPct val="0"/>
              </a:spcBef>
              <a:spcAft>
                <a:spcPct val="0"/>
              </a:spcAft>
              <a:defRPr/>
            </a:pPr>
            <a:r>
              <a:rPr lang="ru-RU" altLang="ru-RU" sz="1400" b="1" dirty="0">
                <a:solidFill>
                  <a:prstClr val="black"/>
                </a:solidFill>
                <a:latin typeface="Times New Roman" pitchFamily="18" charset="0"/>
              </a:rPr>
              <a:t>БАТАШАН Ирина Федоровна</a:t>
            </a:r>
            <a:r>
              <a:rPr lang="ru-RU" altLang="ru-RU" sz="1400" dirty="0">
                <a:solidFill>
                  <a:prstClr val="black"/>
                </a:solidFill>
                <a:latin typeface="Times New Roman" pitchFamily="18" charset="0"/>
              </a:rPr>
              <a:t> </a:t>
            </a:r>
          </a:p>
          <a:p>
            <a:pPr algn="just" fontAlgn="base">
              <a:spcBef>
                <a:spcPct val="0"/>
              </a:spcBef>
              <a:spcAft>
                <a:spcPct val="0"/>
              </a:spcAft>
              <a:defRPr/>
            </a:pPr>
            <a:r>
              <a:rPr lang="ru-RU" altLang="ru-RU" sz="1400" b="1" dirty="0">
                <a:solidFill>
                  <a:prstClr val="black"/>
                </a:solidFill>
                <a:latin typeface="Times New Roman" pitchFamily="18" charset="0"/>
                <a:cs typeface="Times New Roman" pitchFamily="18" charset="0"/>
              </a:rPr>
              <a:t>        «Почетный работник сферы образования Российской  Федерации</a:t>
            </a:r>
            <a:r>
              <a:rPr lang="ru-RU" altLang="ru-RU" sz="1400" b="1" dirty="0" smtClean="0">
                <a:solidFill>
                  <a:prstClr val="black"/>
                </a:solidFill>
                <a:latin typeface="Times New Roman" pitchFamily="18" charset="0"/>
                <a:cs typeface="Times New Roman" pitchFamily="18" charset="0"/>
              </a:rPr>
              <a:t>»,           </a:t>
            </a:r>
          </a:p>
          <a:p>
            <a:pPr algn="just" fontAlgn="base">
              <a:spcBef>
                <a:spcPct val="0"/>
              </a:spcBef>
              <a:spcAft>
                <a:spcPct val="0"/>
              </a:spcAft>
              <a:defRPr/>
            </a:pPr>
            <a:r>
              <a:rPr lang="ru-RU" altLang="ru-RU" sz="1400" b="1" dirty="0">
                <a:solidFill>
                  <a:prstClr val="black"/>
                </a:solidFill>
                <a:latin typeface="Times New Roman" pitchFamily="18" charset="0"/>
                <a:cs typeface="Times New Roman" pitchFamily="18" charset="0"/>
              </a:rPr>
              <a:t> </a:t>
            </a:r>
            <a:r>
              <a:rPr lang="ru-RU" altLang="ru-RU" sz="1400" b="1" dirty="0" smtClean="0">
                <a:solidFill>
                  <a:prstClr val="black"/>
                </a:solidFill>
                <a:latin typeface="Times New Roman" pitchFamily="18" charset="0"/>
                <a:cs typeface="Times New Roman" pitchFamily="18" charset="0"/>
              </a:rPr>
              <a:t>       «Почетный работник дошкольного образования»,    </a:t>
            </a:r>
            <a:endParaRPr lang="ru-RU" altLang="ru-RU" sz="1400" b="1" dirty="0">
              <a:solidFill>
                <a:prstClr val="black"/>
              </a:solidFill>
              <a:latin typeface="Times New Roman" pitchFamily="18" charset="0"/>
              <a:cs typeface="Times New Roman" pitchFamily="18" charset="0"/>
            </a:endParaRPr>
          </a:p>
          <a:p>
            <a:pPr algn="just" fontAlgn="base">
              <a:spcBef>
                <a:spcPct val="0"/>
              </a:spcBef>
              <a:spcAft>
                <a:spcPct val="0"/>
              </a:spcAft>
              <a:defRPr/>
            </a:pPr>
            <a:r>
              <a:rPr lang="ru-RU" altLang="ru-RU" sz="1400" b="1" dirty="0">
                <a:solidFill>
                  <a:prstClr val="black"/>
                </a:solidFill>
                <a:latin typeface="Times New Roman" pitchFamily="18" charset="0"/>
                <a:cs typeface="Times New Roman" pitchFamily="18" charset="0"/>
              </a:rPr>
              <a:t>         Победитель Всероссийского конкурса Всероссийское признание </a:t>
            </a:r>
            <a:r>
              <a:rPr lang="ru-RU" altLang="ru-RU" sz="1400" b="1" dirty="0" smtClean="0">
                <a:solidFill>
                  <a:prstClr val="black"/>
                </a:solidFill>
                <a:latin typeface="Times New Roman" pitchFamily="18" charset="0"/>
                <a:cs typeface="Times New Roman" pitchFamily="18" charset="0"/>
              </a:rPr>
              <a:t> </a:t>
            </a:r>
          </a:p>
          <a:p>
            <a:pPr algn="just" fontAlgn="base">
              <a:spcBef>
                <a:spcPct val="0"/>
              </a:spcBef>
              <a:spcAft>
                <a:spcPct val="0"/>
              </a:spcAft>
              <a:defRPr/>
            </a:pPr>
            <a:r>
              <a:rPr lang="ru-RU" altLang="ru-RU" sz="1400" b="1" dirty="0">
                <a:solidFill>
                  <a:prstClr val="black"/>
                </a:solidFill>
                <a:latin typeface="Times New Roman" pitchFamily="18" charset="0"/>
                <a:cs typeface="Times New Roman" pitchFamily="18" charset="0"/>
              </a:rPr>
              <a:t> </a:t>
            </a:r>
            <a:r>
              <a:rPr lang="ru-RU" altLang="ru-RU" sz="1400" b="1" dirty="0" smtClean="0">
                <a:solidFill>
                  <a:prstClr val="black"/>
                </a:solidFill>
                <a:latin typeface="Times New Roman" pitchFamily="18" charset="0"/>
                <a:cs typeface="Times New Roman" pitchFamily="18" charset="0"/>
              </a:rPr>
              <a:t>                      «</a:t>
            </a:r>
            <a:r>
              <a:rPr lang="ru-RU" altLang="ru-RU" sz="1400" b="1" dirty="0">
                <a:solidFill>
                  <a:prstClr val="black"/>
                </a:solidFill>
                <a:latin typeface="Times New Roman" pitchFamily="18" charset="0"/>
                <a:cs typeface="Times New Roman" pitchFamily="18" charset="0"/>
              </a:rPr>
              <a:t>Лучшие руководители  Российской Федерации»</a:t>
            </a:r>
          </a:p>
          <a:p>
            <a:pPr algn="just" fontAlgn="base">
              <a:spcBef>
                <a:spcPct val="0"/>
              </a:spcBef>
              <a:spcAft>
                <a:spcPct val="0"/>
              </a:spcAft>
              <a:defRPr/>
            </a:pPr>
            <a:r>
              <a:rPr lang="ru-RU" altLang="ru-RU" sz="1400" b="1" i="1" dirty="0">
                <a:solidFill>
                  <a:prstClr val="black"/>
                </a:solidFill>
                <a:latin typeface="Times New Roman" pitchFamily="18" charset="0"/>
                <a:cs typeface="Times New Roman" pitchFamily="18" charset="0"/>
              </a:rPr>
              <a:t> </a:t>
            </a:r>
          </a:p>
          <a:p>
            <a:pPr algn="just" fontAlgn="base">
              <a:spcBef>
                <a:spcPct val="0"/>
              </a:spcBef>
              <a:spcAft>
                <a:spcPct val="0"/>
              </a:spcAft>
              <a:defRPr/>
            </a:pPr>
            <a:r>
              <a:rPr lang="ru-RU" altLang="ru-RU" sz="1400" b="1" i="1" dirty="0">
                <a:solidFill>
                  <a:prstClr val="black"/>
                </a:solidFill>
                <a:latin typeface="Times New Roman" pitchFamily="18" charset="0"/>
              </a:rPr>
              <a:t>  Квалификация:</a:t>
            </a:r>
            <a:r>
              <a:rPr lang="ru-RU" altLang="ru-RU" sz="1400" dirty="0">
                <a:solidFill>
                  <a:prstClr val="black"/>
                </a:solidFill>
                <a:latin typeface="Times New Roman" pitchFamily="18" charset="0"/>
              </a:rPr>
              <a:t> </a:t>
            </a:r>
            <a:r>
              <a:rPr lang="ru-RU" altLang="ru-RU" sz="1400" b="1" i="1" dirty="0">
                <a:solidFill>
                  <a:prstClr val="black"/>
                </a:solidFill>
                <a:latin typeface="Times New Roman" pitchFamily="18" charset="0"/>
              </a:rPr>
              <a:t>Заведующий "соответствие занимаемой должности", педагог-психолог «высшей» </a:t>
            </a:r>
            <a:r>
              <a:rPr lang="ru-RU" altLang="ru-RU" sz="1400" b="1" i="1" dirty="0" smtClean="0">
                <a:solidFill>
                  <a:prstClr val="black"/>
                </a:solidFill>
                <a:latin typeface="Times New Roman" pitchFamily="18" charset="0"/>
              </a:rPr>
              <a:t>квалификационной категории</a:t>
            </a:r>
            <a:r>
              <a:rPr lang="ru-RU" altLang="ru-RU" sz="1400" b="1" i="1" dirty="0">
                <a:solidFill>
                  <a:prstClr val="black"/>
                </a:solidFill>
                <a:latin typeface="Times New Roman" pitchFamily="18" charset="0"/>
              </a:rPr>
              <a:t>  </a:t>
            </a:r>
          </a:p>
          <a:p>
            <a:pPr algn="ctr" fontAlgn="base">
              <a:spcBef>
                <a:spcPct val="0"/>
              </a:spcBef>
              <a:spcAft>
                <a:spcPct val="0"/>
              </a:spcAft>
              <a:defRPr/>
            </a:pPr>
            <a:r>
              <a:rPr lang="ru-RU" altLang="ru-RU" sz="1400" b="1" i="1" dirty="0">
                <a:solidFill>
                  <a:prstClr val="black"/>
                </a:solidFill>
                <a:latin typeface="Times New Roman" pitchFamily="18" charset="0"/>
              </a:rPr>
              <a:t>Совмещение </a:t>
            </a:r>
            <a:r>
              <a:rPr lang="ru-RU" altLang="ru-RU" sz="1400" dirty="0">
                <a:solidFill>
                  <a:prstClr val="black"/>
                </a:solidFill>
                <a:latin typeface="Times New Roman" pitchFamily="18" charset="0"/>
              </a:rPr>
              <a:t>: педагог - психолог.</a:t>
            </a:r>
          </a:p>
          <a:p>
            <a:pPr fontAlgn="base">
              <a:spcBef>
                <a:spcPct val="0"/>
              </a:spcBef>
              <a:spcAft>
                <a:spcPct val="0"/>
              </a:spcAft>
              <a:defRPr/>
            </a:pPr>
            <a:r>
              <a:rPr lang="ru-RU" altLang="ru-RU" sz="1400" b="1" i="1" dirty="0">
                <a:solidFill>
                  <a:prstClr val="black"/>
                </a:solidFill>
                <a:latin typeface="Times New Roman" pitchFamily="18" charset="0"/>
              </a:rPr>
              <a:t>    Образование: </a:t>
            </a:r>
            <a:r>
              <a:rPr lang="ru-RU" altLang="ru-RU" sz="1400" dirty="0">
                <a:solidFill>
                  <a:prstClr val="black"/>
                </a:solidFill>
                <a:latin typeface="Times New Roman" pitchFamily="18" charset="0"/>
              </a:rPr>
              <a:t>высшее. Благовещенский  государственный педагогический институт  имени М.И. Калинина 1995г          </a:t>
            </a:r>
          </a:p>
          <a:p>
            <a:pPr fontAlgn="base">
              <a:spcBef>
                <a:spcPct val="0"/>
              </a:spcBef>
              <a:spcAft>
                <a:spcPct val="0"/>
              </a:spcAft>
              <a:defRPr/>
            </a:pPr>
            <a:r>
              <a:rPr lang="ru-RU" altLang="ru-RU" sz="1400" b="1" dirty="0">
                <a:solidFill>
                  <a:prstClr val="black"/>
                </a:solidFill>
                <a:latin typeface="Times New Roman" pitchFamily="18" charset="0"/>
              </a:rPr>
              <a:t>     квалификация «Преподаватель педагогики и психологии. Методист  дошкольного воспитания».</a:t>
            </a:r>
            <a:endParaRPr lang="ru-RU" altLang="ru-RU" sz="1400" dirty="0">
              <a:solidFill>
                <a:prstClr val="black"/>
              </a:solidFill>
              <a:latin typeface="Times New Roman" pitchFamily="18" charset="0"/>
            </a:endParaRPr>
          </a:p>
          <a:p>
            <a:pPr algn="just" fontAlgn="base">
              <a:spcBef>
                <a:spcPct val="0"/>
              </a:spcBef>
              <a:spcAft>
                <a:spcPct val="0"/>
              </a:spcAft>
              <a:defRPr/>
            </a:pPr>
            <a:r>
              <a:rPr lang="ru-RU" altLang="ru-RU" sz="1400" b="1" dirty="0">
                <a:solidFill>
                  <a:prstClr val="black"/>
                </a:solidFill>
                <a:latin typeface="Times New Roman" pitchFamily="18" charset="0"/>
              </a:rPr>
              <a:t>  </a:t>
            </a:r>
          </a:p>
          <a:p>
            <a:pPr algn="just" fontAlgn="base">
              <a:spcBef>
                <a:spcPct val="0"/>
              </a:spcBef>
              <a:spcAft>
                <a:spcPct val="0"/>
              </a:spcAft>
              <a:defRPr/>
            </a:pPr>
            <a:r>
              <a:rPr lang="ru-RU" altLang="ru-RU" sz="1400" b="1" dirty="0">
                <a:solidFill>
                  <a:prstClr val="black"/>
                </a:solidFill>
                <a:latin typeface="Times New Roman" pitchFamily="18" charset="0"/>
              </a:rPr>
              <a:t> Курсы переквалификации</a:t>
            </a:r>
            <a:r>
              <a:rPr lang="ru-RU" altLang="ru-RU" sz="1400" dirty="0">
                <a:solidFill>
                  <a:prstClr val="black"/>
                </a:solidFill>
                <a:latin typeface="Times New Roman" pitchFamily="18" charset="0"/>
              </a:rPr>
              <a:t> -2009 год курсы переквалификации ГОАУДПО Амурский областной институт повышения квалификации и переподготовке педагогических кадров г. Благовещенска по специальности «</a:t>
            </a:r>
            <a:r>
              <a:rPr lang="ru-RU" altLang="ru-RU" sz="1400" b="1" dirty="0">
                <a:solidFill>
                  <a:prstClr val="black"/>
                </a:solidFill>
                <a:latin typeface="Times New Roman" pitchFamily="18" charset="0"/>
              </a:rPr>
              <a:t>Практический психолог</a:t>
            </a:r>
            <a:r>
              <a:rPr lang="ru-RU" altLang="ru-RU" sz="1400" dirty="0">
                <a:solidFill>
                  <a:prstClr val="black"/>
                </a:solidFill>
                <a:latin typeface="Times New Roman" pitchFamily="18" charset="0"/>
              </a:rPr>
              <a:t>». </a:t>
            </a:r>
            <a:r>
              <a:rPr lang="ru-RU" altLang="ru-RU" sz="1400" b="1" dirty="0">
                <a:solidFill>
                  <a:prstClr val="black"/>
                </a:solidFill>
                <a:latin typeface="Times New Roman" pitchFamily="18" charset="0"/>
              </a:rPr>
              <a:t>Квалификация</a:t>
            </a:r>
            <a:r>
              <a:rPr lang="ru-RU" altLang="ru-RU" sz="1400" dirty="0">
                <a:solidFill>
                  <a:prstClr val="black"/>
                </a:solidFill>
                <a:latin typeface="Times New Roman" pitchFamily="18" charset="0"/>
              </a:rPr>
              <a:t>: Практический психолог, на ведение профессиональной деятельности в сфере образования, социальной сфере. г. </a:t>
            </a:r>
            <a:r>
              <a:rPr lang="ru-RU" altLang="ru-RU" sz="1400" dirty="0">
                <a:solidFill>
                  <a:prstClr val="black"/>
                </a:solidFill>
                <a:latin typeface="Times New Roman" pitchFamily="18" charset="0"/>
                <a:cs typeface="Times New Roman" pitchFamily="18" charset="0"/>
              </a:rPr>
              <a:t>Омск ООО "ИНТЕХНО"  Педагог дополнительного образования в условиях ФГОС ОВЗ по направлениям </a:t>
            </a:r>
            <a:r>
              <a:rPr lang="ru-RU" altLang="ru-RU" sz="1400" b="1" dirty="0">
                <a:solidFill>
                  <a:prstClr val="black"/>
                </a:solidFill>
                <a:latin typeface="Times New Roman" pitchFamily="18" charset="0"/>
                <a:cs typeface="Times New Roman" pitchFamily="18" charset="0"/>
              </a:rPr>
              <a:t>«Ментальная арифметика, образовательная робототехника, </a:t>
            </a:r>
            <a:r>
              <a:rPr lang="ru-RU" altLang="ru-RU" sz="1400" b="1" dirty="0" err="1">
                <a:solidFill>
                  <a:prstClr val="black"/>
                </a:solidFill>
                <a:latin typeface="Times New Roman" pitchFamily="18" charset="0"/>
                <a:cs typeface="Times New Roman" pitchFamily="18" charset="0"/>
              </a:rPr>
              <a:t>скорочтение</a:t>
            </a:r>
            <a:r>
              <a:rPr lang="ru-RU" altLang="ru-RU" sz="1400" b="1" dirty="0">
                <a:solidFill>
                  <a:prstClr val="black"/>
                </a:solidFill>
                <a:latin typeface="Times New Roman" pitchFamily="18" charset="0"/>
                <a:cs typeface="Times New Roman" pitchFamily="18" charset="0"/>
              </a:rPr>
              <a:t>, астрономия и космонавтика, подготовка детей к школе»</a:t>
            </a:r>
            <a:r>
              <a:rPr lang="ru-RU" altLang="ru-RU" sz="1400" dirty="0">
                <a:solidFill>
                  <a:prstClr val="black"/>
                </a:solidFill>
                <a:latin typeface="Times New Roman" pitchFamily="18" charset="0"/>
                <a:cs typeface="Times New Roman" pitchFamily="18" charset="0"/>
              </a:rPr>
              <a:t>, </a:t>
            </a:r>
            <a:r>
              <a:rPr lang="ru-RU" altLang="ru-RU" sz="1400" dirty="0" smtClean="0">
                <a:solidFill>
                  <a:prstClr val="black"/>
                </a:solidFill>
                <a:latin typeface="Times New Roman" pitchFamily="18" charset="0"/>
                <a:cs typeface="Times New Roman" pitchFamily="18" charset="0"/>
              </a:rPr>
              <a:t>2021г.</a:t>
            </a:r>
            <a:r>
              <a:rPr lang="ru-RU" altLang="ru-RU" sz="1400" b="1" i="1" dirty="0">
                <a:solidFill>
                  <a:prstClr val="black"/>
                </a:solidFill>
                <a:latin typeface="Times New Roman" pitchFamily="18" charset="0"/>
              </a:rPr>
              <a:t> </a:t>
            </a:r>
            <a:endParaRPr lang="ru-RU" altLang="ru-RU" sz="1400" b="1" i="1" dirty="0" smtClean="0">
              <a:solidFill>
                <a:prstClr val="black"/>
              </a:solidFill>
              <a:latin typeface="Times New Roman" pitchFamily="18" charset="0"/>
            </a:endParaRPr>
          </a:p>
          <a:p>
            <a:pPr algn="just" fontAlgn="base">
              <a:spcBef>
                <a:spcPct val="0"/>
              </a:spcBef>
              <a:spcAft>
                <a:spcPct val="0"/>
              </a:spcAft>
              <a:defRPr/>
            </a:pPr>
            <a:endParaRPr lang="ru-RU" altLang="ru-RU" sz="1400" b="1" i="1" dirty="0">
              <a:solidFill>
                <a:prstClr val="black"/>
              </a:solidFill>
              <a:latin typeface="Times New Roman" pitchFamily="18" charset="0"/>
            </a:endParaRPr>
          </a:p>
          <a:p>
            <a:pPr algn="just" fontAlgn="base">
              <a:spcBef>
                <a:spcPct val="0"/>
              </a:spcBef>
              <a:spcAft>
                <a:spcPct val="0"/>
              </a:spcAft>
              <a:defRPr/>
            </a:pPr>
            <a:r>
              <a:rPr lang="ru-RU" altLang="ru-RU" sz="1400" b="1" i="1" dirty="0" smtClean="0">
                <a:solidFill>
                  <a:prstClr val="black"/>
                </a:solidFill>
                <a:latin typeface="Times New Roman" pitchFamily="18" charset="0"/>
              </a:rPr>
              <a:t>                     Стаж </a:t>
            </a:r>
            <a:r>
              <a:rPr lang="ru-RU" altLang="ru-RU" sz="1400" b="1" i="1" dirty="0">
                <a:solidFill>
                  <a:prstClr val="black"/>
                </a:solidFill>
                <a:latin typeface="Times New Roman" pitchFamily="18" charset="0"/>
              </a:rPr>
              <a:t>работы:</a:t>
            </a:r>
            <a:r>
              <a:rPr lang="ru-RU" altLang="ru-RU" sz="1400" b="1" dirty="0">
                <a:solidFill>
                  <a:prstClr val="black"/>
                </a:solidFill>
                <a:latin typeface="Times New Roman" pitchFamily="18" charset="0"/>
              </a:rPr>
              <a:t> </a:t>
            </a:r>
            <a:r>
              <a:rPr lang="ru-RU" altLang="ru-RU" sz="1400" dirty="0">
                <a:solidFill>
                  <a:prstClr val="black"/>
                </a:solidFill>
                <a:latin typeface="Times New Roman" pitchFamily="18" charset="0"/>
              </a:rPr>
              <a:t>общий - 38 лет, педагогический </a:t>
            </a:r>
            <a:r>
              <a:rPr lang="ru-RU" altLang="ru-RU" sz="1400" dirty="0">
                <a:solidFill>
                  <a:srgbClr val="1F497D">
                    <a:lumMod val="50000"/>
                  </a:srgbClr>
                </a:solidFill>
                <a:latin typeface="Times New Roman" pitchFamily="18" charset="0"/>
              </a:rPr>
              <a:t>-</a:t>
            </a:r>
            <a:r>
              <a:rPr lang="ru-RU" altLang="ru-RU" sz="1400" dirty="0">
                <a:solidFill>
                  <a:prstClr val="black"/>
                </a:solidFill>
                <a:latin typeface="Times New Roman" pitchFamily="18" charset="0"/>
              </a:rPr>
              <a:t> 30лет</a:t>
            </a:r>
            <a:r>
              <a:rPr lang="ru-RU" altLang="ru-RU" sz="1400" dirty="0">
                <a:solidFill>
                  <a:prstClr val="black"/>
                </a:solidFill>
                <a:latin typeface="Arial" charset="0"/>
                <a:hlinkClick r:id="rId3"/>
              </a:rPr>
              <a:t> </a:t>
            </a:r>
            <a:endParaRPr lang="ru-RU" altLang="ru-RU" sz="1400" dirty="0">
              <a:solidFill>
                <a:prstClr val="black"/>
              </a:solidFill>
              <a:latin typeface="Arial" charset="0"/>
            </a:endParaRPr>
          </a:p>
          <a:p>
            <a:pPr algn="just" fontAlgn="base">
              <a:spcBef>
                <a:spcPct val="0"/>
              </a:spcBef>
              <a:spcAft>
                <a:spcPct val="0"/>
              </a:spcAft>
              <a:defRPr/>
            </a:pPr>
            <a:endParaRPr lang="ru-RU" altLang="ru-RU" sz="1400" dirty="0" smtClean="0">
              <a:solidFill>
                <a:prstClr val="black"/>
              </a:solidFill>
              <a:latin typeface="Times New Roman" pitchFamily="18" charset="0"/>
              <a:cs typeface="Times New Roman" pitchFamily="18" charset="0"/>
            </a:endParaRPr>
          </a:p>
          <a:p>
            <a:pPr algn="ctr" fontAlgn="base">
              <a:spcBef>
                <a:spcPct val="0"/>
              </a:spcBef>
              <a:spcAft>
                <a:spcPct val="0"/>
              </a:spcAft>
              <a:defRPr/>
            </a:pPr>
            <a:r>
              <a:rPr lang="ru-RU" altLang="ru-RU" sz="1400" b="1" dirty="0" smtClean="0">
                <a:solidFill>
                  <a:prstClr val="black"/>
                </a:solidFill>
                <a:latin typeface="Times New Roman" pitchFamily="18" charset="0"/>
                <a:cs typeface="Times New Roman" pitchFamily="18" charset="0"/>
              </a:rPr>
              <a:t>Ссылка на сайте в  разделе «Руководство»: </a:t>
            </a:r>
          </a:p>
          <a:p>
            <a:pPr algn="ctr" fontAlgn="base">
              <a:spcBef>
                <a:spcPct val="0"/>
              </a:spcBef>
              <a:spcAft>
                <a:spcPct val="0"/>
              </a:spcAft>
              <a:defRPr/>
            </a:pPr>
            <a:r>
              <a:rPr lang="en-US" altLang="ru-RU" sz="1400" dirty="0" smtClean="0">
                <a:solidFill>
                  <a:srgbClr val="002060"/>
                </a:solidFill>
                <a:latin typeface="Times New Roman" pitchFamily="18" charset="0"/>
                <a:cs typeface="Times New Roman" pitchFamily="18" charset="0"/>
              </a:rPr>
              <a:t>https</a:t>
            </a:r>
            <a:r>
              <a:rPr lang="en-US" altLang="ru-RU" sz="1400" dirty="0">
                <a:solidFill>
                  <a:srgbClr val="002060"/>
                </a:solidFill>
                <a:latin typeface="Times New Roman" pitchFamily="18" charset="0"/>
                <a:cs typeface="Times New Roman" pitchFamily="18" charset="0"/>
              </a:rPr>
              <a:t>://</a:t>
            </a:r>
            <a:r>
              <a:rPr lang="en-US" altLang="ru-RU" sz="1400" dirty="0" smtClean="0">
                <a:solidFill>
                  <a:srgbClr val="002060"/>
                </a:solidFill>
                <a:latin typeface="Times New Roman" pitchFamily="18" charset="0"/>
                <a:cs typeface="Times New Roman" pitchFamily="18" charset="0"/>
              </a:rPr>
              <a:t>dou-vozjaevka.ucoz.org/index/rukovodstvo/0-75</a:t>
            </a:r>
            <a:endParaRPr lang="ru-RU" altLang="ru-RU" sz="1400" dirty="0">
              <a:solidFill>
                <a:prstClr val="black"/>
              </a:solidFill>
              <a:latin typeface="Times New Roman" pitchFamily="18" charset="0"/>
            </a:endParaRPr>
          </a:p>
        </p:txBody>
      </p:sp>
      <p:pic>
        <p:nvPicPr>
          <p:cNvPr id="8" name="Picture 7" descr="imag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927601"/>
            <a:ext cx="2711668" cy="3373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115888"/>
            <a:ext cx="12065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3208476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588"/>
            <a:ext cx="91186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Прямоугольник 3"/>
          <p:cNvSpPr>
            <a:spLocks noChangeArrowheads="1"/>
          </p:cNvSpPr>
          <p:nvPr/>
        </p:nvSpPr>
        <p:spPr bwMode="auto">
          <a:xfrm>
            <a:off x="179388" y="260350"/>
            <a:ext cx="5545137"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ru-RU" altLang="ru-RU" sz="1300" b="1" dirty="0">
                <a:solidFill>
                  <a:prstClr val="black"/>
                </a:solidFill>
                <a:latin typeface="Times New Roman" pitchFamily="18" charset="0"/>
              </a:rPr>
              <a:t>Заведующий МДОАУ детский сад с. Возжаевки – </a:t>
            </a:r>
            <a:endParaRPr lang="en-US" altLang="ru-RU" sz="1300" b="1" dirty="0">
              <a:solidFill>
                <a:prstClr val="black"/>
              </a:solidFill>
              <a:latin typeface="Times New Roman" pitchFamily="18" charset="0"/>
            </a:endParaRPr>
          </a:p>
          <a:p>
            <a:pPr algn="ctr" fontAlgn="base">
              <a:spcBef>
                <a:spcPct val="0"/>
              </a:spcBef>
              <a:spcAft>
                <a:spcPct val="0"/>
              </a:spcAft>
            </a:pPr>
            <a:r>
              <a:rPr lang="ru-RU" altLang="ru-RU" sz="1300" b="1" dirty="0">
                <a:solidFill>
                  <a:prstClr val="black"/>
                </a:solidFill>
                <a:latin typeface="Times New Roman" pitchFamily="18" charset="0"/>
              </a:rPr>
              <a:t>БАТАШАН Ирина Федоровна</a:t>
            </a:r>
            <a:r>
              <a:rPr lang="ru-RU" altLang="ru-RU" sz="1300" dirty="0">
                <a:solidFill>
                  <a:prstClr val="black"/>
                </a:solidFill>
                <a:latin typeface="Times New Roman" pitchFamily="18" charset="0"/>
              </a:rPr>
              <a:t> </a:t>
            </a:r>
          </a:p>
          <a:p>
            <a:pPr algn="just" fontAlgn="base">
              <a:spcBef>
                <a:spcPct val="0"/>
              </a:spcBef>
              <a:spcAft>
                <a:spcPct val="0"/>
              </a:spcAft>
            </a:pPr>
            <a:r>
              <a:rPr lang="ru-RU" altLang="ru-RU" sz="1300" b="1" dirty="0">
                <a:solidFill>
                  <a:prstClr val="black"/>
                </a:solidFill>
                <a:latin typeface="Times New Roman" pitchFamily="18" charset="0"/>
                <a:cs typeface="Times New Roman" pitchFamily="18" charset="0"/>
              </a:rPr>
              <a:t>        «Почетный работник сферы образования Российской  Федерации</a:t>
            </a:r>
            <a:r>
              <a:rPr lang="ru-RU" altLang="ru-RU" sz="1300" b="1" dirty="0" smtClean="0">
                <a:solidFill>
                  <a:prstClr val="black"/>
                </a:solidFill>
                <a:latin typeface="Times New Roman" pitchFamily="18" charset="0"/>
                <a:cs typeface="Times New Roman" pitchFamily="18" charset="0"/>
              </a:rPr>
              <a:t>»                 </a:t>
            </a:r>
          </a:p>
          <a:p>
            <a:pPr algn="just" fontAlgn="base">
              <a:spcBef>
                <a:spcPct val="0"/>
              </a:spcBef>
              <a:spcAft>
                <a:spcPct val="0"/>
              </a:spcAft>
            </a:pPr>
            <a:r>
              <a:rPr lang="ru-RU" altLang="ru-RU" sz="1300" b="1" dirty="0">
                <a:solidFill>
                  <a:prstClr val="black"/>
                </a:solidFill>
                <a:latin typeface="Times New Roman" pitchFamily="18" charset="0"/>
                <a:cs typeface="Times New Roman" pitchFamily="18" charset="0"/>
              </a:rPr>
              <a:t> </a:t>
            </a:r>
            <a:r>
              <a:rPr lang="ru-RU" altLang="ru-RU" sz="1300" b="1" dirty="0" smtClean="0">
                <a:solidFill>
                  <a:prstClr val="black"/>
                </a:solidFill>
                <a:latin typeface="Times New Roman" pitchFamily="18" charset="0"/>
                <a:cs typeface="Times New Roman" pitchFamily="18" charset="0"/>
              </a:rPr>
              <a:t>       «Почетный работник дошкольного образования»    </a:t>
            </a:r>
            <a:endParaRPr lang="ru-RU" altLang="ru-RU" sz="1300" b="1" dirty="0">
              <a:solidFill>
                <a:prstClr val="black"/>
              </a:solidFill>
              <a:latin typeface="Times New Roman" pitchFamily="18" charset="0"/>
              <a:cs typeface="Times New Roman" pitchFamily="18" charset="0"/>
            </a:endParaRPr>
          </a:p>
          <a:p>
            <a:pPr algn="just" fontAlgn="base">
              <a:spcBef>
                <a:spcPct val="0"/>
              </a:spcBef>
              <a:spcAft>
                <a:spcPct val="0"/>
              </a:spcAft>
            </a:pPr>
            <a:r>
              <a:rPr lang="ru-RU" altLang="ru-RU" sz="1300" b="1" dirty="0">
                <a:solidFill>
                  <a:prstClr val="black"/>
                </a:solidFill>
                <a:latin typeface="Times New Roman" pitchFamily="18" charset="0"/>
                <a:cs typeface="Times New Roman" pitchFamily="18" charset="0"/>
              </a:rPr>
              <a:t>         Победитель Всероссийского конкурса Всероссийское признание </a:t>
            </a:r>
            <a:r>
              <a:rPr lang="ru-RU" altLang="ru-RU" sz="1300" b="1" dirty="0" smtClean="0">
                <a:solidFill>
                  <a:prstClr val="black"/>
                </a:solidFill>
                <a:latin typeface="Times New Roman" pitchFamily="18" charset="0"/>
                <a:cs typeface="Times New Roman" pitchFamily="18" charset="0"/>
              </a:rPr>
              <a:t>  </a:t>
            </a:r>
          </a:p>
          <a:p>
            <a:pPr algn="just" fontAlgn="base">
              <a:spcBef>
                <a:spcPct val="0"/>
              </a:spcBef>
              <a:spcAft>
                <a:spcPct val="0"/>
              </a:spcAft>
            </a:pPr>
            <a:r>
              <a:rPr lang="ru-RU" altLang="ru-RU" sz="1300" b="1" dirty="0">
                <a:solidFill>
                  <a:prstClr val="black"/>
                </a:solidFill>
                <a:latin typeface="Times New Roman" pitchFamily="18" charset="0"/>
                <a:cs typeface="Times New Roman" pitchFamily="18" charset="0"/>
              </a:rPr>
              <a:t> </a:t>
            </a:r>
            <a:r>
              <a:rPr lang="ru-RU" altLang="ru-RU" sz="1300" b="1" dirty="0" smtClean="0">
                <a:solidFill>
                  <a:prstClr val="black"/>
                </a:solidFill>
                <a:latin typeface="Times New Roman" pitchFamily="18" charset="0"/>
                <a:cs typeface="Times New Roman" pitchFamily="18" charset="0"/>
              </a:rPr>
              <a:t>                «</a:t>
            </a:r>
            <a:r>
              <a:rPr lang="ru-RU" altLang="ru-RU" sz="1300" b="1" dirty="0">
                <a:solidFill>
                  <a:prstClr val="black"/>
                </a:solidFill>
                <a:latin typeface="Times New Roman" pitchFamily="18" charset="0"/>
                <a:cs typeface="Times New Roman" pitchFamily="18" charset="0"/>
              </a:rPr>
              <a:t>Лучшие руководители  Российской Федерации»</a:t>
            </a:r>
          </a:p>
          <a:p>
            <a:pPr algn="ctr" fontAlgn="base">
              <a:spcBef>
                <a:spcPct val="0"/>
              </a:spcBef>
              <a:spcAft>
                <a:spcPct val="0"/>
              </a:spcAft>
            </a:pPr>
            <a:endParaRPr lang="ru-RU" altLang="ru-RU" sz="1300" dirty="0">
              <a:solidFill>
                <a:prstClr val="black"/>
              </a:solidFill>
              <a:latin typeface="Times New Roman" pitchFamily="18" charset="0"/>
            </a:endParaRPr>
          </a:p>
          <a:p>
            <a:pPr algn="just" fontAlgn="base">
              <a:spcBef>
                <a:spcPct val="0"/>
              </a:spcBef>
              <a:spcAft>
                <a:spcPct val="0"/>
              </a:spcAft>
            </a:pPr>
            <a:r>
              <a:rPr lang="ru-RU" altLang="ru-RU" sz="1200" b="1" i="1" dirty="0">
                <a:solidFill>
                  <a:prstClr val="black"/>
                </a:solidFill>
                <a:latin typeface="Times New Roman" pitchFamily="18" charset="0"/>
              </a:rPr>
              <a:t>         Повышения курсы</a:t>
            </a:r>
            <a:r>
              <a:rPr lang="ru-RU" altLang="ru-RU" sz="1200" dirty="0">
                <a:solidFill>
                  <a:prstClr val="black"/>
                </a:solidFill>
                <a:latin typeface="Times New Roman" pitchFamily="18" charset="0"/>
              </a:rPr>
              <a:t> – </a:t>
            </a:r>
            <a:r>
              <a:rPr lang="ru-RU" altLang="ru-RU" sz="1200" dirty="0">
                <a:solidFill>
                  <a:prstClr val="black"/>
                </a:solidFill>
                <a:latin typeface="Times New Roman" pitchFamily="18" charset="0"/>
                <a:cs typeface="Times New Roman" pitchFamily="18" charset="0"/>
              </a:rPr>
              <a:t>г. Смоленск ООО "</a:t>
            </a:r>
            <a:r>
              <a:rPr lang="ru-RU" altLang="ru-RU" sz="1200" dirty="0" err="1">
                <a:solidFill>
                  <a:prstClr val="black"/>
                </a:solidFill>
                <a:latin typeface="Times New Roman" pitchFamily="18" charset="0"/>
                <a:cs typeface="Times New Roman" pitchFamily="18" charset="0"/>
              </a:rPr>
              <a:t>Инфоурок</a:t>
            </a:r>
            <a:r>
              <a:rPr lang="ru-RU" altLang="ru-RU" sz="1200" dirty="0">
                <a:solidFill>
                  <a:prstClr val="black"/>
                </a:solidFill>
                <a:latin typeface="Times New Roman" pitchFamily="18" charset="0"/>
                <a:cs typeface="Times New Roman" pitchFamily="18" charset="0"/>
              </a:rPr>
              <a:t>" по программе </a:t>
            </a:r>
            <a:r>
              <a:rPr lang="ru-RU" altLang="ru-RU" sz="1200" b="1" dirty="0">
                <a:solidFill>
                  <a:prstClr val="black"/>
                </a:solidFill>
                <a:latin typeface="Times New Roman" pitchFamily="18" charset="0"/>
                <a:cs typeface="Times New Roman" pitchFamily="18" charset="0"/>
              </a:rPr>
              <a:t>«Педагогическая деятельность мини-музея как культурно-просветительского центра дошкольной организации»</a:t>
            </a:r>
            <a:r>
              <a:rPr lang="ru-RU" altLang="ru-RU" sz="1200" dirty="0">
                <a:solidFill>
                  <a:prstClr val="black"/>
                </a:solidFill>
                <a:latin typeface="Times New Roman" pitchFamily="18" charset="0"/>
                <a:cs typeface="Times New Roman" pitchFamily="18" charset="0"/>
              </a:rPr>
              <a:t>,23г,  г. Омск ООО </a:t>
            </a:r>
            <a:r>
              <a:rPr lang="ru-RU" altLang="ru-RU" sz="1200" dirty="0" err="1">
                <a:solidFill>
                  <a:prstClr val="black"/>
                </a:solidFill>
                <a:latin typeface="Times New Roman" pitchFamily="18" charset="0"/>
                <a:cs typeface="Times New Roman" pitchFamily="18" charset="0"/>
              </a:rPr>
              <a:t>Интехно</a:t>
            </a:r>
            <a:r>
              <a:rPr lang="ru-RU" altLang="ru-RU" sz="1200" dirty="0">
                <a:solidFill>
                  <a:prstClr val="black"/>
                </a:solidFill>
                <a:latin typeface="Times New Roman" pitchFamily="18" charset="0"/>
                <a:cs typeface="Times New Roman" pitchFamily="18" charset="0"/>
              </a:rPr>
              <a:t> «</a:t>
            </a:r>
            <a:r>
              <a:rPr lang="ru-RU" altLang="ru-RU" sz="1200" b="1" dirty="0">
                <a:solidFill>
                  <a:prstClr val="black"/>
                </a:solidFill>
                <a:latin typeface="Times New Roman" pitchFamily="18" charset="0"/>
                <a:cs typeface="Times New Roman" pitchFamily="18" charset="0"/>
              </a:rPr>
              <a:t>Гражданская оборона и защита от  чрезвычайных ситуаций</a:t>
            </a:r>
            <a:r>
              <a:rPr lang="ru-RU" altLang="ru-RU" sz="1200" dirty="0">
                <a:solidFill>
                  <a:prstClr val="black"/>
                </a:solidFill>
                <a:latin typeface="Times New Roman" pitchFamily="18" charset="0"/>
                <a:cs typeface="Times New Roman" pitchFamily="18" charset="0"/>
              </a:rPr>
              <a:t>», 23г;  г. Ижевск АНО ДПО "Платформа" по программе </a:t>
            </a:r>
            <a:r>
              <a:rPr lang="ru-RU" altLang="ru-RU" sz="1200" b="1" dirty="0">
                <a:solidFill>
                  <a:prstClr val="black"/>
                </a:solidFill>
                <a:latin typeface="Times New Roman" pitchFamily="18" charset="0"/>
                <a:cs typeface="Times New Roman" pitchFamily="18" charset="0"/>
              </a:rPr>
              <a:t>«Оказание первой помощи пострадавшим в образовательной организации»</a:t>
            </a:r>
            <a:r>
              <a:rPr lang="ru-RU" altLang="ru-RU" sz="1200" dirty="0">
                <a:solidFill>
                  <a:prstClr val="black"/>
                </a:solidFill>
                <a:latin typeface="Times New Roman" pitchFamily="18" charset="0"/>
                <a:cs typeface="Times New Roman" pitchFamily="18" charset="0"/>
              </a:rPr>
              <a:t>23г, г. Смоленск ООО "</a:t>
            </a:r>
            <a:r>
              <a:rPr lang="ru-RU" altLang="ru-RU" sz="1200" dirty="0" err="1">
                <a:solidFill>
                  <a:prstClr val="black"/>
                </a:solidFill>
                <a:latin typeface="Times New Roman" pitchFamily="18" charset="0"/>
                <a:cs typeface="Times New Roman" pitchFamily="18" charset="0"/>
              </a:rPr>
              <a:t>Инфоурок</a:t>
            </a:r>
            <a:r>
              <a:rPr lang="ru-RU" altLang="ru-RU" sz="1200" dirty="0">
                <a:solidFill>
                  <a:prstClr val="black"/>
                </a:solidFill>
                <a:latin typeface="Times New Roman" pitchFamily="18" charset="0"/>
                <a:cs typeface="Times New Roman" pitchFamily="18" charset="0"/>
              </a:rPr>
              <a:t>" по программе «</a:t>
            </a:r>
            <a:r>
              <a:rPr lang="ru-RU" altLang="ru-RU" sz="1200" b="1" dirty="0">
                <a:solidFill>
                  <a:prstClr val="black"/>
                </a:solidFill>
                <a:latin typeface="Times New Roman" pitchFamily="18" charset="0"/>
                <a:cs typeface="Times New Roman" pitchFamily="18" charset="0"/>
              </a:rPr>
              <a:t>Коррекционная работа в детьми, имеющими расстройства аутистического спектра в условиях реализации ФГОС ДО</a:t>
            </a:r>
            <a:r>
              <a:rPr lang="ru-RU" altLang="ru-RU" sz="1200" dirty="0">
                <a:solidFill>
                  <a:prstClr val="black"/>
                </a:solidFill>
                <a:latin typeface="Times New Roman" pitchFamily="18" charset="0"/>
                <a:cs typeface="Times New Roman" pitchFamily="18" charset="0"/>
              </a:rPr>
              <a:t>»,23г, Диплом участника курса повышения квалификации форума Педагоги России г. Екатеринбург по программе</a:t>
            </a:r>
            <a:r>
              <a:rPr lang="ru-RU" altLang="ru-RU" sz="1200" b="1" dirty="0">
                <a:solidFill>
                  <a:prstClr val="black"/>
                </a:solidFill>
                <a:latin typeface="Times New Roman" pitchFamily="18" charset="0"/>
                <a:cs typeface="Times New Roman" pitchFamily="18" charset="0"/>
              </a:rPr>
              <a:t> «Управление образовательными системами»</a:t>
            </a:r>
            <a:r>
              <a:rPr lang="ru-RU" altLang="ru-RU" sz="1200" dirty="0">
                <a:solidFill>
                  <a:prstClr val="black"/>
                </a:solidFill>
                <a:latin typeface="Times New Roman" pitchFamily="18" charset="0"/>
                <a:cs typeface="Times New Roman" pitchFamily="18" charset="0"/>
              </a:rPr>
              <a:t>,24г, и по программе</a:t>
            </a:r>
            <a:r>
              <a:rPr lang="ru-RU" altLang="ru-RU" sz="1200" b="1" dirty="0">
                <a:solidFill>
                  <a:prstClr val="black"/>
                </a:solidFill>
                <a:latin typeface="Times New Roman" pitchFamily="18" charset="0"/>
                <a:cs typeface="Times New Roman" pitchFamily="18" charset="0"/>
              </a:rPr>
              <a:t> «Социализация и обучение детей с ОВЗ в соответствии с требованиями ФАОП»</a:t>
            </a:r>
            <a:r>
              <a:rPr lang="ru-RU" altLang="ru-RU" sz="1200" dirty="0">
                <a:solidFill>
                  <a:prstClr val="black"/>
                </a:solidFill>
                <a:latin typeface="Times New Roman" pitchFamily="18" charset="0"/>
                <a:cs typeface="Times New Roman" pitchFamily="18" charset="0"/>
              </a:rPr>
              <a:t>,24г, Сертификат участника повышения квалификации </a:t>
            </a:r>
            <a:r>
              <a:rPr lang="ru-RU" altLang="ru-RU" sz="1200" b="1" dirty="0">
                <a:solidFill>
                  <a:prstClr val="black"/>
                </a:solidFill>
                <a:latin typeface="Times New Roman" pitchFamily="18" charset="0"/>
                <a:cs typeface="Times New Roman" pitchFamily="18" charset="0"/>
              </a:rPr>
              <a:t>«Экономическое воспитание и формирование финансовой грамотности в соответствии с ФОП</a:t>
            </a:r>
            <a:r>
              <a:rPr lang="ru-RU" altLang="ru-RU" sz="1200" b="1" dirty="0" smtClean="0">
                <a:solidFill>
                  <a:prstClr val="black"/>
                </a:solidFill>
                <a:latin typeface="Times New Roman" pitchFamily="18" charset="0"/>
                <a:cs typeface="Times New Roman" pitchFamily="18" charset="0"/>
              </a:rPr>
              <a:t>», </a:t>
            </a:r>
            <a:r>
              <a:rPr lang="ru-RU" altLang="ru-RU" sz="1200" dirty="0" smtClean="0">
                <a:solidFill>
                  <a:prstClr val="black"/>
                </a:solidFill>
                <a:latin typeface="Times New Roman" pitchFamily="18" charset="0"/>
                <a:cs typeface="Times New Roman" pitchFamily="18" charset="0"/>
              </a:rPr>
              <a:t>24г</a:t>
            </a:r>
            <a:r>
              <a:rPr lang="ru-RU" altLang="ru-RU" sz="1200" dirty="0">
                <a:solidFill>
                  <a:prstClr val="black"/>
                </a:solidFill>
                <a:latin typeface="Times New Roman" pitchFamily="18" charset="0"/>
                <a:cs typeface="Times New Roman" pitchFamily="18" charset="0"/>
              </a:rPr>
              <a:t>, </a:t>
            </a:r>
            <a:r>
              <a:rPr lang="ru-RU" altLang="ru-RU" sz="1200" b="1" dirty="0">
                <a:solidFill>
                  <a:prstClr val="black"/>
                </a:solidFill>
                <a:latin typeface="Times New Roman" pitchFamily="18" charset="0"/>
                <a:cs typeface="Times New Roman" pitchFamily="18" charset="0"/>
              </a:rPr>
              <a:t>«Знаток цифровой среды для реализации программы по экономическому воспитанию и формированию основ финансовой грамотности в соответствии  ФОП ДО»</a:t>
            </a:r>
            <a:r>
              <a:rPr lang="ru-RU" altLang="ru-RU" sz="1200" dirty="0">
                <a:solidFill>
                  <a:prstClr val="black"/>
                </a:solidFill>
                <a:latin typeface="Times New Roman" pitchFamily="18" charset="0"/>
                <a:cs typeface="Times New Roman" pitchFamily="18" charset="0"/>
              </a:rPr>
              <a:t>,24  </a:t>
            </a:r>
            <a:r>
              <a:rPr lang="ru-RU" sz="1200" dirty="0">
                <a:solidFill>
                  <a:prstClr val="black"/>
                </a:solidFill>
                <a:latin typeface="Times New Roman" pitchFamily="18" charset="0"/>
                <a:cs typeface="Times New Roman" pitchFamily="18" charset="0"/>
              </a:rPr>
              <a:t>г. Тула ООО "Центр РК "</a:t>
            </a:r>
            <a:r>
              <a:rPr lang="ru-RU" sz="1200" dirty="0" err="1">
                <a:solidFill>
                  <a:prstClr val="black"/>
                </a:solidFill>
                <a:latin typeface="Times New Roman" pitchFamily="18" charset="0"/>
                <a:cs typeface="Times New Roman" pitchFamily="18" charset="0"/>
              </a:rPr>
              <a:t>Аттестатика</a:t>
            </a:r>
            <a:r>
              <a:rPr lang="ru-RU" sz="1200" dirty="0">
                <a:solidFill>
                  <a:prstClr val="black"/>
                </a:solidFill>
                <a:latin typeface="Times New Roman" pitchFamily="18" charset="0"/>
                <a:cs typeface="Times New Roman" pitchFamily="18" charset="0"/>
              </a:rPr>
              <a:t>" по программе «</a:t>
            </a:r>
            <a:r>
              <a:rPr lang="ru-RU" sz="1200" b="1" dirty="0">
                <a:solidFill>
                  <a:prstClr val="black"/>
                </a:solidFill>
                <a:latin typeface="Times New Roman" pitchFamily="18" charset="0"/>
                <a:cs typeface="Times New Roman" pitchFamily="18" charset="0"/>
              </a:rPr>
              <a:t>Психолого-педагогическая поддержка детей ветеранов (участников) СВО»</a:t>
            </a:r>
            <a:r>
              <a:rPr lang="ru-RU" sz="1200" dirty="0">
                <a:solidFill>
                  <a:prstClr val="black"/>
                </a:solidFill>
                <a:latin typeface="Times New Roman" pitchFamily="18" charset="0"/>
                <a:cs typeface="Times New Roman" pitchFamily="18" charset="0"/>
              </a:rPr>
              <a:t> 2024г, «</a:t>
            </a:r>
            <a:r>
              <a:rPr lang="ru-RU" sz="1200" b="1" dirty="0">
                <a:solidFill>
                  <a:prstClr val="black"/>
                </a:solidFill>
                <a:latin typeface="Times New Roman" pitchFamily="18" charset="0"/>
                <a:cs typeface="Times New Roman" pitchFamily="18" charset="0"/>
              </a:rPr>
              <a:t>Коррекционно-педагогическое сопровождение детей с СДВГ»</a:t>
            </a:r>
            <a:r>
              <a:rPr lang="ru-RU" sz="1200" dirty="0">
                <a:solidFill>
                  <a:prstClr val="black"/>
                </a:solidFill>
                <a:latin typeface="Times New Roman" pitchFamily="18" charset="0"/>
                <a:cs typeface="Times New Roman" pitchFamily="18" charset="0"/>
              </a:rPr>
              <a:t> 2024г., г. Смоленск ООО "</a:t>
            </a:r>
            <a:r>
              <a:rPr lang="ru-RU" sz="1200" dirty="0" err="1">
                <a:solidFill>
                  <a:prstClr val="black"/>
                </a:solidFill>
                <a:latin typeface="Times New Roman" pitchFamily="18" charset="0"/>
                <a:cs typeface="Times New Roman" pitchFamily="18" charset="0"/>
              </a:rPr>
              <a:t>Инфоурок</a:t>
            </a:r>
            <a:r>
              <a:rPr lang="ru-RU" sz="1200" dirty="0">
                <a:solidFill>
                  <a:prstClr val="black"/>
                </a:solidFill>
                <a:latin typeface="Times New Roman" pitchFamily="18" charset="0"/>
                <a:cs typeface="Times New Roman" pitchFamily="18" charset="0"/>
              </a:rPr>
              <a:t>" по программе «</a:t>
            </a:r>
            <a:r>
              <a:rPr lang="ru-RU" sz="1200" b="1" dirty="0">
                <a:solidFill>
                  <a:prstClr val="black"/>
                </a:solidFill>
                <a:latin typeface="Times New Roman" pitchFamily="18" charset="0"/>
                <a:cs typeface="Times New Roman" pitchFamily="18" charset="0"/>
              </a:rPr>
              <a:t>Подготовка к школе. Нейропсихологический подход»</a:t>
            </a:r>
            <a:r>
              <a:rPr lang="ru-RU" sz="1200" dirty="0">
                <a:solidFill>
                  <a:prstClr val="black"/>
                </a:solidFill>
                <a:latin typeface="Times New Roman" pitchFamily="18" charset="0"/>
                <a:cs typeface="Times New Roman" pitchFamily="18" charset="0"/>
              </a:rPr>
              <a:t> 2024г, </a:t>
            </a:r>
            <a:r>
              <a:rPr lang="ru-RU" altLang="ru-RU" sz="1200" dirty="0">
                <a:solidFill>
                  <a:prstClr val="black"/>
                </a:solidFill>
                <a:latin typeface="Times New Roman" pitchFamily="18" charset="0"/>
                <a:cs typeface="Times New Roman" pitchFamily="18" charset="0"/>
              </a:rPr>
              <a:t> г. Курган ОО «</a:t>
            </a:r>
            <a:r>
              <a:rPr lang="en-US" altLang="ru-RU" sz="1200" dirty="0">
                <a:solidFill>
                  <a:prstClr val="black"/>
                </a:solidFill>
                <a:latin typeface="Times New Roman" pitchFamily="18" charset="0"/>
                <a:cs typeface="Times New Roman" pitchFamily="18" charset="0"/>
              </a:rPr>
              <a:t>I</a:t>
            </a:r>
            <a:r>
              <a:rPr lang="ru-RU" altLang="ru-RU" sz="1200" dirty="0">
                <a:solidFill>
                  <a:prstClr val="black"/>
                </a:solidFill>
                <a:latin typeface="Times New Roman" pitchFamily="18" charset="0"/>
                <a:cs typeface="Times New Roman" pitchFamily="18" charset="0"/>
              </a:rPr>
              <a:t>Т- Перемена» удостоверение по программе </a:t>
            </a:r>
            <a:r>
              <a:rPr lang="ru-RU" altLang="ru-RU" sz="1200" b="1" dirty="0">
                <a:solidFill>
                  <a:prstClr val="black"/>
                </a:solidFill>
                <a:latin typeface="Times New Roman" pitchFamily="18" charset="0"/>
                <a:cs typeface="Times New Roman" pitchFamily="18" charset="0"/>
              </a:rPr>
              <a:t>«Оказание первой помощи в образовательной организации</a:t>
            </a:r>
            <a:r>
              <a:rPr lang="ru-RU" altLang="ru-RU" sz="1200" dirty="0">
                <a:solidFill>
                  <a:prstClr val="black"/>
                </a:solidFill>
                <a:latin typeface="Times New Roman" pitchFamily="18" charset="0"/>
                <a:cs typeface="Times New Roman" pitchFamily="18" charset="0"/>
              </a:rPr>
              <a:t>»,2025г,  свидетельство ЦДО «Новое измерение» по программе «</a:t>
            </a:r>
            <a:r>
              <a:rPr lang="ru-RU" altLang="ru-RU" sz="1200" b="1" dirty="0">
                <a:solidFill>
                  <a:prstClr val="black"/>
                </a:solidFill>
                <a:latin typeface="Times New Roman" pitchFamily="18" charset="0"/>
                <a:cs typeface="Times New Roman" pitchFamily="18" charset="0"/>
              </a:rPr>
              <a:t>Оказание первой помощи взрослым и детям»</a:t>
            </a:r>
            <a:r>
              <a:rPr lang="ru-RU" altLang="ru-RU" sz="1200" dirty="0">
                <a:solidFill>
                  <a:prstClr val="black"/>
                </a:solidFill>
                <a:latin typeface="Times New Roman" pitchFamily="18" charset="0"/>
                <a:cs typeface="Times New Roman" pitchFamily="18" charset="0"/>
              </a:rPr>
              <a:t>, </a:t>
            </a:r>
            <a:r>
              <a:rPr lang="ru-RU" altLang="ru-RU" sz="1200" dirty="0" smtClean="0">
                <a:solidFill>
                  <a:prstClr val="black"/>
                </a:solidFill>
                <a:latin typeface="Times New Roman" pitchFamily="18" charset="0"/>
                <a:cs typeface="Times New Roman" pitchFamily="18" charset="0"/>
              </a:rPr>
              <a:t>2025г (</a:t>
            </a:r>
            <a:r>
              <a:rPr lang="ru-RU" altLang="ru-RU" sz="1200" b="1" dirty="0" smtClean="0">
                <a:solidFill>
                  <a:srgbClr val="002060"/>
                </a:solidFill>
                <a:latin typeface="Times New Roman" pitchFamily="18" charset="0"/>
                <a:cs typeface="Times New Roman" pitchFamily="18" charset="0"/>
              </a:rPr>
              <a:t>данные предоставлены за последние три года</a:t>
            </a:r>
            <a:r>
              <a:rPr lang="ru-RU" altLang="ru-RU" sz="1200" dirty="0" smtClean="0">
                <a:solidFill>
                  <a:prstClr val="black"/>
                </a:solidFill>
                <a:latin typeface="Times New Roman" pitchFamily="18" charset="0"/>
                <a:cs typeface="Times New Roman" pitchFamily="18" charset="0"/>
              </a:rPr>
              <a:t>)</a:t>
            </a:r>
            <a:endParaRPr lang="ru-RU" altLang="ru-RU" sz="1200" dirty="0">
              <a:solidFill>
                <a:prstClr val="black"/>
              </a:solidFill>
              <a:latin typeface="Times New Roman" pitchFamily="18" charset="0"/>
              <a:cs typeface="Times New Roman" pitchFamily="18" charset="0"/>
            </a:endParaRPr>
          </a:p>
          <a:p>
            <a:pPr algn="ctr" fontAlgn="base">
              <a:spcBef>
                <a:spcPct val="0"/>
              </a:spcBef>
              <a:spcAft>
                <a:spcPct val="0"/>
              </a:spcAft>
            </a:pPr>
            <a:r>
              <a:rPr lang="ru-RU" altLang="ru-RU" sz="1300" b="1" i="1" dirty="0">
                <a:solidFill>
                  <a:prstClr val="black"/>
                </a:solidFill>
                <a:latin typeface="Times New Roman" pitchFamily="18" charset="0"/>
              </a:rPr>
              <a:t>Стаж работы:</a:t>
            </a:r>
            <a:r>
              <a:rPr lang="ru-RU" altLang="ru-RU" sz="1300" b="1" dirty="0">
                <a:solidFill>
                  <a:prstClr val="black"/>
                </a:solidFill>
                <a:latin typeface="Times New Roman" pitchFamily="18" charset="0"/>
              </a:rPr>
              <a:t> </a:t>
            </a:r>
            <a:r>
              <a:rPr lang="ru-RU" altLang="ru-RU" sz="1300" dirty="0">
                <a:solidFill>
                  <a:prstClr val="black"/>
                </a:solidFill>
                <a:latin typeface="Times New Roman" pitchFamily="18" charset="0"/>
              </a:rPr>
              <a:t>общий – 38 лет, педагогический - 30 лет</a:t>
            </a:r>
            <a:endParaRPr lang="en-US" altLang="ru-RU" sz="1300" dirty="0">
              <a:solidFill>
                <a:prstClr val="black"/>
              </a:solidFill>
              <a:latin typeface="Arial" charset="0"/>
              <a:hlinkClick r:id="rId3"/>
            </a:endParaRPr>
          </a:p>
          <a:p>
            <a:pPr algn="ctr" fontAlgn="base">
              <a:spcBef>
                <a:spcPct val="0"/>
              </a:spcBef>
              <a:spcAft>
                <a:spcPct val="0"/>
              </a:spcAft>
            </a:pPr>
            <a:r>
              <a:rPr lang="ru-RU" altLang="ru-RU" sz="1300" dirty="0">
                <a:solidFill>
                  <a:prstClr val="black"/>
                </a:solidFill>
                <a:latin typeface="Arial" charset="0"/>
                <a:hlinkClick r:id="rId3"/>
              </a:rPr>
              <a:t> </a:t>
            </a:r>
            <a:r>
              <a:rPr lang="ru-RU" altLang="ru-RU" sz="1300" dirty="0">
                <a:solidFill>
                  <a:srgbClr val="0000FF"/>
                </a:solidFill>
                <a:latin typeface="Times New Roman" pitchFamily="18" charset="0"/>
                <a:hlinkClick r:id="rId3"/>
              </a:rPr>
              <a:t>Персональная страница на международном сайте МААМ.RU</a:t>
            </a:r>
            <a:r>
              <a:rPr lang="ru-RU" altLang="ru-RU" sz="1300" dirty="0">
                <a:solidFill>
                  <a:srgbClr val="0000FF"/>
                </a:solidFill>
                <a:latin typeface="Arial" charset="0"/>
              </a:rPr>
              <a:t> </a:t>
            </a:r>
          </a:p>
        </p:txBody>
      </p:sp>
      <p:pic>
        <p:nvPicPr>
          <p:cNvPr id="63490" name="Picture 2" descr="C:\Users\Klient\Desktop\Лучший  сал25\Конкурс 2025\IMG_20200117_1016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2637" y="1905897"/>
            <a:ext cx="3168352" cy="4287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5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750" y="115888"/>
            <a:ext cx="120173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2923613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588"/>
            <a:ext cx="91186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Прямоугольник 3"/>
          <p:cNvSpPr>
            <a:spLocks noChangeArrowheads="1"/>
          </p:cNvSpPr>
          <p:nvPr/>
        </p:nvSpPr>
        <p:spPr bwMode="auto">
          <a:xfrm>
            <a:off x="179513" y="980728"/>
            <a:ext cx="8800976" cy="555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ru-RU" altLang="ru-RU" sz="1600" b="1" dirty="0" smtClean="0">
                <a:solidFill>
                  <a:srgbClr val="002060"/>
                </a:solidFill>
                <a:latin typeface="Times New Roman" pitchFamily="18" charset="0"/>
              </a:rPr>
              <a:t>                 ПЕДАГОГИЧЕСКИЙ СОСТАВ:</a:t>
            </a:r>
            <a:endParaRPr lang="ru-RU" altLang="ru-RU" sz="1600" b="1" dirty="0">
              <a:solidFill>
                <a:srgbClr val="002060"/>
              </a:solidFill>
              <a:latin typeface="Times New Roman" pitchFamily="18" charset="0"/>
              <a:cs typeface="Times New Roman" pitchFamily="18" charset="0"/>
            </a:endParaRPr>
          </a:p>
          <a:p>
            <a:pPr algn="ctr" fontAlgn="base">
              <a:spcBef>
                <a:spcPct val="0"/>
              </a:spcBef>
              <a:spcAft>
                <a:spcPct val="0"/>
              </a:spcAft>
            </a:pPr>
            <a:endParaRPr lang="ru-RU" altLang="ru-RU" sz="1300" dirty="0">
              <a:solidFill>
                <a:prstClr val="black"/>
              </a:solidFill>
              <a:latin typeface="Times New Roman" pitchFamily="18" charset="0"/>
            </a:endParaRPr>
          </a:p>
          <a:p>
            <a:pPr algn="just" fontAlgn="base">
              <a:spcBef>
                <a:spcPct val="0"/>
              </a:spcBef>
              <a:spcAft>
                <a:spcPct val="0"/>
              </a:spcAft>
            </a:pPr>
            <a:r>
              <a:rPr lang="ru-RU" altLang="ru-RU" sz="1200" b="1" i="1" dirty="0">
                <a:solidFill>
                  <a:prstClr val="black"/>
                </a:solidFill>
                <a:latin typeface="Times New Roman" pitchFamily="18" charset="0"/>
              </a:rPr>
              <a:t>         </a:t>
            </a:r>
            <a:endParaRPr lang="ru-RU" altLang="ru-RU" sz="1200" b="1" i="1" dirty="0" smtClean="0">
              <a:solidFill>
                <a:prstClr val="black"/>
              </a:solidFill>
              <a:latin typeface="Times New Roman" pitchFamily="18" charset="0"/>
            </a:endParaRPr>
          </a:p>
          <a:p>
            <a:pPr algn="just" fontAlgn="base">
              <a:spcBef>
                <a:spcPct val="0"/>
              </a:spcBef>
              <a:spcAft>
                <a:spcPct val="0"/>
              </a:spcAft>
            </a:pPr>
            <a:r>
              <a:rPr lang="ru-RU" altLang="ru-RU" sz="1200" b="1" i="1" dirty="0" smtClean="0">
                <a:solidFill>
                  <a:prstClr val="black"/>
                </a:solidFill>
                <a:latin typeface="Times New Roman" pitchFamily="18" charset="0"/>
              </a:rPr>
              <a:t>       В  штате  МДОАУ детский сад с. Возжаевки работает  </a:t>
            </a:r>
            <a:r>
              <a:rPr lang="ru-RU" altLang="ru-RU" sz="1200" b="1" i="1" dirty="0" smtClean="0">
                <a:solidFill>
                  <a:srgbClr val="FF0000"/>
                </a:solidFill>
                <a:latin typeface="Times New Roman" pitchFamily="18" charset="0"/>
              </a:rPr>
              <a:t>9 педагогов, из них 7 воспитателей</a:t>
            </a:r>
            <a:r>
              <a:rPr lang="ru-RU" altLang="ru-RU" sz="1200" b="1" i="1" dirty="0" smtClean="0">
                <a:solidFill>
                  <a:prstClr val="black"/>
                </a:solidFill>
                <a:latin typeface="Times New Roman" pitchFamily="18" charset="0"/>
              </a:rPr>
              <a:t>, которые  имеют:</a:t>
            </a:r>
          </a:p>
          <a:p>
            <a:pPr algn="just" fontAlgn="base">
              <a:spcBef>
                <a:spcPct val="0"/>
              </a:spcBef>
              <a:spcAft>
                <a:spcPct val="0"/>
              </a:spcAft>
            </a:pPr>
            <a:r>
              <a:rPr lang="ru-RU" altLang="ru-RU" sz="1200" b="1" i="1" dirty="0" smtClean="0">
                <a:solidFill>
                  <a:prstClr val="black"/>
                </a:solidFill>
                <a:latin typeface="Times New Roman" pitchFamily="18" charset="0"/>
              </a:rPr>
              <a:t>            5 –  педагогов  высшее педагогическое образование,  - 3 воспитателя с «высшей» квалификационной категорией</a:t>
            </a:r>
          </a:p>
          <a:p>
            <a:pPr algn="just" fontAlgn="base">
              <a:spcBef>
                <a:spcPct val="0"/>
              </a:spcBef>
              <a:spcAft>
                <a:spcPct val="0"/>
              </a:spcAft>
            </a:pPr>
            <a:r>
              <a:rPr lang="ru-RU" altLang="ru-RU" sz="1200" b="1" i="1" dirty="0" smtClean="0">
                <a:solidFill>
                  <a:prstClr val="black"/>
                </a:solidFill>
                <a:latin typeface="Times New Roman" pitchFamily="18" charset="0"/>
              </a:rPr>
              <a:t>            1 –  педагог  заочно обучается в  БГПУ,  3 педагога имеют средне-профессиональное образование</a:t>
            </a:r>
          </a:p>
          <a:p>
            <a:pPr algn="just" fontAlgn="base">
              <a:spcBef>
                <a:spcPct val="0"/>
              </a:spcBef>
              <a:spcAft>
                <a:spcPct val="0"/>
              </a:spcAft>
            </a:pPr>
            <a:r>
              <a:rPr lang="ru-RU" altLang="ru-RU" sz="1200" b="1" i="1" dirty="0">
                <a:solidFill>
                  <a:prstClr val="black"/>
                </a:solidFill>
                <a:latin typeface="Times New Roman" pitchFamily="18" charset="0"/>
              </a:rPr>
              <a:t> </a:t>
            </a:r>
            <a:r>
              <a:rPr lang="ru-RU" altLang="ru-RU" sz="1200" b="1" i="1" dirty="0" smtClean="0">
                <a:solidFill>
                  <a:prstClr val="black"/>
                </a:solidFill>
                <a:latin typeface="Times New Roman" pitchFamily="18" charset="0"/>
              </a:rPr>
              <a:t>           1 </a:t>
            </a:r>
            <a:r>
              <a:rPr lang="ru-RU" altLang="ru-RU" sz="1200" b="1" i="1" dirty="0">
                <a:solidFill>
                  <a:prstClr val="black"/>
                </a:solidFill>
                <a:latin typeface="Times New Roman" pitchFamily="18" charset="0"/>
              </a:rPr>
              <a:t>– </a:t>
            </a:r>
            <a:r>
              <a:rPr lang="ru-RU" altLang="ru-RU" sz="1200" b="1" i="1" dirty="0" smtClean="0">
                <a:solidFill>
                  <a:prstClr val="black"/>
                </a:solidFill>
                <a:latin typeface="Times New Roman" pitchFamily="18" charset="0"/>
              </a:rPr>
              <a:t>музыкальный руководитель и по совместительству инструктор по ФК со средне-профессиональным образованием</a:t>
            </a:r>
          </a:p>
          <a:p>
            <a:pPr algn="just" fontAlgn="base">
              <a:spcBef>
                <a:spcPct val="0"/>
              </a:spcBef>
              <a:spcAft>
                <a:spcPct val="0"/>
              </a:spcAft>
            </a:pPr>
            <a:r>
              <a:rPr lang="ru-RU" altLang="ru-RU" sz="1200" b="1" i="1" dirty="0" smtClean="0">
                <a:solidFill>
                  <a:prstClr val="black"/>
                </a:solidFill>
                <a:latin typeface="Times New Roman" pitchFamily="18" charset="0"/>
              </a:rPr>
              <a:t>            1 – педагог – психолог – высшее педагогическое образование и «высшая» квалификационная категория (по совместительству) </a:t>
            </a:r>
          </a:p>
          <a:p>
            <a:pPr algn="just" fontAlgn="base">
              <a:spcBef>
                <a:spcPct val="0"/>
              </a:spcBef>
              <a:spcAft>
                <a:spcPct val="0"/>
              </a:spcAft>
            </a:pPr>
            <a:r>
              <a:rPr lang="ru-RU" altLang="ru-RU" sz="1200" b="1" i="1" dirty="0">
                <a:solidFill>
                  <a:prstClr val="black"/>
                </a:solidFill>
                <a:latin typeface="Times New Roman" pitchFamily="18" charset="0"/>
              </a:rPr>
              <a:t> </a:t>
            </a:r>
            <a:r>
              <a:rPr lang="ru-RU" altLang="ru-RU" sz="1200" b="1" i="1" dirty="0" smtClean="0">
                <a:solidFill>
                  <a:prstClr val="black"/>
                </a:solidFill>
                <a:latin typeface="Times New Roman" pitchFamily="18" charset="0"/>
              </a:rPr>
              <a:t>           3 воспитателя являются молодыми специалистами, к которым назначены Наставники из числа педагогов  образовательного учреждения.</a:t>
            </a:r>
          </a:p>
          <a:p>
            <a:pPr algn="just" fontAlgn="base">
              <a:spcBef>
                <a:spcPct val="0"/>
              </a:spcBef>
              <a:spcAft>
                <a:spcPct val="0"/>
              </a:spcAft>
            </a:pPr>
            <a:r>
              <a:rPr lang="ru-RU" altLang="ru-RU" sz="1200" b="1" i="1" dirty="0" smtClean="0">
                <a:solidFill>
                  <a:prstClr val="black"/>
                </a:solidFill>
                <a:latin typeface="Times New Roman" pitchFamily="18" charset="0"/>
              </a:rPr>
              <a:t>            </a:t>
            </a:r>
          </a:p>
          <a:p>
            <a:pPr algn="just" fontAlgn="base">
              <a:spcBef>
                <a:spcPct val="0"/>
              </a:spcBef>
              <a:spcAft>
                <a:spcPct val="0"/>
              </a:spcAft>
            </a:pPr>
            <a:r>
              <a:rPr lang="ru-RU" altLang="ru-RU" sz="1200" b="1" i="1" dirty="0" smtClean="0">
                <a:solidFill>
                  <a:prstClr val="black"/>
                </a:solidFill>
                <a:latin typeface="Times New Roman" pitchFamily="18" charset="0"/>
              </a:rPr>
              <a:t>          Педагогический стаж работы  воспитателей от 1 года до  20 лет</a:t>
            </a:r>
          </a:p>
          <a:p>
            <a:pPr algn="just" fontAlgn="base">
              <a:spcBef>
                <a:spcPct val="0"/>
              </a:spcBef>
              <a:spcAft>
                <a:spcPct val="0"/>
              </a:spcAft>
            </a:pPr>
            <a:r>
              <a:rPr lang="ru-RU" altLang="ru-RU" sz="1200" b="1" i="1" dirty="0">
                <a:solidFill>
                  <a:prstClr val="black"/>
                </a:solidFill>
                <a:latin typeface="Times New Roman" pitchFamily="18" charset="0"/>
              </a:rPr>
              <a:t> </a:t>
            </a:r>
            <a:r>
              <a:rPr lang="ru-RU" altLang="ru-RU" sz="1200" b="1" i="1" dirty="0" smtClean="0">
                <a:solidFill>
                  <a:prstClr val="black"/>
                </a:solidFill>
                <a:latin typeface="Times New Roman" pitchFamily="18" charset="0"/>
              </a:rPr>
              <a:t>          Все педагогические работники периодически проходят курсы переквалификации или повышения квалификации,  согласно утвержденного годового плана работы. Форма обучения очная и заочная.</a:t>
            </a:r>
          </a:p>
          <a:p>
            <a:pPr algn="just" fontAlgn="base">
              <a:spcBef>
                <a:spcPct val="0"/>
              </a:spcBef>
              <a:spcAft>
                <a:spcPct val="0"/>
              </a:spcAft>
            </a:pPr>
            <a:r>
              <a:rPr lang="ru-RU" altLang="ru-RU" sz="1200" b="1" i="1" dirty="0">
                <a:solidFill>
                  <a:prstClr val="black"/>
                </a:solidFill>
                <a:latin typeface="Times New Roman" pitchFamily="18" charset="0"/>
              </a:rPr>
              <a:t> </a:t>
            </a:r>
            <a:r>
              <a:rPr lang="ru-RU" altLang="ru-RU" sz="1200" b="1" i="1" dirty="0" smtClean="0">
                <a:solidFill>
                  <a:prstClr val="black"/>
                </a:solidFill>
                <a:latin typeface="Times New Roman" pitchFamily="18" charset="0"/>
              </a:rPr>
              <a:t>          </a:t>
            </a:r>
          </a:p>
          <a:p>
            <a:pPr algn="just" fontAlgn="base">
              <a:spcBef>
                <a:spcPct val="0"/>
              </a:spcBef>
              <a:spcAft>
                <a:spcPct val="0"/>
              </a:spcAft>
            </a:pPr>
            <a:r>
              <a:rPr lang="ru-RU" altLang="ru-RU" sz="1400" b="1" i="1" dirty="0">
                <a:solidFill>
                  <a:srgbClr val="002060"/>
                </a:solidFill>
                <a:latin typeface="Times New Roman" pitchFamily="18" charset="0"/>
                <a:cs typeface="Times New Roman" pitchFamily="18" charset="0"/>
              </a:rPr>
              <a:t> </a:t>
            </a:r>
            <a:r>
              <a:rPr lang="ru-RU" altLang="ru-RU" sz="1400" b="1" i="1" dirty="0" smtClean="0">
                <a:solidFill>
                  <a:srgbClr val="002060"/>
                </a:solidFill>
                <a:latin typeface="Times New Roman" pitchFamily="18" charset="0"/>
                <a:cs typeface="Times New Roman" pitchFamily="18" charset="0"/>
              </a:rPr>
              <a:t>          За последние три года педагоги прошли курсы повышения по таким востребованным темам как:  </a:t>
            </a:r>
            <a:r>
              <a:rPr lang="ru-RU" sz="1200" dirty="0" smtClean="0">
                <a:solidFill>
                  <a:srgbClr val="000000"/>
                </a:solidFill>
                <a:latin typeface="Times New Roman" pitchFamily="18" charset="0"/>
                <a:cs typeface="Times New Roman" pitchFamily="18" charset="0"/>
              </a:rPr>
              <a:t>"</a:t>
            </a:r>
            <a:r>
              <a:rPr lang="ru-RU" sz="1200" b="1" dirty="0">
                <a:solidFill>
                  <a:srgbClr val="000000"/>
                </a:solidFill>
                <a:latin typeface="Times New Roman" pitchFamily="18" charset="0"/>
                <a:cs typeface="Times New Roman" pitchFamily="18" charset="0"/>
              </a:rPr>
              <a:t>Содержание и проектирование образовательной деятельности дошкольных групп ОО в соответствии с требованиями ФГОС </a:t>
            </a:r>
            <a:r>
              <a:rPr lang="ru-RU" sz="1200" b="1" dirty="0" smtClean="0">
                <a:solidFill>
                  <a:srgbClr val="000000"/>
                </a:solidFill>
                <a:latin typeface="Times New Roman" pitchFamily="18" charset="0"/>
                <a:cs typeface="Times New Roman" pitchFamily="18" charset="0"/>
              </a:rPr>
              <a:t>ДО, "</a:t>
            </a:r>
            <a:r>
              <a:rPr lang="ru-RU" sz="1200" b="1" dirty="0">
                <a:solidFill>
                  <a:srgbClr val="000000"/>
                </a:solidFill>
                <a:latin typeface="Times New Roman" pitchFamily="18" charset="0"/>
                <a:cs typeface="Times New Roman" pitchFamily="18" charset="0"/>
              </a:rPr>
              <a:t>Работа с аутизмом в ДОУ: особенности воспитания детей с расстройством аутичного спектра (РАС) с учетом ФГОС </a:t>
            </a:r>
            <a:r>
              <a:rPr lang="ru-RU" sz="1200" b="1" dirty="0" smtClean="0">
                <a:solidFill>
                  <a:srgbClr val="000000"/>
                </a:solidFill>
                <a:latin typeface="Times New Roman" pitchFamily="18" charset="0"/>
                <a:cs typeface="Times New Roman" pitchFamily="18" charset="0"/>
              </a:rPr>
              <a:t>ДО», </a:t>
            </a:r>
            <a:r>
              <a:rPr lang="ru-RU" sz="1200" b="1" dirty="0">
                <a:solidFill>
                  <a:srgbClr val="000000"/>
                </a:solidFill>
                <a:latin typeface="Times New Roman" pitchFamily="18" charset="0"/>
                <a:cs typeface="Times New Roman" pitchFamily="18" charset="0"/>
              </a:rPr>
              <a:t> </a:t>
            </a:r>
            <a:r>
              <a:rPr lang="ru-RU" sz="1200" b="1" dirty="0">
                <a:latin typeface="Times New Roman" pitchFamily="18" charset="0"/>
                <a:cs typeface="Times New Roman" pitchFamily="18" charset="0"/>
              </a:rPr>
              <a:t>Индивидуальный образовательный маршрут дошкольника с ОВЗ: проектирование и особенности работы воспитателя ДОО</a:t>
            </a:r>
            <a:r>
              <a:rPr lang="ru-RU" sz="1200" b="1" dirty="0" smtClean="0">
                <a:latin typeface="Times New Roman" pitchFamily="18" charset="0"/>
                <a:cs typeface="Times New Roman" pitchFamily="18" charset="0"/>
              </a:rPr>
              <a:t>"</a:t>
            </a:r>
            <a:r>
              <a:rPr lang="ru-RU" sz="1200" dirty="0" smtClean="0">
                <a:latin typeface="Times New Roman" pitchFamily="18" charset="0"/>
                <a:cs typeface="Times New Roman" pitchFamily="18" charset="0"/>
              </a:rPr>
              <a:t>, </a:t>
            </a:r>
            <a:r>
              <a:rPr lang="ru-RU" sz="1200" b="1" dirty="0" smtClean="0">
                <a:solidFill>
                  <a:srgbClr val="000000"/>
                </a:solidFill>
                <a:latin typeface="Times New Roman" pitchFamily="18" charset="0"/>
                <a:cs typeface="Times New Roman" pitchFamily="18" charset="0"/>
              </a:rPr>
              <a:t>"</a:t>
            </a:r>
            <a:r>
              <a:rPr lang="ru-RU" sz="1200" b="1" dirty="0">
                <a:solidFill>
                  <a:srgbClr val="000000"/>
                </a:solidFill>
                <a:latin typeface="Times New Roman" pitchFamily="18" charset="0"/>
                <a:cs typeface="Times New Roman" pitchFamily="18" charset="0"/>
              </a:rPr>
              <a:t>Внедрение ФОП </a:t>
            </a:r>
            <a:r>
              <a:rPr lang="ru-RU" sz="1200" b="1" dirty="0" smtClean="0">
                <a:solidFill>
                  <a:srgbClr val="000000"/>
                </a:solidFill>
                <a:latin typeface="Times New Roman" pitchFamily="18" charset="0"/>
                <a:cs typeface="Times New Roman" pitchFamily="18" charset="0"/>
              </a:rPr>
              <a:t>ДО»,  </a:t>
            </a:r>
            <a:r>
              <a:rPr lang="ru-RU" altLang="ru-RU" sz="1200" b="1" dirty="0" smtClean="0">
                <a:solidFill>
                  <a:prstClr val="black"/>
                </a:solidFill>
                <a:latin typeface="Times New Roman" pitchFamily="18" charset="0"/>
                <a:cs typeface="Times New Roman" pitchFamily="18" charset="0"/>
              </a:rPr>
              <a:t>«</a:t>
            </a:r>
            <a:r>
              <a:rPr lang="ru-RU" altLang="ru-RU" sz="1200" b="1" dirty="0">
                <a:solidFill>
                  <a:prstClr val="black"/>
                </a:solidFill>
                <a:latin typeface="Times New Roman" pitchFamily="18" charset="0"/>
                <a:cs typeface="Times New Roman" pitchFamily="18" charset="0"/>
              </a:rPr>
              <a:t>Социализация и обучение детей с ОВЗ в соответствии с требованиями ФАОП</a:t>
            </a:r>
            <a:r>
              <a:rPr lang="ru-RU" altLang="ru-RU" sz="1200" b="1" dirty="0" smtClean="0">
                <a:solidFill>
                  <a:prstClr val="black"/>
                </a:solidFill>
                <a:latin typeface="Times New Roman" pitchFamily="18" charset="0"/>
                <a:cs typeface="Times New Roman" pitchFamily="18" charset="0"/>
              </a:rPr>
              <a:t>»</a:t>
            </a:r>
            <a:r>
              <a:rPr lang="ru-RU" altLang="ru-RU" sz="1200" dirty="0" smtClean="0">
                <a:solidFill>
                  <a:prstClr val="black"/>
                </a:solidFill>
                <a:latin typeface="Times New Roman" pitchFamily="18" charset="0"/>
                <a:cs typeface="Times New Roman" pitchFamily="18" charset="0"/>
              </a:rPr>
              <a:t>,</a:t>
            </a:r>
            <a:r>
              <a:rPr lang="ru-RU" altLang="ru-RU" sz="1200" b="1" dirty="0">
                <a:solidFill>
                  <a:prstClr val="black"/>
                </a:solidFill>
                <a:latin typeface="Times New Roman" pitchFamily="18" charset="0"/>
                <a:cs typeface="Times New Roman" pitchFamily="18" charset="0"/>
              </a:rPr>
              <a:t> </a:t>
            </a:r>
            <a:r>
              <a:rPr lang="ru-RU" altLang="ru-RU" sz="1200" b="1" dirty="0" smtClean="0">
                <a:solidFill>
                  <a:prstClr val="black"/>
                </a:solidFill>
                <a:latin typeface="Times New Roman" pitchFamily="18" charset="0"/>
                <a:cs typeface="Times New Roman" pitchFamily="18" charset="0"/>
              </a:rPr>
              <a:t>«Коррекционная </a:t>
            </a:r>
            <a:r>
              <a:rPr lang="ru-RU" altLang="ru-RU" sz="1200" b="1" dirty="0">
                <a:solidFill>
                  <a:prstClr val="black"/>
                </a:solidFill>
                <a:latin typeface="Times New Roman" pitchFamily="18" charset="0"/>
                <a:cs typeface="Times New Roman" pitchFamily="18" charset="0"/>
              </a:rPr>
              <a:t>работа в детьми, имеющими расстройства аутистического спектра в условиях реализации ФГОС </a:t>
            </a:r>
            <a:r>
              <a:rPr lang="ru-RU" altLang="ru-RU" sz="1200" b="1" dirty="0" smtClean="0">
                <a:solidFill>
                  <a:prstClr val="black"/>
                </a:solidFill>
                <a:latin typeface="Times New Roman" pitchFamily="18" charset="0"/>
                <a:cs typeface="Times New Roman" pitchFamily="18" charset="0"/>
              </a:rPr>
              <a:t>ДО»</a:t>
            </a:r>
            <a:r>
              <a:rPr lang="ru-RU" sz="1200" dirty="0" smtClean="0">
                <a:solidFill>
                  <a:prstClr val="black"/>
                </a:solidFill>
                <a:latin typeface="Times New Roman" pitchFamily="18" charset="0"/>
                <a:cs typeface="Times New Roman" pitchFamily="18" charset="0"/>
              </a:rPr>
              <a:t>, «</a:t>
            </a:r>
            <a:r>
              <a:rPr lang="ru-RU" altLang="ru-RU" sz="1200" b="1" dirty="0" smtClean="0">
                <a:solidFill>
                  <a:prstClr val="black"/>
                </a:solidFill>
                <a:latin typeface="Times New Roman" pitchFamily="18" charset="0"/>
                <a:cs typeface="Times New Roman" pitchFamily="18" charset="0"/>
              </a:rPr>
              <a:t>Экономическое </a:t>
            </a:r>
            <a:r>
              <a:rPr lang="ru-RU" altLang="ru-RU" sz="1200" b="1" dirty="0">
                <a:solidFill>
                  <a:prstClr val="black"/>
                </a:solidFill>
                <a:latin typeface="Times New Roman" pitchFamily="18" charset="0"/>
                <a:cs typeface="Times New Roman" pitchFamily="18" charset="0"/>
              </a:rPr>
              <a:t>воспитание и формирование финансовой грамотности в соответствии с ФОП</a:t>
            </a:r>
            <a:r>
              <a:rPr lang="ru-RU" altLang="ru-RU" sz="1200" b="1" dirty="0" smtClean="0">
                <a:solidFill>
                  <a:prstClr val="black"/>
                </a:solidFill>
                <a:latin typeface="Times New Roman" pitchFamily="18" charset="0"/>
                <a:cs typeface="Times New Roman" pitchFamily="18" charset="0"/>
              </a:rPr>
              <a:t>», </a:t>
            </a:r>
            <a:r>
              <a:rPr lang="ru-RU" altLang="ru-RU" sz="1200" b="1" dirty="0">
                <a:solidFill>
                  <a:prstClr val="black"/>
                </a:solidFill>
                <a:latin typeface="Times New Roman" pitchFamily="18" charset="0"/>
                <a:cs typeface="Times New Roman" pitchFamily="18" charset="0"/>
              </a:rPr>
              <a:t>«Педагогическая деятельность мини-музея как культурно-просветительского центра дошкольной организации</a:t>
            </a:r>
            <a:r>
              <a:rPr lang="ru-RU" altLang="ru-RU" sz="1200" b="1" dirty="0" smtClean="0">
                <a:solidFill>
                  <a:prstClr val="black"/>
                </a:solidFill>
                <a:latin typeface="Times New Roman" pitchFamily="18" charset="0"/>
                <a:cs typeface="Times New Roman" pitchFamily="18" charset="0"/>
              </a:rPr>
              <a:t>», </a:t>
            </a:r>
            <a:r>
              <a:rPr lang="ru-RU" sz="1200" dirty="0" smtClean="0">
                <a:solidFill>
                  <a:prstClr val="black"/>
                </a:solidFill>
                <a:latin typeface="Times New Roman" pitchFamily="18" charset="0"/>
                <a:cs typeface="Times New Roman" pitchFamily="18" charset="0"/>
              </a:rPr>
              <a:t>«</a:t>
            </a:r>
            <a:r>
              <a:rPr lang="ru-RU" sz="1200" b="1" dirty="0">
                <a:solidFill>
                  <a:prstClr val="black"/>
                </a:solidFill>
                <a:latin typeface="Times New Roman" pitchFamily="18" charset="0"/>
                <a:cs typeface="Times New Roman" pitchFamily="18" charset="0"/>
              </a:rPr>
              <a:t>Психолого-педагогическая поддержка детей ветеранов (участников) СВО</a:t>
            </a:r>
            <a:r>
              <a:rPr lang="ru-RU" sz="1200" b="1" dirty="0" smtClean="0">
                <a:solidFill>
                  <a:prstClr val="black"/>
                </a:solidFill>
                <a:latin typeface="Times New Roman" pitchFamily="18" charset="0"/>
                <a:cs typeface="Times New Roman" pitchFamily="18" charset="0"/>
              </a:rPr>
              <a:t>», </a:t>
            </a:r>
            <a:r>
              <a:rPr lang="ru-RU" sz="1200" dirty="0" smtClean="0">
                <a:solidFill>
                  <a:prstClr val="black"/>
                </a:solidFill>
                <a:latin typeface="Times New Roman" pitchFamily="18" charset="0"/>
                <a:cs typeface="Times New Roman" pitchFamily="18" charset="0"/>
              </a:rPr>
              <a:t> </a:t>
            </a:r>
            <a:r>
              <a:rPr lang="ru-RU" altLang="ru-RU" sz="1200" b="1" dirty="0">
                <a:solidFill>
                  <a:prstClr val="black"/>
                </a:solidFill>
                <a:latin typeface="Times New Roman" pitchFamily="18" charset="0"/>
                <a:cs typeface="Times New Roman" pitchFamily="18" charset="0"/>
              </a:rPr>
              <a:t>«Оказание первой помощи в образовательной организации</a:t>
            </a:r>
            <a:r>
              <a:rPr lang="ru-RU" altLang="ru-RU" sz="1200" dirty="0" smtClean="0">
                <a:solidFill>
                  <a:prstClr val="black"/>
                </a:solidFill>
                <a:latin typeface="Times New Roman" pitchFamily="18" charset="0"/>
                <a:cs typeface="Times New Roman" pitchFamily="18" charset="0"/>
              </a:rPr>
              <a:t>»,</a:t>
            </a:r>
            <a:r>
              <a:rPr lang="ru-RU" sz="1200" dirty="0">
                <a:solidFill>
                  <a:prstClr val="black"/>
                </a:solidFill>
                <a:latin typeface="Times New Roman" pitchFamily="18" charset="0"/>
                <a:cs typeface="Times New Roman" pitchFamily="18" charset="0"/>
              </a:rPr>
              <a:t> «</a:t>
            </a:r>
            <a:r>
              <a:rPr lang="ru-RU" sz="1200" b="1" dirty="0">
                <a:solidFill>
                  <a:prstClr val="black"/>
                </a:solidFill>
                <a:latin typeface="Times New Roman" pitchFamily="18" charset="0"/>
                <a:cs typeface="Times New Roman" pitchFamily="18" charset="0"/>
              </a:rPr>
              <a:t>Коррекционно-педагогическое сопровождение детей с СДВГ</a:t>
            </a:r>
            <a:r>
              <a:rPr lang="ru-RU" sz="1200" b="1" dirty="0" smtClean="0">
                <a:solidFill>
                  <a:prstClr val="black"/>
                </a:solidFill>
                <a:latin typeface="Times New Roman" pitchFamily="18" charset="0"/>
                <a:cs typeface="Times New Roman" pitchFamily="18" charset="0"/>
              </a:rPr>
              <a:t>», </a:t>
            </a:r>
            <a:r>
              <a:rPr lang="ru-RU" sz="1200" dirty="0" smtClean="0">
                <a:solidFill>
                  <a:prstClr val="black"/>
                </a:solidFill>
                <a:latin typeface="Times New Roman" pitchFamily="18" charset="0"/>
                <a:cs typeface="Times New Roman" pitchFamily="18" charset="0"/>
              </a:rPr>
              <a:t> «</a:t>
            </a:r>
            <a:r>
              <a:rPr lang="ru-RU" sz="1200" b="1" dirty="0" smtClean="0">
                <a:solidFill>
                  <a:prstClr val="black"/>
                </a:solidFill>
                <a:latin typeface="Times New Roman" pitchFamily="18" charset="0"/>
                <a:cs typeface="Times New Roman" pitchFamily="18" charset="0"/>
              </a:rPr>
              <a:t>Подготовка </a:t>
            </a:r>
            <a:r>
              <a:rPr lang="ru-RU" sz="1200" b="1" dirty="0">
                <a:solidFill>
                  <a:prstClr val="black"/>
                </a:solidFill>
                <a:latin typeface="Times New Roman" pitchFamily="18" charset="0"/>
                <a:cs typeface="Times New Roman" pitchFamily="18" charset="0"/>
              </a:rPr>
              <a:t>к школе. Нейропсихологический подход»</a:t>
            </a:r>
            <a:endParaRPr lang="ru-RU" altLang="ru-RU" sz="1200" b="1" i="1" dirty="0" smtClean="0">
              <a:solidFill>
                <a:prstClr val="black"/>
              </a:solidFill>
              <a:latin typeface="Times New Roman" pitchFamily="18" charset="0"/>
              <a:cs typeface="Times New Roman" pitchFamily="18" charset="0"/>
            </a:endParaRPr>
          </a:p>
          <a:p>
            <a:pPr algn="just" fontAlgn="base">
              <a:spcBef>
                <a:spcPct val="0"/>
              </a:spcBef>
              <a:spcAft>
                <a:spcPct val="0"/>
              </a:spcAft>
            </a:pPr>
            <a:r>
              <a:rPr lang="ru-RU" altLang="ru-RU" sz="1200" b="1" dirty="0" smtClean="0">
                <a:solidFill>
                  <a:srgbClr val="FF0000"/>
                </a:solidFill>
                <a:latin typeface="Times New Roman" pitchFamily="18" charset="0"/>
                <a:cs typeface="Times New Roman" pitchFamily="18" charset="0"/>
              </a:rPr>
              <a:t>         Данные предоставлены за последние три года. Более подробную информацию, вы можете увидеть в разделе </a:t>
            </a:r>
            <a:r>
              <a:rPr lang="ru-RU" altLang="ru-RU" sz="1200" b="1" dirty="0" smtClean="0">
                <a:solidFill>
                  <a:srgbClr val="002060"/>
                </a:solidFill>
                <a:latin typeface="Times New Roman" pitchFamily="18" charset="0"/>
                <a:cs typeface="Times New Roman" pitchFamily="18" charset="0"/>
              </a:rPr>
              <a:t>«Педагогический состав» </a:t>
            </a:r>
            <a:r>
              <a:rPr lang="ru-RU" altLang="ru-RU" sz="1200" b="1" dirty="0" smtClean="0">
                <a:solidFill>
                  <a:srgbClr val="FF0000"/>
                </a:solidFill>
                <a:latin typeface="Times New Roman" pitchFamily="18" charset="0"/>
                <a:cs typeface="Times New Roman" pitchFamily="18" charset="0"/>
              </a:rPr>
              <a:t>по ссылке:  </a:t>
            </a:r>
            <a:r>
              <a:rPr lang="en-US" altLang="ru-RU" sz="1300" b="1" dirty="0" smtClean="0">
                <a:solidFill>
                  <a:prstClr val="black"/>
                </a:solidFill>
                <a:latin typeface="Times New Roman" pitchFamily="18" charset="0"/>
                <a:cs typeface="Times New Roman" pitchFamily="18" charset="0"/>
                <a:hlinkClick r:id="rId3"/>
              </a:rPr>
              <a:t>https</a:t>
            </a:r>
            <a:r>
              <a:rPr lang="en-US" altLang="ru-RU" sz="1300" b="1" dirty="0">
                <a:solidFill>
                  <a:prstClr val="black"/>
                </a:solidFill>
                <a:latin typeface="Times New Roman" pitchFamily="18" charset="0"/>
                <a:cs typeface="Times New Roman" pitchFamily="18" charset="0"/>
                <a:hlinkClick r:id="rId3"/>
              </a:rPr>
              <a:t>://</a:t>
            </a:r>
            <a:r>
              <a:rPr lang="en-US" altLang="ru-RU" sz="1300" b="1" dirty="0" smtClean="0">
                <a:solidFill>
                  <a:prstClr val="black"/>
                </a:solidFill>
                <a:latin typeface="Times New Roman" pitchFamily="18" charset="0"/>
                <a:cs typeface="Times New Roman" pitchFamily="18" charset="0"/>
                <a:hlinkClick r:id="rId3"/>
              </a:rPr>
              <a:t>dou-vozjaevka.ucoz.org/index/rukovodstvo_pedagogicheskij_sostav/0-10</a:t>
            </a:r>
            <a:endParaRPr lang="ru-RU" altLang="ru-RU" sz="1300" b="1" dirty="0">
              <a:solidFill>
                <a:srgbClr val="0000FF"/>
              </a:solidFill>
              <a:latin typeface="Times New Roman" pitchFamily="18" charset="0"/>
              <a:cs typeface="Times New Roman" pitchFamily="18" charset="0"/>
            </a:endParaRPr>
          </a:p>
        </p:txBody>
      </p:sp>
      <p:pic>
        <p:nvPicPr>
          <p:cNvPr id="225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0" y="115888"/>
            <a:ext cx="120173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819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68" y="204039"/>
            <a:ext cx="2036763" cy="1165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557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1" y="88900"/>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116234" y="333375"/>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СТРУКТУРА И ОРГАНЫ УПРАВЛЕНИЯ</a:t>
            </a:r>
          </a:p>
        </p:txBody>
      </p:sp>
      <p:sp>
        <p:nvSpPr>
          <p:cNvPr id="4" name="Прямоугольник 3"/>
          <p:cNvSpPr/>
          <p:nvPr/>
        </p:nvSpPr>
        <p:spPr>
          <a:xfrm>
            <a:off x="270490" y="5733256"/>
            <a:ext cx="8577620" cy="492443"/>
          </a:xfrm>
          <a:prstGeom prst="rect">
            <a:avLst/>
          </a:prstGeom>
        </p:spPr>
        <p:txBody>
          <a:bodyPr wrap="square">
            <a:spAutoFit/>
          </a:bodyPr>
          <a:lstStyle/>
          <a:p>
            <a:r>
              <a:rPr lang="ru-RU" sz="1400" b="1" dirty="0" smtClean="0">
                <a:latin typeface="Times New Roman" pitchFamily="18" charset="0"/>
                <a:cs typeface="Times New Roman" pitchFamily="18" charset="0"/>
              </a:rPr>
              <a:t>Ссылка на раздел сайт </a:t>
            </a:r>
            <a:r>
              <a:rPr lang="ru-RU" sz="1400" b="1" dirty="0" smtClean="0">
                <a:solidFill>
                  <a:srgbClr val="002060"/>
                </a:solidFill>
                <a:latin typeface="Times New Roman" pitchFamily="18" charset="0"/>
                <a:cs typeface="Times New Roman" pitchFamily="18" charset="0"/>
              </a:rPr>
              <a:t>«Структура и органы управления»</a:t>
            </a:r>
          </a:p>
          <a:p>
            <a:r>
              <a:rPr lang="en-US" sz="1200" b="1" dirty="0" smtClean="0">
                <a:solidFill>
                  <a:srgbClr val="002060"/>
                </a:solidFill>
                <a:latin typeface="Times New Roman" pitchFamily="18" charset="0"/>
                <a:cs typeface="Times New Roman" pitchFamily="18" charset="0"/>
              </a:rPr>
              <a:t>https</a:t>
            </a:r>
            <a:r>
              <a:rPr lang="en-US" sz="1200" b="1" dirty="0">
                <a:solidFill>
                  <a:srgbClr val="002060"/>
                </a:solidFill>
                <a:latin typeface="Times New Roman" pitchFamily="18" charset="0"/>
                <a:cs typeface="Times New Roman" pitchFamily="18" charset="0"/>
              </a:rPr>
              <a:t>://dou-vozjaevka.ucoz.org/index/struktura_i_organy_upravlenija_obrazovatelnoj_organizaciej/0-6</a:t>
            </a:r>
            <a:endParaRPr lang="ru-RU" sz="1200" b="1" dirty="0">
              <a:solidFill>
                <a:srgbClr val="002060"/>
              </a:solidFill>
              <a:latin typeface="Times New Roman" pitchFamily="18" charset="0"/>
              <a:cs typeface="Times New Roman" pitchFamily="18" charset="0"/>
            </a:endParaRPr>
          </a:p>
        </p:txBody>
      </p:sp>
      <p:sp>
        <p:nvSpPr>
          <p:cNvPr id="16" name="Прямоугольник 1"/>
          <p:cNvSpPr>
            <a:spLocks noChangeArrowheads="1"/>
          </p:cNvSpPr>
          <p:nvPr/>
        </p:nvSpPr>
        <p:spPr bwMode="auto">
          <a:xfrm>
            <a:off x="4211960" y="1268760"/>
            <a:ext cx="46805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ru-RU" sz="1200" b="1" dirty="0" smtClean="0">
                <a:solidFill>
                  <a:srgbClr val="002060"/>
                </a:solidFill>
                <a:latin typeface="Times New Roman" pitchFamily="18" charset="0"/>
              </a:rPr>
              <a:t>АДМИНИСТРАТИВНЫЙ СОСТАВ:</a:t>
            </a:r>
            <a:endParaRPr lang="ru-RU" sz="1200" dirty="0">
              <a:solidFill>
                <a:srgbClr val="FF0000"/>
              </a:solidFill>
              <a:latin typeface="Arial"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256051319"/>
              </p:ext>
            </p:extLst>
          </p:nvPr>
        </p:nvGraphicFramePr>
        <p:xfrm>
          <a:off x="3923927" y="1700808"/>
          <a:ext cx="4973104" cy="2331720"/>
        </p:xfrm>
        <a:graphic>
          <a:graphicData uri="http://schemas.openxmlformats.org/drawingml/2006/table">
            <a:tbl>
              <a:tblPr firstRow="1" bandRow="1">
                <a:tableStyleId>{5C22544A-7EE6-4342-B048-85BDC9FD1C3A}</a:tableStyleId>
              </a:tblPr>
              <a:tblGrid>
                <a:gridCol w="1080121"/>
                <a:gridCol w="1008112"/>
                <a:gridCol w="1584176"/>
                <a:gridCol w="1300695"/>
              </a:tblGrid>
              <a:tr h="370840">
                <a:tc>
                  <a:txBody>
                    <a:bodyPr/>
                    <a:lstStyle/>
                    <a:p>
                      <a:pPr algn="ctr"/>
                      <a:r>
                        <a:rPr lang="ru-RU" sz="1200" dirty="0" smtClean="0">
                          <a:latin typeface="Times New Roman" pitchFamily="18" charset="0"/>
                          <a:cs typeface="Times New Roman" pitchFamily="18" charset="0"/>
                        </a:rPr>
                        <a:t>Фамилия, имя, отчество</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Должность</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Квалификационная категория</a:t>
                      </a:r>
                      <a:endParaRPr lang="ru-RU" sz="1200" dirty="0">
                        <a:latin typeface="Times New Roman" pitchFamily="18" charset="0"/>
                        <a:cs typeface="Times New Roman" pitchFamily="18" charset="0"/>
                      </a:endParaRPr>
                    </a:p>
                  </a:txBody>
                  <a:tcPr/>
                </a:tc>
                <a:tc>
                  <a:txBody>
                    <a:bodyPr/>
                    <a:lstStyle/>
                    <a:p>
                      <a:pPr algn="ctr"/>
                      <a:r>
                        <a:rPr lang="ru-RU" sz="1200" dirty="0" smtClean="0">
                          <a:latin typeface="Times New Roman" pitchFamily="18" charset="0"/>
                          <a:cs typeface="Times New Roman" pitchFamily="18" charset="0"/>
                        </a:rPr>
                        <a:t>Телефон, электронная поста</a:t>
                      </a:r>
                      <a:endParaRPr lang="ru-RU" sz="1200" dirty="0">
                        <a:latin typeface="Times New Roman" pitchFamily="18" charset="0"/>
                        <a:cs typeface="Times New Roman" pitchFamily="18" charset="0"/>
                      </a:endParaRPr>
                    </a:p>
                  </a:txBody>
                  <a:tcPr/>
                </a:tc>
              </a:tr>
              <a:tr h="370840">
                <a:tc>
                  <a:txBody>
                    <a:bodyPr/>
                    <a:lstStyle/>
                    <a:p>
                      <a:pPr algn="ctr"/>
                      <a:r>
                        <a:rPr lang="ru-RU" sz="1100" b="0" dirty="0" err="1" smtClean="0">
                          <a:latin typeface="Times New Roman" pitchFamily="18" charset="0"/>
                          <a:cs typeface="Times New Roman" pitchFamily="18" charset="0"/>
                        </a:rPr>
                        <a:t>Баташан</a:t>
                      </a:r>
                      <a:r>
                        <a:rPr lang="ru-RU" sz="1100" b="0" dirty="0" smtClean="0">
                          <a:latin typeface="Times New Roman" pitchFamily="18" charset="0"/>
                          <a:cs typeface="Times New Roman" pitchFamily="18" charset="0"/>
                        </a:rPr>
                        <a:t> Ирина Федоровна</a:t>
                      </a:r>
                      <a:endParaRPr lang="ru-RU" sz="1100" b="0" dirty="0">
                        <a:latin typeface="Times New Roman" pitchFamily="18" charset="0"/>
                        <a:cs typeface="Times New Roman" pitchFamily="18" charset="0"/>
                      </a:endParaRPr>
                    </a:p>
                  </a:txBody>
                  <a:tcPr anchor="ctr"/>
                </a:tc>
                <a:tc>
                  <a:txBody>
                    <a:bodyPr/>
                    <a:lstStyle/>
                    <a:p>
                      <a:pPr algn="ctr"/>
                      <a:r>
                        <a:rPr lang="ru-RU" sz="1100" b="0" dirty="0" smtClean="0">
                          <a:latin typeface="Times New Roman" pitchFamily="18" charset="0"/>
                          <a:cs typeface="Times New Roman" pitchFamily="18" charset="0"/>
                        </a:rPr>
                        <a:t>Заведующий </a:t>
                      </a:r>
                      <a:endParaRPr lang="ru-RU" sz="1100" b="0" dirty="0">
                        <a:latin typeface="Times New Roman" pitchFamily="18" charset="0"/>
                        <a:cs typeface="Times New Roman" pitchFamily="18" charset="0"/>
                      </a:endParaRPr>
                    </a:p>
                  </a:txBody>
                  <a:tcPr anchor="ctr"/>
                </a:tc>
                <a:tc>
                  <a:txBody>
                    <a:bodyPr/>
                    <a:lstStyle/>
                    <a:p>
                      <a:pPr algn="ctr"/>
                      <a:r>
                        <a:rPr lang="ru-RU" sz="1100" b="0" i="0" dirty="0" smtClean="0">
                          <a:solidFill>
                            <a:srgbClr val="000000"/>
                          </a:solidFill>
                          <a:effectLst/>
                          <a:latin typeface="Times New Roman"/>
                        </a:rPr>
                        <a:t>Уровень квалификации соответствует квалификационной характеристике по должности «руководитель»</a:t>
                      </a:r>
                      <a:endParaRPr lang="ru-RU" sz="1100" b="0" i="0" dirty="0" smtClean="0">
                        <a:solidFill>
                          <a:srgbClr val="10302D"/>
                        </a:solidFill>
                        <a:effectLst/>
                        <a:latin typeface="Open Sans"/>
                      </a:endParaRPr>
                    </a:p>
                  </a:txBody>
                  <a:tcPr anchor="ctr"/>
                </a:tc>
                <a:tc>
                  <a:txBody>
                    <a:bodyPr/>
                    <a:lstStyle/>
                    <a:p>
                      <a:pPr algn="ctr"/>
                      <a:r>
                        <a:rPr lang="en-US" sz="1100" b="0" i="0" dirty="0" smtClean="0">
                          <a:solidFill>
                            <a:srgbClr val="000000"/>
                          </a:solidFill>
                          <a:effectLst/>
                          <a:latin typeface="Times New Roman" pitchFamily="18" charset="0"/>
                          <a:cs typeface="Times New Roman" pitchFamily="18" charset="0"/>
                        </a:rPr>
                        <a:t>belroo_ds_vozzh@obramur.ru</a:t>
                      </a:r>
                      <a:endParaRPr lang="en-US" sz="1100" b="0" i="0" dirty="0" smtClean="0">
                        <a:solidFill>
                          <a:srgbClr val="10302D"/>
                        </a:solidFill>
                        <a:effectLst/>
                        <a:latin typeface="Times New Roman" pitchFamily="18" charset="0"/>
                        <a:cs typeface="Times New Roman" pitchFamily="18" charset="0"/>
                      </a:endParaRPr>
                    </a:p>
                    <a:p>
                      <a:pPr algn="ctr"/>
                      <a:r>
                        <a:rPr lang="en-US" sz="1100" b="0" i="0" dirty="0" smtClean="0">
                          <a:solidFill>
                            <a:srgbClr val="000000"/>
                          </a:solidFill>
                          <a:effectLst/>
                          <a:latin typeface="Times New Roman" pitchFamily="18" charset="0"/>
                          <a:cs typeface="Times New Roman" pitchFamily="18" charset="0"/>
                        </a:rPr>
                        <a:t>8-914-551-36-82</a:t>
                      </a:r>
                      <a:endParaRPr lang="en-US" sz="1100" b="0" i="0" dirty="0" smtClean="0">
                        <a:solidFill>
                          <a:srgbClr val="10302D"/>
                        </a:solidFill>
                        <a:effectLst/>
                        <a:latin typeface="Times New Roman" pitchFamily="18" charset="0"/>
                        <a:cs typeface="Times New Roman" pitchFamily="18" charset="0"/>
                      </a:endParaRPr>
                    </a:p>
                    <a:p>
                      <a:endParaRPr lang="ru-RU" sz="1100" b="0" dirty="0">
                        <a:latin typeface="Times New Roman" pitchFamily="18" charset="0"/>
                        <a:cs typeface="Times New Roman" pitchFamily="18" charset="0"/>
                      </a:endParaRPr>
                    </a:p>
                  </a:txBody>
                  <a:tcPr anchor="ctr"/>
                </a:tc>
              </a:tr>
              <a:tr h="370840">
                <a:tc>
                  <a:txBody>
                    <a:bodyPr/>
                    <a:lstStyle/>
                    <a:p>
                      <a:pPr algn="ctr"/>
                      <a:r>
                        <a:rPr lang="ru-RU" sz="1100" b="0" dirty="0" smtClean="0">
                          <a:latin typeface="Times New Roman" pitchFamily="18" charset="0"/>
                          <a:cs typeface="Times New Roman" pitchFamily="18" charset="0"/>
                        </a:rPr>
                        <a:t>Орехова Мария Юрьевна</a:t>
                      </a:r>
                      <a:endParaRPr lang="ru-RU" sz="1100" b="0" dirty="0">
                        <a:latin typeface="Times New Roman" pitchFamily="18" charset="0"/>
                        <a:cs typeface="Times New Roman" pitchFamily="18" charset="0"/>
                      </a:endParaRPr>
                    </a:p>
                  </a:txBody>
                  <a:tcPr/>
                </a:tc>
                <a:tc>
                  <a:txBody>
                    <a:bodyPr/>
                    <a:lstStyle/>
                    <a:p>
                      <a:pPr algn="ctr"/>
                      <a:r>
                        <a:rPr lang="ru-RU" sz="1100" b="0" dirty="0" err="1" smtClean="0">
                          <a:latin typeface="Times New Roman" pitchFamily="18" charset="0"/>
                          <a:cs typeface="Times New Roman" pitchFamily="18" charset="0"/>
                        </a:rPr>
                        <a:t>Зам.зав</a:t>
                      </a:r>
                      <a:r>
                        <a:rPr lang="ru-RU" sz="1100" b="0" dirty="0" smtClean="0">
                          <a:latin typeface="Times New Roman" pitchFamily="18" charset="0"/>
                          <a:cs typeface="Times New Roman" pitchFamily="18" charset="0"/>
                        </a:rPr>
                        <a:t>. по ВМР, воспитатель</a:t>
                      </a:r>
                      <a:endParaRPr lang="ru-RU" sz="1100" b="0" dirty="0">
                        <a:latin typeface="Times New Roman" pitchFamily="18" charset="0"/>
                        <a:cs typeface="Times New Roman" pitchFamily="18" charset="0"/>
                      </a:endParaRPr>
                    </a:p>
                  </a:txBody>
                  <a:tcPr/>
                </a:tc>
                <a:tc>
                  <a:txBody>
                    <a:bodyPr/>
                    <a:lstStyle/>
                    <a:p>
                      <a:r>
                        <a:rPr lang="ru-RU" sz="1100" b="0" dirty="0" smtClean="0">
                          <a:latin typeface="Times New Roman" pitchFamily="18" charset="0"/>
                          <a:cs typeface="Times New Roman" pitchFamily="18" charset="0"/>
                        </a:rPr>
                        <a:t>Воспитатель «высшая»</a:t>
                      </a:r>
                    </a:p>
                    <a:p>
                      <a:pPr algn="ctr"/>
                      <a:r>
                        <a:rPr lang="ru-RU" sz="1100" b="0" dirty="0" smtClean="0">
                          <a:latin typeface="Times New Roman" pitchFamily="18" charset="0"/>
                          <a:cs typeface="Times New Roman" pitchFamily="18" charset="0"/>
                        </a:rPr>
                        <a:t>квалификационная категория</a:t>
                      </a:r>
                      <a:endParaRPr lang="ru-RU" sz="1100" b="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smtClean="0">
                          <a:solidFill>
                            <a:srgbClr val="000000"/>
                          </a:solidFill>
                          <a:effectLst/>
                          <a:latin typeface="Times New Roman" pitchFamily="18" charset="0"/>
                          <a:cs typeface="Times New Roman" pitchFamily="18" charset="0"/>
                        </a:rPr>
                        <a:t>belroo_ds_vozzh@obramur.ru</a:t>
                      </a:r>
                      <a:endParaRPr lang="en-US" sz="1100" b="0" i="0" dirty="0" smtClean="0">
                        <a:solidFill>
                          <a:srgbClr val="10302D"/>
                        </a:solidFill>
                        <a:effectLst/>
                        <a:latin typeface="Times New Roman" pitchFamily="18" charset="0"/>
                        <a:cs typeface="Times New Roman" pitchFamily="18" charset="0"/>
                      </a:endParaRPr>
                    </a:p>
                    <a:p>
                      <a:endParaRPr lang="ru-RU" sz="1100" b="0" dirty="0">
                        <a:latin typeface="Times New Roman" pitchFamily="18" charset="0"/>
                        <a:cs typeface="Times New Roman" pitchFamily="18" charset="0"/>
                      </a:endParaRPr>
                    </a:p>
                  </a:txBody>
                  <a:tcPr/>
                </a:tc>
              </a:tr>
            </a:tbl>
          </a:graphicData>
        </a:graphic>
      </p:graphicFrame>
      <p:graphicFrame>
        <p:nvGraphicFramePr>
          <p:cNvPr id="2" name="Объект 1"/>
          <p:cNvGraphicFramePr>
            <a:graphicFrameLocks noChangeAspect="1"/>
          </p:cNvGraphicFramePr>
          <p:nvPr>
            <p:extLst>
              <p:ext uri="{D42A27DB-BD31-4B8C-83A1-F6EECF244321}">
                <p14:modId xmlns:p14="http://schemas.microsoft.com/office/powerpoint/2010/main" val="664056004"/>
              </p:ext>
            </p:extLst>
          </p:nvPr>
        </p:nvGraphicFramePr>
        <p:xfrm>
          <a:off x="467544" y="1391370"/>
          <a:ext cx="2854325" cy="4064000"/>
        </p:xfrm>
        <a:graphic>
          <a:graphicData uri="http://schemas.openxmlformats.org/presentationml/2006/ole">
            <mc:AlternateContent xmlns:mc="http://schemas.openxmlformats.org/markup-compatibility/2006">
              <mc:Choice xmlns:v="urn:schemas-microsoft-com:vml" Requires="v">
                <p:oleObj spid="_x0000_s3097" name="PDF" r:id="rId4" imgW="0" imgH="360" progId="FoxitReader.Document">
                  <p:embed/>
                </p:oleObj>
              </mc:Choice>
              <mc:Fallback>
                <p:oleObj name="PDF" r:id="rId4" imgW="0" imgH="360" progId="FoxitReader.Document">
                  <p:embed/>
                  <p:pic>
                    <p:nvPicPr>
                      <p:cNvPr id="0" name=""/>
                      <p:cNvPicPr/>
                      <p:nvPr/>
                    </p:nvPicPr>
                    <p:blipFill>
                      <a:blip r:embed="rId5"/>
                      <a:stretch>
                        <a:fillRect/>
                      </a:stretch>
                    </p:blipFill>
                    <p:spPr>
                      <a:xfrm>
                        <a:off x="467544" y="1391370"/>
                        <a:ext cx="2854325" cy="4064000"/>
                      </a:xfrm>
                      <a:prstGeom prst="rect">
                        <a:avLst/>
                      </a:prstGeom>
                    </p:spPr>
                  </p:pic>
                </p:oleObj>
              </mc:Fallback>
            </mc:AlternateContent>
          </a:graphicData>
        </a:graphic>
      </p:graphicFrame>
      <p:pic>
        <p:nvPicPr>
          <p:cNvPr id="3080" name="Picture 8" descr="C:\Users\Klient\Desktop\МАША.png"/>
          <p:cNvPicPr>
            <a:picLocks noChangeAspect="1" noChangeArrowheads="1"/>
          </p:cNvPicPr>
          <p:nvPr/>
        </p:nvPicPr>
        <p:blipFill rotWithShape="1">
          <a:blip r:embed="rId6">
            <a:extLst>
              <a:ext uri="{28A0092B-C50C-407E-A947-70E740481C1C}">
                <a14:useLocalDpi xmlns:a14="http://schemas.microsoft.com/office/drawing/2010/main" val="0"/>
              </a:ext>
            </a:extLst>
          </a:blip>
          <a:srcRect l="7693" t="5361" r="6561" b="4366"/>
          <a:stretch/>
        </p:blipFill>
        <p:spPr bwMode="auto">
          <a:xfrm>
            <a:off x="7306574" y="4149080"/>
            <a:ext cx="1585906" cy="2277373"/>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563888" y="4509120"/>
            <a:ext cx="3600400" cy="523220"/>
          </a:xfrm>
          <a:prstGeom prst="rect">
            <a:avLst/>
          </a:prstGeom>
        </p:spPr>
        <p:txBody>
          <a:bodyPr wrap="square">
            <a:spAutoFit/>
          </a:bodyPr>
          <a:lstStyle/>
          <a:p>
            <a:pPr algn="ctr"/>
            <a:r>
              <a:rPr lang="ru-RU" sz="1400" b="1" dirty="0" smtClean="0">
                <a:solidFill>
                  <a:srgbClr val="002060"/>
                </a:solidFill>
                <a:latin typeface="Times New Roman" pitchFamily="18" charset="0"/>
                <a:cs typeface="Times New Roman" pitchFamily="18" charset="0"/>
              </a:rPr>
              <a:t>Заместитель заведующего по ВМР</a:t>
            </a:r>
          </a:p>
          <a:p>
            <a:pPr algn="ctr"/>
            <a:r>
              <a:rPr lang="ru-RU" sz="1400" b="1" dirty="0" smtClean="0">
                <a:solidFill>
                  <a:srgbClr val="002060"/>
                </a:solidFill>
                <a:latin typeface="Times New Roman" pitchFamily="18" charset="0"/>
                <a:cs typeface="Times New Roman" pitchFamily="18" charset="0"/>
              </a:rPr>
              <a:t>ОРЕХОВА Мария Юрьевна</a:t>
            </a:r>
            <a:endParaRPr lang="ru-RU" sz="1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94377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3" y="-16656"/>
            <a:ext cx="9118600" cy="687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090613" y="116632"/>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002060"/>
                </a:solidFill>
                <a:latin typeface="Times New Roman" pitchFamily="18" charset="0"/>
                <a:cs typeface="Times New Roman" pitchFamily="18" charset="0"/>
              </a:rPr>
              <a:t>НАШИ ДОСТИЖЕНИЯ</a:t>
            </a:r>
          </a:p>
        </p:txBody>
      </p:sp>
      <p:pic>
        <p:nvPicPr>
          <p:cNvPr id="737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2" t="7196" r="6964" b="6683"/>
          <a:stretch/>
        </p:blipFill>
        <p:spPr bwMode="auto">
          <a:xfrm>
            <a:off x="3529051" y="3869191"/>
            <a:ext cx="2087823" cy="2918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97" t="7937" r="9221" b="7937"/>
          <a:stretch/>
        </p:blipFill>
        <p:spPr bwMode="auto">
          <a:xfrm>
            <a:off x="539552" y="4104163"/>
            <a:ext cx="1913247" cy="2648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0" name="Picture 4"/>
          <p:cNvPicPr>
            <a:picLocks noChangeAspect="1" noChangeArrowheads="1"/>
          </p:cNvPicPr>
          <p:nvPr/>
        </p:nvPicPr>
        <p:blipFill>
          <a:blip r:embed="rId5">
            <a:extLst>
              <a:ext uri="{28A0092B-C50C-407E-A947-70E740481C1C}">
                <a14:useLocalDpi xmlns:a14="http://schemas.microsoft.com/office/drawing/2010/main" val="0"/>
              </a:ext>
            </a:extLst>
          </a:blip>
          <a:srcRect l="11517" t="7948" r="10098" b="8351"/>
          <a:stretch>
            <a:fillRect/>
          </a:stretch>
        </p:blipFill>
        <p:spPr bwMode="auto">
          <a:xfrm>
            <a:off x="6732240" y="4104163"/>
            <a:ext cx="1871736" cy="267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23561" name="Прямоугольник 1"/>
          <p:cNvSpPr>
            <a:spLocks noChangeArrowheads="1"/>
          </p:cNvSpPr>
          <p:nvPr/>
        </p:nvSpPr>
        <p:spPr bwMode="auto">
          <a:xfrm>
            <a:off x="298335" y="1029583"/>
            <a:ext cx="67600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ru-RU" altLang="ru-RU" sz="1400" b="1" dirty="0" smtClean="0">
                <a:solidFill>
                  <a:srgbClr val="002060"/>
                </a:solidFill>
                <a:latin typeface="Times New Roman" pitchFamily="18" charset="0"/>
              </a:rPr>
              <a:t>      С </a:t>
            </a:r>
            <a:r>
              <a:rPr lang="ru-RU" altLang="ru-RU" sz="1400" b="1" dirty="0">
                <a:solidFill>
                  <a:srgbClr val="002060"/>
                </a:solidFill>
                <a:latin typeface="Times New Roman" pitchFamily="18" charset="0"/>
              </a:rPr>
              <a:t>момента первого нашего участия в прекрасном, творческом Всероссийском конкурсе-смотре </a:t>
            </a:r>
            <a:r>
              <a:rPr lang="ru-RU" altLang="ru-RU" sz="1400" b="1" dirty="0">
                <a:solidFill>
                  <a:srgbClr val="FF0000"/>
                </a:solidFill>
                <a:latin typeface="Times New Roman" pitchFamily="18" charset="0"/>
              </a:rPr>
              <a:t>«Лучшие сады России»,</a:t>
            </a:r>
            <a:r>
              <a:rPr lang="ru-RU" altLang="ru-RU" sz="1400" b="1" dirty="0">
                <a:solidFill>
                  <a:srgbClr val="002060"/>
                </a:solidFill>
                <a:latin typeface="Times New Roman" pitchFamily="18" charset="0"/>
              </a:rPr>
              <a:t> прошло немного времени. И за это время в  нашем детском саду появилось много нового и интересного. И мы хотим поделиться с Вами, своими инновационными наработками, проектами.</a:t>
            </a:r>
          </a:p>
          <a:p>
            <a:pPr algn="ctr" fontAlgn="base">
              <a:spcBef>
                <a:spcPct val="0"/>
              </a:spcBef>
              <a:spcAft>
                <a:spcPct val="0"/>
              </a:spcAft>
            </a:pPr>
            <a:r>
              <a:rPr lang="ru-RU" sz="1400" b="1" dirty="0">
                <a:solidFill>
                  <a:srgbClr val="002060"/>
                </a:solidFill>
                <a:latin typeface="Times New Roman" pitchFamily="18" charset="0"/>
              </a:rPr>
              <a:t>Будем рады всем видам сотрудничества! Желаем всем удачи!</a:t>
            </a:r>
            <a:endParaRPr lang="ru-RU" sz="1400" dirty="0">
              <a:solidFill>
                <a:srgbClr val="FF0000"/>
              </a:solidFill>
              <a:latin typeface="Arial" charset="0"/>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400" y="2276872"/>
            <a:ext cx="3188638" cy="181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2276872"/>
            <a:ext cx="2448549" cy="14959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8384" y="1029583"/>
            <a:ext cx="2036763" cy="2657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913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 y="7205"/>
            <a:ext cx="9118600" cy="687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090613" y="333375"/>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002060"/>
                </a:solidFill>
                <a:latin typeface="Times New Roman" pitchFamily="18" charset="0"/>
                <a:cs typeface="Times New Roman" pitchFamily="18" charset="0"/>
              </a:rPr>
              <a:t>НАШИ ДОСТИЖЕНИЯ</a:t>
            </a:r>
          </a:p>
        </p:txBody>
      </p:sp>
      <p:sp>
        <p:nvSpPr>
          <p:cNvPr id="23561" name="Прямоугольник 1"/>
          <p:cNvSpPr>
            <a:spLocks noChangeArrowheads="1"/>
          </p:cNvSpPr>
          <p:nvPr/>
        </p:nvSpPr>
        <p:spPr bwMode="auto">
          <a:xfrm>
            <a:off x="2424924" y="1271381"/>
            <a:ext cx="47525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ru-RU" altLang="ru-RU" sz="1400" b="1" dirty="0" smtClean="0">
                <a:solidFill>
                  <a:srgbClr val="002060"/>
                </a:solidFill>
                <a:latin typeface="Times New Roman" pitchFamily="18" charset="0"/>
              </a:rPr>
              <a:t>Являюсь Победителем Всероссийского конкурса </a:t>
            </a:r>
          </a:p>
          <a:p>
            <a:pPr algn="ctr" fontAlgn="base">
              <a:spcBef>
                <a:spcPct val="0"/>
              </a:spcBef>
              <a:spcAft>
                <a:spcPct val="0"/>
              </a:spcAft>
            </a:pPr>
            <a:r>
              <a:rPr lang="ru-RU" altLang="ru-RU" sz="1400" b="1" dirty="0" smtClean="0">
                <a:solidFill>
                  <a:srgbClr val="002060"/>
                </a:solidFill>
                <a:latin typeface="Times New Roman" pitchFamily="18" charset="0"/>
              </a:rPr>
              <a:t> </a:t>
            </a:r>
            <a:r>
              <a:rPr lang="ru-RU" altLang="ru-RU" sz="1400" b="1" dirty="0" smtClean="0">
                <a:solidFill>
                  <a:srgbClr val="FF0000"/>
                </a:solidFill>
                <a:latin typeface="Times New Roman" pitchFamily="18" charset="0"/>
              </a:rPr>
              <a:t>«Лучшие руководители РФ- Всероссийское признание»</a:t>
            </a:r>
          </a:p>
          <a:p>
            <a:pPr algn="ctr" fontAlgn="base">
              <a:spcBef>
                <a:spcPct val="0"/>
              </a:spcBef>
              <a:spcAft>
                <a:spcPct val="0"/>
              </a:spcAft>
            </a:pPr>
            <a:r>
              <a:rPr lang="ru-RU" sz="1400" b="1" dirty="0" smtClean="0">
                <a:solidFill>
                  <a:srgbClr val="FF0000"/>
                </a:solidFill>
                <a:latin typeface="Times New Roman" pitchFamily="18" charset="0"/>
              </a:rPr>
              <a:t>Наш детский сад  внесен в реестр РФ ведущих ДОО РФ</a:t>
            </a:r>
            <a:endParaRPr lang="ru-RU" sz="1400" dirty="0">
              <a:solidFill>
                <a:srgbClr val="FF0000"/>
              </a:solidFill>
              <a:latin typeface="Arial" charset="0"/>
            </a:endParaRPr>
          </a:p>
        </p:txBody>
      </p:sp>
      <p:pic>
        <p:nvPicPr>
          <p:cNvPr id="4098" name="Picture 2" descr="C:\Users\Пользователь\Downloads\IMG_20250507_0823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150" y="2067598"/>
            <a:ext cx="2987526" cy="2235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2348880"/>
            <a:ext cx="29083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5233" y="2461023"/>
            <a:ext cx="2646363"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6994" y="4509503"/>
            <a:ext cx="1657094" cy="2318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3001" y="1007865"/>
            <a:ext cx="1561962" cy="1362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572" y="1035512"/>
            <a:ext cx="2211718" cy="1210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093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850"/>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082675" y="404813"/>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 typeface="Wingdings 2" pitchFamily="18" charset="2"/>
              <a:buNone/>
              <a:defRPr/>
            </a:pPr>
            <a:r>
              <a:rPr lang="ru-RU" altLang="ru-RU" sz="1800" b="1" dirty="0" smtClean="0">
                <a:solidFill>
                  <a:srgbClr val="002060"/>
                </a:solidFill>
                <a:latin typeface="Times New Roman" pitchFamily="18" charset="0"/>
                <a:cs typeface="Times New Roman" pitchFamily="18" charset="0"/>
              </a:rPr>
              <a:t>НАШИ ДОСТИЖЕНИЯ</a:t>
            </a:r>
            <a:r>
              <a:rPr lang="ru-RU" altLang="ru-RU" sz="1800" b="1" dirty="0" smtClean="0">
                <a:solidFill>
                  <a:srgbClr val="002060"/>
                </a:solidFill>
                <a:latin typeface="Times New Roman" pitchFamily="18" charset="0"/>
              </a:rPr>
              <a:t>  </a:t>
            </a:r>
          </a:p>
          <a:p>
            <a:pPr algn="ctr" eaLnBrk="1" fontAlgn="base" hangingPunct="1">
              <a:spcBef>
                <a:spcPct val="0"/>
              </a:spcBef>
              <a:spcAft>
                <a:spcPct val="0"/>
              </a:spcAft>
              <a:buClrTx/>
              <a:buSzTx/>
              <a:buFont typeface="Wingdings 2" pitchFamily="18" charset="2"/>
              <a:buNone/>
              <a:defRPr/>
            </a:pPr>
            <a:r>
              <a:rPr lang="ru-RU" altLang="ru-RU" sz="1800" b="1" dirty="0" smtClean="0">
                <a:solidFill>
                  <a:srgbClr val="002060"/>
                </a:solidFill>
                <a:latin typeface="Times New Roman" pitchFamily="18" charset="0"/>
              </a:rPr>
              <a:t>Проект </a:t>
            </a:r>
            <a:r>
              <a:rPr lang="ru-RU" altLang="ru-RU" sz="1800" b="1" dirty="0" smtClean="0">
                <a:solidFill>
                  <a:srgbClr val="FF0000"/>
                </a:solidFill>
                <a:latin typeface="Times New Roman" pitchFamily="18" charset="0"/>
              </a:rPr>
              <a:t>«Дружелюбная </a:t>
            </a:r>
            <a:r>
              <a:rPr lang="ru-RU" altLang="ru-RU" sz="1800" b="1" dirty="0">
                <a:solidFill>
                  <a:srgbClr val="FF0000"/>
                </a:solidFill>
                <a:latin typeface="Times New Roman" pitchFamily="18" charset="0"/>
              </a:rPr>
              <a:t>организация в социальной </a:t>
            </a:r>
            <a:r>
              <a:rPr lang="ru-RU" altLang="ru-RU" sz="1800" b="1" dirty="0" smtClean="0">
                <a:solidFill>
                  <a:srgbClr val="FF0000"/>
                </a:solidFill>
                <a:latin typeface="Times New Roman" pitchFamily="18" charset="0"/>
              </a:rPr>
              <a:t>сфере»</a:t>
            </a:r>
            <a:endParaRPr lang="ru-RU" sz="1800" dirty="0">
              <a:solidFill>
                <a:srgbClr val="FF0000"/>
              </a:solidFill>
            </a:endParaRPr>
          </a:p>
          <a:p>
            <a:pPr algn="ctr" eaLnBrk="1" fontAlgn="base" hangingPunct="1">
              <a:spcBef>
                <a:spcPct val="0"/>
              </a:spcBef>
              <a:spcAft>
                <a:spcPct val="0"/>
              </a:spcAft>
              <a:buClrTx/>
              <a:buSzTx/>
              <a:buFontTx/>
              <a:buNone/>
              <a:defRPr/>
            </a:pPr>
            <a:endParaRPr lang="ru-RU" altLang="ru-RU" sz="1800" b="1" dirty="0" smtClean="0">
              <a:solidFill>
                <a:srgbClr val="FF0000"/>
              </a:solidFill>
              <a:latin typeface="Times New Roman" pitchFamily="18" charset="0"/>
              <a:cs typeface="Times New Roman" pitchFamily="18" charset="0"/>
            </a:endParaRPr>
          </a:p>
        </p:txBody>
      </p:sp>
      <p:sp>
        <p:nvSpPr>
          <p:cNvPr id="24582" name="Прямоугольник 1"/>
          <p:cNvSpPr>
            <a:spLocks noChangeArrowheads="1"/>
          </p:cNvSpPr>
          <p:nvPr/>
        </p:nvSpPr>
        <p:spPr bwMode="auto">
          <a:xfrm>
            <a:off x="323850" y="1341438"/>
            <a:ext cx="8424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ru-RU" altLang="ru-RU" sz="1600" b="1" dirty="0">
                <a:solidFill>
                  <a:srgbClr val="002060"/>
                </a:solidFill>
                <a:latin typeface="Times New Roman" pitchFamily="18" charset="0"/>
              </a:rPr>
              <a:t>Мы участники  пилотного проекта  «Дружелюбная организация в социальной сфере</a:t>
            </a:r>
            <a:endParaRPr lang="ru-RU" sz="1600" dirty="0">
              <a:solidFill>
                <a:srgbClr val="FF0000"/>
              </a:solidFill>
              <a:latin typeface="Arial" charset="0"/>
            </a:endParaRPr>
          </a:p>
        </p:txBody>
      </p:sp>
      <p:pic>
        <p:nvPicPr>
          <p:cNvPr id="24583" name="Picture 2"/>
          <p:cNvPicPr>
            <a:picLocks noChangeAspect="1" noChangeArrowheads="1"/>
          </p:cNvPicPr>
          <p:nvPr/>
        </p:nvPicPr>
        <p:blipFill>
          <a:blip r:embed="rId3">
            <a:extLst>
              <a:ext uri="{28A0092B-C50C-407E-A947-70E740481C1C}">
                <a14:useLocalDpi xmlns:a14="http://schemas.microsoft.com/office/drawing/2010/main" val="0"/>
              </a:ext>
            </a:extLst>
          </a:blip>
          <a:srcRect t="15494"/>
          <a:stretch>
            <a:fillRect/>
          </a:stretch>
        </p:blipFill>
        <p:spPr bwMode="auto">
          <a:xfrm>
            <a:off x="179513" y="2060575"/>
            <a:ext cx="2880320"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4584" name="Picture 3"/>
          <p:cNvPicPr>
            <a:picLocks noChangeAspect="1" noChangeArrowheads="1"/>
          </p:cNvPicPr>
          <p:nvPr/>
        </p:nvPicPr>
        <p:blipFill>
          <a:blip r:embed="rId4">
            <a:extLst>
              <a:ext uri="{28A0092B-C50C-407E-A947-70E740481C1C}">
                <a14:useLocalDpi xmlns:a14="http://schemas.microsoft.com/office/drawing/2010/main" val="0"/>
              </a:ext>
            </a:extLst>
          </a:blip>
          <a:srcRect t="12982"/>
          <a:stretch>
            <a:fillRect/>
          </a:stretch>
        </p:blipFill>
        <p:spPr bwMode="auto">
          <a:xfrm>
            <a:off x="6084168" y="2120885"/>
            <a:ext cx="294361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160" y="2348880"/>
            <a:ext cx="2520280" cy="1578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3156" y="4725144"/>
            <a:ext cx="2592288"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759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995362" y="188640"/>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 typeface="Wingdings 2" pitchFamily="18" charset="2"/>
              <a:buNone/>
              <a:defRPr/>
            </a:pPr>
            <a:r>
              <a:rPr lang="ru-RU" altLang="ru-RU" sz="1800" b="1" dirty="0" smtClean="0">
                <a:solidFill>
                  <a:srgbClr val="002060"/>
                </a:solidFill>
                <a:latin typeface="Times New Roman" pitchFamily="18" charset="0"/>
                <a:cs typeface="Times New Roman" pitchFamily="18" charset="0"/>
              </a:rPr>
              <a:t>НАШИ ДОСТИЖЕНИЯ</a:t>
            </a:r>
            <a:r>
              <a:rPr lang="ru-RU" altLang="ru-RU" sz="1800" b="1" dirty="0" smtClean="0">
                <a:solidFill>
                  <a:srgbClr val="002060"/>
                </a:solidFill>
                <a:latin typeface="Times New Roman" pitchFamily="18" charset="0"/>
              </a:rPr>
              <a:t>  </a:t>
            </a:r>
          </a:p>
          <a:p>
            <a:pPr algn="ctr" eaLnBrk="1" fontAlgn="base" hangingPunct="1">
              <a:spcBef>
                <a:spcPct val="0"/>
              </a:spcBef>
              <a:spcAft>
                <a:spcPct val="0"/>
              </a:spcAft>
              <a:buClrTx/>
              <a:buSzTx/>
              <a:buFont typeface="Wingdings 2" pitchFamily="18" charset="2"/>
              <a:buNone/>
              <a:defRPr/>
            </a:pPr>
            <a:r>
              <a:rPr lang="ru-RU" altLang="ru-RU" sz="1800" b="1" dirty="0" smtClean="0">
                <a:solidFill>
                  <a:srgbClr val="FF0000"/>
                </a:solidFill>
                <a:latin typeface="Times New Roman" pitchFamily="18" charset="0"/>
              </a:rPr>
              <a:t>Проверка МКДО</a:t>
            </a:r>
            <a:endParaRPr lang="ru-RU" sz="1800" dirty="0">
              <a:solidFill>
                <a:srgbClr val="FF0000"/>
              </a:solidFill>
            </a:endParaRPr>
          </a:p>
        </p:txBody>
      </p:sp>
      <p:sp>
        <p:nvSpPr>
          <p:cNvPr id="25606" name="Прямоугольник 1"/>
          <p:cNvSpPr>
            <a:spLocks noChangeArrowheads="1"/>
          </p:cNvSpPr>
          <p:nvPr/>
        </p:nvSpPr>
        <p:spPr bwMode="auto">
          <a:xfrm>
            <a:off x="107950" y="1277938"/>
            <a:ext cx="8712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ru-RU" b="1">
                <a:solidFill>
                  <a:srgbClr val="002060"/>
                </a:solidFill>
                <a:latin typeface="Times New Roman" pitchFamily="18" charset="0"/>
                <a:cs typeface="Times New Roman" pitchFamily="18" charset="0"/>
              </a:rPr>
              <a:t>   Наш детский сад прошел мониторинг качество дошкольного образования, проводимый Рособрнадзором. Получены следующие результаты</a:t>
            </a:r>
          </a:p>
        </p:txBody>
      </p:sp>
      <p:graphicFrame>
        <p:nvGraphicFramePr>
          <p:cNvPr id="25607" name="Объект 3"/>
          <p:cNvGraphicFramePr>
            <a:graphicFrameLocks noChangeAspect="1"/>
          </p:cNvGraphicFramePr>
          <p:nvPr>
            <p:extLst>
              <p:ext uri="{D42A27DB-BD31-4B8C-83A1-F6EECF244321}">
                <p14:modId xmlns:p14="http://schemas.microsoft.com/office/powerpoint/2010/main" val="4076512961"/>
              </p:ext>
            </p:extLst>
          </p:nvPr>
        </p:nvGraphicFramePr>
        <p:xfrm>
          <a:off x="286258" y="2420888"/>
          <a:ext cx="2557612" cy="4064000"/>
        </p:xfrm>
        <a:graphic>
          <a:graphicData uri="http://schemas.openxmlformats.org/presentationml/2006/ole">
            <mc:AlternateContent xmlns:mc="http://schemas.openxmlformats.org/markup-compatibility/2006">
              <mc:Choice xmlns:v="urn:schemas-microsoft-com:vml" Requires="v">
                <p:oleObj spid="_x0000_s2124" name="Acrobat Document" r:id="rId4" imgW="5667375" imgH="8020050" progId="AcroExch.Document.DC">
                  <p:embed/>
                </p:oleObj>
              </mc:Choice>
              <mc:Fallback>
                <p:oleObj name="Acrobat Document" r:id="rId4" imgW="5667375" imgH="8020050" progId="AcroExch.Document.D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258" y="2420888"/>
                        <a:ext cx="2557612" cy="4064000"/>
                      </a:xfrm>
                      <a:prstGeom prst="rect">
                        <a:avLst/>
                      </a:prstGeom>
                      <a:noFill/>
                      <a:ln>
                        <a:noFill/>
                      </a:ln>
                      <a:extLst/>
                    </p:spPr>
                  </p:pic>
                </p:oleObj>
              </mc:Fallback>
            </mc:AlternateContent>
          </a:graphicData>
        </a:graphic>
      </p:graphicFrame>
      <p:graphicFrame>
        <p:nvGraphicFramePr>
          <p:cNvPr id="25608" name="Объект 5"/>
          <p:cNvGraphicFramePr>
            <a:graphicFrameLocks noChangeAspect="1"/>
          </p:cNvGraphicFramePr>
          <p:nvPr>
            <p:extLst>
              <p:ext uri="{D42A27DB-BD31-4B8C-83A1-F6EECF244321}">
                <p14:modId xmlns:p14="http://schemas.microsoft.com/office/powerpoint/2010/main" val="1208980085"/>
              </p:ext>
            </p:extLst>
          </p:nvPr>
        </p:nvGraphicFramePr>
        <p:xfrm>
          <a:off x="6372200" y="2492896"/>
          <a:ext cx="2583694" cy="4064000"/>
        </p:xfrm>
        <a:graphic>
          <a:graphicData uri="http://schemas.openxmlformats.org/presentationml/2006/ole">
            <mc:AlternateContent xmlns:mc="http://schemas.openxmlformats.org/markup-compatibility/2006">
              <mc:Choice xmlns:v="urn:schemas-microsoft-com:vml" Requires="v">
                <p:oleObj spid="_x0000_s2125" name="Acrobat Document" r:id="rId6" imgW="5667375" imgH="8020050" progId="AcroExch.Document.DC">
                  <p:embed/>
                </p:oleObj>
              </mc:Choice>
              <mc:Fallback>
                <p:oleObj name="Acrobat Document" r:id="rId6" imgW="5667375" imgH="8020050" progId="AcroExch.Document.DC">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2492896"/>
                        <a:ext cx="2583694" cy="4064000"/>
                      </a:xfrm>
                      <a:prstGeom prst="rect">
                        <a:avLst/>
                      </a:prstGeom>
                      <a:noFill/>
                      <a:ln>
                        <a:noFill/>
                      </a:ln>
                      <a:extLst/>
                    </p:spPr>
                  </p:pic>
                </p:oleObj>
              </mc:Fallback>
            </mc:AlternateContent>
          </a:graphicData>
        </a:graphic>
      </p:graphicFrame>
      <p:pic>
        <p:nvPicPr>
          <p:cNvPr id="2094" name="Picture 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917" y="2492895"/>
            <a:ext cx="2036763" cy="1298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03" name="Picture 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9120" y="4581128"/>
            <a:ext cx="3240360" cy="15560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78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502"/>
            <a:ext cx="9118600" cy="685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Прямоугольник 1"/>
          <p:cNvSpPr>
            <a:spLocks noChangeArrowheads="1"/>
          </p:cNvSpPr>
          <p:nvPr/>
        </p:nvSpPr>
        <p:spPr bwMode="auto">
          <a:xfrm>
            <a:off x="111034" y="116632"/>
            <a:ext cx="8712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defRPr/>
            </a:pPr>
            <a:r>
              <a:rPr lang="ru-RU" altLang="ru-RU" b="1" dirty="0" smtClean="0">
                <a:solidFill>
                  <a:srgbClr val="002060"/>
                </a:solidFill>
                <a:latin typeface="Times New Roman" pitchFamily="18" charset="0"/>
                <a:cs typeface="Times New Roman" pitchFamily="18" charset="0"/>
              </a:rPr>
              <a:t>ЧТО У НАС СЕЙЧАС?</a:t>
            </a:r>
          </a:p>
          <a:p>
            <a:pPr algn="ctr" fontAlgn="base">
              <a:spcBef>
                <a:spcPct val="0"/>
              </a:spcBef>
              <a:spcAft>
                <a:spcPct val="0"/>
              </a:spcAft>
              <a:defRPr/>
            </a:pPr>
            <a:r>
              <a:rPr lang="ru-RU" altLang="ru-RU" b="1" dirty="0" smtClean="0">
                <a:solidFill>
                  <a:srgbClr val="FF0000"/>
                </a:solidFill>
                <a:latin typeface="Times New Roman" pitchFamily="18" charset="0"/>
                <a:cs typeface="Times New Roman" pitchFamily="18" charset="0"/>
              </a:rPr>
              <a:t>ОСНОВНЫЕ</a:t>
            </a:r>
            <a:endParaRPr lang="ru-RU" altLang="ru-RU" b="1" dirty="0">
              <a:solidFill>
                <a:srgbClr val="FF0000"/>
              </a:solidFill>
              <a:latin typeface="Times New Roman" pitchFamily="18" charset="0"/>
              <a:cs typeface="Times New Roman" pitchFamily="18" charset="0"/>
            </a:endParaRPr>
          </a:p>
          <a:p>
            <a:pPr algn="ctr" fontAlgn="base">
              <a:spcBef>
                <a:spcPct val="0"/>
              </a:spcBef>
              <a:spcAft>
                <a:spcPct val="0"/>
              </a:spcAft>
              <a:defRPr/>
            </a:pPr>
            <a:r>
              <a:rPr lang="ru-RU" altLang="ru-RU" b="1" dirty="0" smtClean="0">
                <a:solidFill>
                  <a:srgbClr val="FF0000"/>
                </a:solidFill>
                <a:latin typeface="Times New Roman" pitchFamily="18" charset="0"/>
                <a:cs typeface="Times New Roman" pitchFamily="18" charset="0"/>
              </a:rPr>
              <a:t>приоритетные </a:t>
            </a:r>
            <a:r>
              <a:rPr lang="ru-RU" altLang="ru-RU" b="1" dirty="0">
                <a:solidFill>
                  <a:srgbClr val="FF0000"/>
                </a:solidFill>
                <a:latin typeface="Times New Roman" pitchFamily="18" charset="0"/>
                <a:cs typeface="Times New Roman" pitchFamily="18" charset="0"/>
              </a:rPr>
              <a:t>направления развития </a:t>
            </a:r>
            <a:r>
              <a:rPr lang="ru-RU" altLang="ru-RU" b="1" dirty="0" smtClean="0">
                <a:solidFill>
                  <a:srgbClr val="FF0000"/>
                </a:solidFill>
                <a:latin typeface="Times New Roman" pitchFamily="18" charset="0"/>
                <a:cs typeface="Times New Roman" pitchFamily="18" charset="0"/>
              </a:rPr>
              <a:t>обучающихся</a:t>
            </a:r>
          </a:p>
          <a:p>
            <a:pPr algn="ctr" fontAlgn="base">
              <a:spcBef>
                <a:spcPct val="0"/>
              </a:spcBef>
              <a:spcAft>
                <a:spcPct val="0"/>
              </a:spcAft>
              <a:defRPr/>
            </a:pPr>
            <a:r>
              <a:rPr lang="ru-RU" altLang="ru-RU" b="1" dirty="0" smtClean="0">
                <a:solidFill>
                  <a:srgbClr val="002060"/>
                </a:solidFill>
                <a:latin typeface="Times New Roman" pitchFamily="18" charset="0"/>
                <a:cs typeface="Times New Roman" pitchFamily="18" charset="0"/>
              </a:rPr>
              <a:t>Физическое, социально-коммуникативное, речевое, познавательное, художественно-эстетическое</a:t>
            </a:r>
            <a:endParaRPr lang="ru-RU" altLang="ru-RU" b="1" dirty="0">
              <a:solidFill>
                <a:srgbClr val="002060"/>
              </a:solidFill>
              <a:latin typeface="Times New Roman" pitchFamily="18" charset="0"/>
              <a:cs typeface="Times New Roman" pitchFamily="18" charset="0"/>
            </a:endParaRPr>
          </a:p>
          <a:p>
            <a:pPr algn="ctr" fontAlgn="base">
              <a:spcBef>
                <a:spcPct val="0"/>
              </a:spcBef>
              <a:spcAft>
                <a:spcPct val="0"/>
              </a:spcAft>
            </a:pPr>
            <a:endParaRPr lang="ru-RU" b="1" dirty="0">
              <a:solidFill>
                <a:srgbClr val="002060"/>
              </a:solidFill>
              <a:latin typeface="Times New Roman" pitchFamily="18" charset="0"/>
              <a:cs typeface="Times New Roman" pitchFamily="18" charset="0"/>
            </a:endParaRPr>
          </a:p>
        </p:txBody>
      </p:sp>
      <p:graphicFrame>
        <p:nvGraphicFramePr>
          <p:cNvPr id="2" name="Схема 1"/>
          <p:cNvGraphicFramePr/>
          <p:nvPr>
            <p:extLst>
              <p:ext uri="{D42A27DB-BD31-4B8C-83A1-F6EECF244321}">
                <p14:modId xmlns:p14="http://schemas.microsoft.com/office/powerpoint/2010/main" val="4268416759"/>
              </p:ext>
            </p:extLst>
          </p:nvPr>
        </p:nvGraphicFramePr>
        <p:xfrm>
          <a:off x="323528" y="2564904"/>
          <a:ext cx="872321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755575" y="1636600"/>
            <a:ext cx="5904657" cy="276999"/>
          </a:xfrm>
          <a:prstGeom prst="rect">
            <a:avLst/>
          </a:prstGeom>
        </p:spPr>
        <p:txBody>
          <a:bodyPr wrap="square">
            <a:spAutoFit/>
          </a:bodyPr>
          <a:lstStyle/>
          <a:p>
            <a:pPr lvl="0" fontAlgn="base">
              <a:spcBef>
                <a:spcPct val="0"/>
              </a:spcBef>
              <a:spcAft>
                <a:spcPct val="0"/>
              </a:spcAft>
            </a:pPr>
            <a:r>
              <a:rPr lang="ru-RU" sz="1200" b="1" dirty="0" smtClean="0">
                <a:solidFill>
                  <a:srgbClr val="FF0000"/>
                </a:solidFill>
                <a:latin typeface="Times New Roman" pitchFamily="18" charset="0"/>
              </a:rPr>
              <a:t>ОСНОВНЫМИ  </a:t>
            </a:r>
            <a:r>
              <a:rPr lang="ru-RU" sz="1200" b="1" dirty="0">
                <a:solidFill>
                  <a:srgbClr val="FF0000"/>
                </a:solidFill>
                <a:latin typeface="Times New Roman" pitchFamily="18" charset="0"/>
              </a:rPr>
              <a:t>УЧАСТНИКАМИ  РЕАЛИЗАЦИИ ПРОГРАММЫ ЯВЛЯЮТСЯ:</a:t>
            </a:r>
            <a:endParaRPr lang="ru-RU" sz="1200" dirty="0">
              <a:solidFill>
                <a:srgbClr val="FF0000"/>
              </a:solidFill>
              <a:latin typeface="Arial" charset="0"/>
            </a:endParaRPr>
          </a:p>
        </p:txBody>
      </p:sp>
      <p:pic>
        <p:nvPicPr>
          <p:cNvPr id="409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844" y="1775099"/>
            <a:ext cx="625256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6516" y="1340768"/>
            <a:ext cx="2043113" cy="1322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0578" y="5212720"/>
            <a:ext cx="29146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754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730"/>
            <a:ext cx="9118600" cy="682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082675" y="404813"/>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НАШ ДЕТСКИЙ САД ЭТО…….</a:t>
            </a:r>
          </a:p>
        </p:txBody>
      </p:sp>
      <p:sp>
        <p:nvSpPr>
          <p:cNvPr id="25606" name="Прямоугольник 1"/>
          <p:cNvSpPr>
            <a:spLocks noChangeArrowheads="1"/>
          </p:cNvSpPr>
          <p:nvPr/>
        </p:nvSpPr>
        <p:spPr bwMode="auto">
          <a:xfrm>
            <a:off x="107950" y="1277938"/>
            <a:ext cx="87122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ru-RU" b="1" dirty="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a:t>
            </a:r>
            <a:r>
              <a:rPr lang="ru-RU" sz="1400" b="1" i="1" dirty="0">
                <a:solidFill>
                  <a:srgbClr val="FF0000"/>
                </a:solidFill>
                <a:latin typeface="Times New Roman" pitchFamily="18" charset="0"/>
                <a:cs typeface="Times New Roman" pitchFamily="18" charset="0"/>
              </a:rPr>
              <a:t>Н</a:t>
            </a:r>
            <a:r>
              <a:rPr lang="ru-RU" sz="1400" b="1" i="1" dirty="0" smtClean="0">
                <a:solidFill>
                  <a:srgbClr val="FF0000"/>
                </a:solidFill>
                <a:latin typeface="Times New Roman" pitchFamily="18" charset="0"/>
                <a:cs typeface="Times New Roman" pitchFamily="18" charset="0"/>
              </a:rPr>
              <a:t>аш детский сад </a:t>
            </a:r>
            <a:r>
              <a:rPr lang="ru-RU" sz="1400" b="1" dirty="0" smtClean="0">
                <a:solidFill>
                  <a:srgbClr val="002060"/>
                </a:solidFill>
                <a:latin typeface="Times New Roman" pitchFamily="18" charset="0"/>
                <a:cs typeface="Times New Roman" pitchFamily="18" charset="0"/>
              </a:rPr>
              <a:t>– </a:t>
            </a:r>
            <a:r>
              <a:rPr lang="ru-RU" sz="1400" b="1" dirty="0">
                <a:solidFill>
                  <a:srgbClr val="002060"/>
                </a:solidFill>
                <a:latin typeface="Times New Roman" pitchFamily="18" charset="0"/>
                <a:cs typeface="Times New Roman" pitchFamily="18" charset="0"/>
              </a:rPr>
              <a:t>это не просто детский сад, это </a:t>
            </a:r>
            <a:r>
              <a:rPr lang="ru-RU" sz="1400" b="1" dirty="0" smtClean="0">
                <a:solidFill>
                  <a:srgbClr val="002060"/>
                </a:solidFill>
                <a:latin typeface="Times New Roman" pitchFamily="18" charset="0"/>
                <a:cs typeface="Times New Roman" pitchFamily="18" charset="0"/>
              </a:rPr>
              <a:t>любимое место малышей, их родителей и всех кто с нами сотрудничает.  Это тот уголок настоящего детства, где перед ними открывается   </a:t>
            </a:r>
            <a:r>
              <a:rPr lang="ru-RU" sz="1400" b="1" i="1" dirty="0" smtClean="0">
                <a:solidFill>
                  <a:srgbClr val="FF0000"/>
                </a:solidFill>
                <a:latin typeface="Times New Roman" pitchFamily="18" charset="0"/>
                <a:cs typeface="Times New Roman" pitchFamily="18" charset="0"/>
              </a:rPr>
              <a:t>новый МИР, </a:t>
            </a:r>
            <a:r>
              <a:rPr lang="ru-RU" sz="1400" b="1" dirty="0" smtClean="0">
                <a:solidFill>
                  <a:srgbClr val="002060"/>
                </a:solidFill>
                <a:latin typeface="Times New Roman" pitchFamily="18" charset="0"/>
                <a:cs typeface="Times New Roman" pitchFamily="18" charset="0"/>
              </a:rPr>
              <a:t>неизведанного, чего-то таинственного и интересного! </a:t>
            </a:r>
          </a:p>
          <a:p>
            <a:pPr algn="just" fontAlgn="base">
              <a:spcBef>
                <a:spcPct val="0"/>
              </a:spcBef>
              <a:spcAft>
                <a:spcPct val="0"/>
              </a:spcAft>
            </a:pPr>
            <a:r>
              <a:rPr lang="ru-RU" sz="1400" b="1" dirty="0">
                <a:solidFill>
                  <a:srgbClr val="00206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         И здесь, каждый  ребенок, не остается не увиденным или не услышанным. К каждому маленькому сердечку, мы стараемся находить тот ключик, который раскроет его потенциал и талант, о котором он и его родители возможно  даже и не знают. </a:t>
            </a:r>
          </a:p>
          <a:p>
            <a:pPr algn="just" fontAlgn="base">
              <a:spcBef>
                <a:spcPct val="0"/>
              </a:spcBef>
              <a:spcAft>
                <a:spcPct val="0"/>
              </a:spcAft>
            </a:pPr>
            <a:r>
              <a:rPr lang="ru-RU" sz="1400" b="1" dirty="0">
                <a:solidFill>
                  <a:srgbClr val="00206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       Здесь он находит своих первых друзей, с которыми возможно пройдет по жизни. Каждый день наполняя себя как сосуд  все новыми и новыми незабываемые впечатления. А ведь детские впечатления они самые крепкие, надолго остаются в памяти </a:t>
            </a:r>
            <a:r>
              <a:rPr lang="ru-RU" sz="1400" b="1" dirty="0">
                <a:solidFill>
                  <a:srgbClr val="002060"/>
                </a:solidFill>
                <a:latin typeface="Times New Roman" pitchFamily="18" charset="0"/>
                <a:cs typeface="Times New Roman" pitchFamily="18" charset="0"/>
              </a:rPr>
              <a:t>и</a:t>
            </a:r>
            <a:r>
              <a:rPr lang="ru-RU" sz="1400" b="1" dirty="0" smtClean="0">
                <a:solidFill>
                  <a:srgbClr val="002060"/>
                </a:solidFill>
                <a:latin typeface="Times New Roman" pitchFamily="18" charset="0"/>
                <a:cs typeface="Times New Roman" pitchFamily="18" charset="0"/>
              </a:rPr>
              <a:t> маленьких душах детей. И от того, что мы вложим в эту душу, будет завесить, какой </a:t>
            </a:r>
            <a:r>
              <a:rPr lang="ru-RU" sz="1400" b="1" i="1" dirty="0" smtClean="0">
                <a:solidFill>
                  <a:srgbClr val="FF0000"/>
                </a:solidFill>
                <a:latin typeface="Times New Roman" pitchFamily="18" charset="0"/>
                <a:cs typeface="Times New Roman" pitchFamily="18" charset="0"/>
              </a:rPr>
              <a:t>ЧЕЛОВЕК</a:t>
            </a:r>
            <a:r>
              <a:rPr lang="ru-RU" sz="1400" b="1" dirty="0" smtClean="0">
                <a:solidFill>
                  <a:srgbClr val="FF000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вырастит в будущем! </a:t>
            </a:r>
          </a:p>
          <a:p>
            <a:pPr algn="just" fontAlgn="base">
              <a:spcBef>
                <a:spcPct val="0"/>
              </a:spcBef>
              <a:spcAft>
                <a:spcPct val="0"/>
              </a:spcAft>
            </a:pPr>
            <a:r>
              <a:rPr lang="ru-RU" sz="1400" b="1" dirty="0" smtClean="0">
                <a:solidFill>
                  <a:srgbClr val="002060"/>
                </a:solidFill>
                <a:latin typeface="Times New Roman" pitchFamily="18" charset="0"/>
                <a:cs typeface="Times New Roman" pitchFamily="18" charset="0"/>
              </a:rPr>
              <a:t>        Особое </a:t>
            </a:r>
            <a:r>
              <a:rPr lang="ru-RU" sz="1400" b="1" dirty="0">
                <a:solidFill>
                  <a:srgbClr val="002060"/>
                </a:solidFill>
                <a:latin typeface="Times New Roman" pitchFamily="18" charset="0"/>
                <a:cs typeface="Times New Roman" pitchFamily="18" charset="0"/>
              </a:rPr>
              <a:t>внимание </a:t>
            </a:r>
            <a:r>
              <a:rPr lang="ru-RU" sz="1400" b="1" dirty="0" smtClean="0">
                <a:solidFill>
                  <a:srgbClr val="002060"/>
                </a:solidFill>
                <a:latin typeface="Times New Roman" pitchFamily="18" charset="0"/>
                <a:cs typeface="Times New Roman" pitchFamily="18" charset="0"/>
              </a:rPr>
              <a:t>мы уделяем </a:t>
            </a:r>
            <a:r>
              <a:rPr lang="ru-RU" sz="1400" b="1" dirty="0">
                <a:solidFill>
                  <a:srgbClr val="002060"/>
                </a:solidFill>
                <a:latin typeface="Times New Roman" pitchFamily="18" charset="0"/>
                <a:cs typeface="Times New Roman" pitchFamily="18" charset="0"/>
              </a:rPr>
              <a:t>индивидуальному подходу к каждому ребенку. </a:t>
            </a:r>
            <a:r>
              <a:rPr lang="ru-RU" sz="1400" b="1" dirty="0" smtClean="0">
                <a:solidFill>
                  <a:srgbClr val="002060"/>
                </a:solidFill>
                <a:latin typeface="Times New Roman" pitchFamily="18" charset="0"/>
                <a:cs typeface="Times New Roman" pitchFamily="18" charset="0"/>
              </a:rPr>
              <a:t>Педагог с первых дней посещения внимательно </a:t>
            </a:r>
            <a:r>
              <a:rPr lang="ru-RU" sz="1400" b="1" dirty="0">
                <a:solidFill>
                  <a:srgbClr val="002060"/>
                </a:solidFill>
                <a:latin typeface="Times New Roman" pitchFamily="18" charset="0"/>
                <a:cs typeface="Times New Roman" pitchFamily="18" charset="0"/>
              </a:rPr>
              <a:t>наблюдают </a:t>
            </a:r>
            <a:r>
              <a:rPr lang="ru-RU" sz="1400" b="1" dirty="0" smtClean="0">
                <a:solidFill>
                  <a:srgbClr val="002060"/>
                </a:solidFill>
                <a:latin typeface="Times New Roman" pitchFamily="18" charset="0"/>
                <a:cs typeface="Times New Roman" pitchFamily="18" charset="0"/>
              </a:rPr>
              <a:t>за малышом,  его  интересами. И как «клубочек распутывает» его  склонности, желания, умения, помогают ему ненавязчиво понять, что он это смог  сделать сам. А педагог лишь только чуть-чуть помог ему в этом. И так приятно смотреть в эти иногда пугливые  или пытливые глаза, которые ждут и ищут вашего одобрения и поддержки!</a:t>
            </a:r>
          </a:p>
          <a:p>
            <a:pPr algn="just" fontAlgn="base">
              <a:spcBef>
                <a:spcPct val="0"/>
              </a:spcBef>
              <a:spcAft>
                <a:spcPct val="0"/>
              </a:spcAft>
            </a:pPr>
            <a:r>
              <a:rPr lang="ru-RU" sz="1400" b="1" dirty="0" smtClean="0">
                <a:solidFill>
                  <a:srgbClr val="002060"/>
                </a:solidFill>
                <a:latin typeface="Times New Roman" pitchFamily="18" charset="0"/>
                <a:cs typeface="Times New Roman" pitchFamily="18" charset="0"/>
              </a:rPr>
              <a:t>       Ведь каждый ребенок талантлив по – своему! Они как «бутон цветка» долго набирают свой цвет и раскрываясь дарит прекрасный аромат и радует всех своим цветением. Так и наши воспитанники. Кто-то красиво, выразительно рассказывает стихотворение, кто-то хорошо рисует, а кто-то строит замки из песка или конструктора. Но все они маленькие </a:t>
            </a:r>
            <a:r>
              <a:rPr lang="ru-RU" sz="1400" b="1" i="1" dirty="0" smtClean="0">
                <a:solidFill>
                  <a:srgbClr val="FF0000"/>
                </a:solidFill>
                <a:latin typeface="Times New Roman" pitchFamily="18" charset="0"/>
                <a:cs typeface="Times New Roman" pitchFamily="18" charset="0"/>
              </a:rPr>
              <a:t>ГЕНИИ! </a:t>
            </a:r>
            <a:r>
              <a:rPr lang="ru-RU" sz="1400" b="1" dirty="0" smtClean="0">
                <a:solidFill>
                  <a:srgbClr val="002060"/>
                </a:solidFill>
                <a:latin typeface="Times New Roman" pitchFamily="18" charset="0"/>
                <a:cs typeface="Times New Roman" pitchFamily="18" charset="0"/>
              </a:rPr>
              <a:t>Просто надо вовремя это рассмотреть и помочь       воспитанникам,  </a:t>
            </a:r>
            <a:r>
              <a:rPr lang="ru-RU" sz="1400" b="1" dirty="0">
                <a:solidFill>
                  <a:srgbClr val="002060"/>
                </a:solidFill>
                <a:latin typeface="Times New Roman" pitchFamily="18" charset="0"/>
                <a:cs typeface="Times New Roman" pitchFamily="18" charset="0"/>
              </a:rPr>
              <a:t>раскрыть свой потенциал в различных областях</a:t>
            </a:r>
            <a:r>
              <a:rPr lang="ru-RU" sz="1400" b="1" dirty="0" smtClean="0">
                <a:solidFill>
                  <a:srgbClr val="002060"/>
                </a:solidFill>
                <a:latin typeface="Times New Roman" pitchFamily="18" charset="0"/>
                <a:cs typeface="Times New Roman" pitchFamily="18" charset="0"/>
              </a:rPr>
              <a:t>. Рассказать об этом родителям, чтобы совместными усилиями поддержать ребенка в его начинаниях.  </a:t>
            </a:r>
          </a:p>
        </p:txBody>
      </p:sp>
    </p:spTree>
    <p:extLst>
      <p:ext uri="{BB962C8B-B14F-4D97-AF65-F5344CB8AC3E}">
        <p14:creationId xmlns:p14="http://schemas.microsoft.com/office/powerpoint/2010/main" val="3900159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Прямоугольник 3"/>
          <p:cNvSpPr>
            <a:spLocks noChangeArrowheads="1"/>
          </p:cNvSpPr>
          <p:nvPr/>
        </p:nvSpPr>
        <p:spPr bwMode="auto">
          <a:xfrm>
            <a:off x="142875" y="115888"/>
            <a:ext cx="88582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fontAlgn="base">
              <a:spcBef>
                <a:spcPct val="0"/>
              </a:spcBef>
              <a:spcAft>
                <a:spcPct val="0"/>
              </a:spcAft>
            </a:pPr>
            <a:r>
              <a:rPr lang="ru-RU" altLang="ru-RU" b="1" i="1">
                <a:solidFill>
                  <a:srgbClr val="FF0066"/>
                </a:solidFill>
                <a:latin typeface="Times New Roman" pitchFamily="18" charset="0"/>
              </a:rPr>
              <a:t>История создания детского сада</a:t>
            </a:r>
            <a:endParaRPr lang="ru-RU" altLang="ru-RU">
              <a:solidFill>
                <a:srgbClr val="FF0066"/>
              </a:solidFill>
              <a:latin typeface="Times New Roman" pitchFamily="18" charset="0"/>
            </a:endParaRPr>
          </a:p>
          <a:p>
            <a:pPr algn="just" defTabSz="912813" fontAlgn="base">
              <a:spcBef>
                <a:spcPct val="0"/>
              </a:spcBef>
              <a:spcAft>
                <a:spcPct val="0"/>
              </a:spcAft>
            </a:pPr>
            <a:r>
              <a:rPr lang="ru-RU" altLang="ru-RU" b="1" i="1">
                <a:solidFill>
                  <a:prstClr val="black"/>
                </a:solidFill>
                <a:latin typeface="Times New Roman" pitchFamily="18" charset="0"/>
              </a:rPr>
              <a:t>       </a:t>
            </a:r>
            <a:r>
              <a:rPr lang="ru-RU" altLang="ru-RU" sz="1600" b="1" i="1">
                <a:solidFill>
                  <a:prstClr val="black"/>
                </a:solidFill>
                <a:latin typeface="Times New Roman" pitchFamily="18" charset="0"/>
              </a:rPr>
              <a:t>История нашего детского сада началась в небольшом далеком 1961 году, когда в штат войсковой части 13846 были приняты два человека для присмотра за детьми: 1 воспитатель, 1 няня. Детский сад в то время располагался в одном из жилых домов. Позднее он переместился в три одноэтажных деревянных двухквартирных дома с печным отоплением, на четыре группы. Спальных помещений не было, дневной сон проходил в игровом помещении, дети отдыхали на раскладных кроватях. Позже в штат были зачислены: медицинская сестра, повар, кухонный работник, прачка, завхоз, совмещавший свои обязанности с обязанностями кастелянши. Праздничные мероприятия проводились в игровых комнатах. </a:t>
            </a:r>
          </a:p>
          <a:p>
            <a:pPr algn="just" defTabSz="912813" fontAlgn="base">
              <a:spcBef>
                <a:spcPct val="0"/>
              </a:spcBef>
              <a:spcAft>
                <a:spcPct val="0"/>
              </a:spcAft>
            </a:pPr>
            <a:r>
              <a:rPr lang="ru-RU" altLang="ru-RU" sz="1600" b="1" i="1">
                <a:solidFill>
                  <a:prstClr val="black"/>
                </a:solidFill>
                <a:latin typeface="Times New Roman" pitchFamily="18" charset="0"/>
              </a:rPr>
              <a:t>     Наш детский сад № 103 "Звездочка" был построен по типовому Ленинградскому проекту, рассчитан на 11 групп, отдельный спортивный и музыкальный зал, медицинский и пищевой блоки.  Он радушно открыл свои двери 5 сентябре 1988 года.  До  ноября 2013 года находился в ведении Министерства обороны РФ.</a:t>
            </a:r>
            <a:endParaRPr lang="ru-RU" altLang="ru-RU" sz="1600">
              <a:solidFill>
                <a:prstClr val="black"/>
              </a:solidFill>
              <a:latin typeface="Times New Roman" pitchFamily="18" charset="0"/>
            </a:endParaRPr>
          </a:p>
        </p:txBody>
      </p:sp>
      <p:pic>
        <p:nvPicPr>
          <p:cNvPr id="8" name="Picture 8" descr="СА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6" y="3645024"/>
            <a:ext cx="3744402" cy="3140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5cf08b929bf1f162a85d0a3b251752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289" y="3257550"/>
            <a:ext cx="4249738" cy="3600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973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18600" cy="685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379" y="97675"/>
            <a:ext cx="2036763" cy="264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153" y="4086276"/>
            <a:ext cx="2238582" cy="2741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329" y="58480"/>
            <a:ext cx="2399475" cy="1506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3735" y="2894750"/>
            <a:ext cx="2036763" cy="1109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883" y="4151769"/>
            <a:ext cx="2036763" cy="2609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42" y="2523317"/>
            <a:ext cx="2808312" cy="2325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 y="4962128"/>
            <a:ext cx="2420937"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4804" y="51082"/>
            <a:ext cx="1786746" cy="2657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992" y="1017075"/>
            <a:ext cx="3108505"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6453" y="2720644"/>
            <a:ext cx="2036763" cy="1463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590" y="58480"/>
            <a:ext cx="2432748" cy="2411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07237" y="4385105"/>
            <a:ext cx="1955905" cy="2359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22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805"/>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202816" y="116632"/>
            <a:ext cx="8712968"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МЫ НЕ СТОИМ  НА МЕСТЕ!</a:t>
            </a:r>
          </a:p>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МЫ ШАГАЕМ В НОГУ СО ВРЕМЕНЕМ!</a:t>
            </a:r>
          </a:p>
        </p:txBody>
      </p:sp>
      <p:sp>
        <p:nvSpPr>
          <p:cNvPr id="4" name="Прямоугольник 3"/>
          <p:cNvSpPr/>
          <p:nvPr/>
        </p:nvSpPr>
        <p:spPr>
          <a:xfrm>
            <a:off x="107504" y="878632"/>
            <a:ext cx="8928992" cy="4616648"/>
          </a:xfrm>
          <a:prstGeom prst="rect">
            <a:avLst/>
          </a:prstGeom>
        </p:spPr>
        <p:txBody>
          <a:bodyPr wrap="square">
            <a:spAutoFit/>
          </a:bodyPr>
          <a:lstStyle/>
          <a:p>
            <a:pPr algn="just"/>
            <a:r>
              <a:rPr lang="ru-RU" sz="1200" dirty="0" smtClean="0">
                <a:solidFill>
                  <a:srgbClr val="000000"/>
                </a:solidFill>
                <a:latin typeface="Times New Roman"/>
              </a:rPr>
              <a:t>      </a:t>
            </a:r>
            <a:r>
              <a:rPr lang="ru-RU" sz="1400" u="sng" dirty="0" smtClean="0">
                <a:solidFill>
                  <a:srgbClr val="000000"/>
                </a:solidFill>
                <a:latin typeface="Times New Roman"/>
              </a:rPr>
              <a:t>Сегодня в нашем детском саду функционирует 5 групп. На </a:t>
            </a:r>
            <a:r>
              <a:rPr lang="ru-RU" sz="1400" u="sng" dirty="0">
                <a:solidFill>
                  <a:srgbClr val="000000"/>
                </a:solidFill>
                <a:latin typeface="Times New Roman"/>
              </a:rPr>
              <a:t>первом этаже здания находится:   </a:t>
            </a:r>
            <a:r>
              <a:rPr lang="ru-RU" sz="1400" dirty="0">
                <a:solidFill>
                  <a:srgbClr val="10302D"/>
                </a:solidFill>
                <a:latin typeface="Times New Roman"/>
              </a:rPr>
              <a:t>группа  для детей в возрасте от 1,6 до 3-х лет,  </a:t>
            </a:r>
            <a:r>
              <a:rPr lang="ru-RU" sz="1400" dirty="0" smtClean="0">
                <a:solidFill>
                  <a:srgbClr val="10302D"/>
                </a:solidFill>
                <a:latin typeface="Times New Roman"/>
              </a:rPr>
              <a:t>помещение </a:t>
            </a:r>
            <a:r>
              <a:rPr lang="ru-RU" sz="1400" dirty="0">
                <a:solidFill>
                  <a:srgbClr val="10302D"/>
                </a:solidFill>
                <a:latin typeface="Times New Roman"/>
              </a:rPr>
              <a:t>группы для приема  детей в возрасте с 2-х месяцев до 1,6 лет.</a:t>
            </a:r>
            <a:r>
              <a:rPr lang="ru-RU" sz="1400" u="sng" dirty="0">
                <a:solidFill>
                  <a:srgbClr val="A52A2A"/>
                </a:solidFill>
                <a:latin typeface="Times New Roman"/>
              </a:rPr>
              <a:t> </a:t>
            </a:r>
            <a:endParaRPr lang="ru-RU" sz="1400" u="sng" dirty="0" smtClean="0">
              <a:solidFill>
                <a:srgbClr val="A52A2A"/>
              </a:solidFill>
              <a:latin typeface="Times New Roman"/>
            </a:endParaRPr>
          </a:p>
          <a:p>
            <a:pPr algn="just"/>
            <a:r>
              <a:rPr lang="ru-RU" sz="1400" dirty="0" smtClean="0">
                <a:solidFill>
                  <a:srgbClr val="002060"/>
                </a:solidFill>
                <a:latin typeface="Times New Roman"/>
              </a:rPr>
              <a:t>   </a:t>
            </a:r>
            <a:r>
              <a:rPr lang="ru-RU" sz="1400" u="sng" dirty="0" smtClean="0">
                <a:solidFill>
                  <a:srgbClr val="002060"/>
                </a:solidFill>
                <a:latin typeface="Times New Roman"/>
              </a:rPr>
              <a:t>Административный блок, Методический </a:t>
            </a:r>
            <a:r>
              <a:rPr lang="ru-RU" sz="1400" u="sng" dirty="0">
                <a:solidFill>
                  <a:srgbClr val="002060"/>
                </a:solidFill>
                <a:latin typeface="Times New Roman"/>
              </a:rPr>
              <a:t>кабинет</a:t>
            </a:r>
            <a:r>
              <a:rPr lang="ru-RU" sz="1400" dirty="0">
                <a:solidFill>
                  <a:srgbClr val="002060"/>
                </a:solidFill>
                <a:latin typeface="Times New Roman"/>
              </a:rPr>
              <a:t>, </a:t>
            </a:r>
            <a:r>
              <a:rPr lang="ru-RU" sz="1400" u="sng" dirty="0" smtClean="0">
                <a:solidFill>
                  <a:srgbClr val="002060"/>
                </a:solidFill>
                <a:latin typeface="Times New Roman"/>
              </a:rPr>
              <a:t>Музыкальный зал, лицензированный Медицинский блок, прачечная </a:t>
            </a:r>
            <a:r>
              <a:rPr lang="ru-RU" sz="1400" u="sng" dirty="0">
                <a:solidFill>
                  <a:srgbClr val="002060"/>
                </a:solidFill>
                <a:latin typeface="Times New Roman"/>
              </a:rPr>
              <a:t>и </a:t>
            </a:r>
            <a:r>
              <a:rPr lang="ru-RU" sz="1400" u="sng" dirty="0" err="1" smtClean="0">
                <a:solidFill>
                  <a:srgbClr val="002060"/>
                </a:solidFill>
                <a:latin typeface="Times New Roman"/>
              </a:rPr>
              <a:t>кастелянная</a:t>
            </a:r>
            <a:r>
              <a:rPr lang="ru-RU" sz="1400" u="sng" dirty="0" smtClean="0">
                <a:solidFill>
                  <a:srgbClr val="002060"/>
                </a:solidFill>
                <a:latin typeface="Times New Roman"/>
              </a:rPr>
              <a:t> с полным наполнением</a:t>
            </a:r>
            <a:r>
              <a:rPr lang="ru-RU" sz="1400" b="1" u="sng" dirty="0">
                <a:solidFill>
                  <a:srgbClr val="002060"/>
                </a:solidFill>
                <a:latin typeface="Open Sans"/>
              </a:rPr>
              <a:t> </a:t>
            </a:r>
            <a:r>
              <a:rPr lang="ru-RU" sz="1400" b="1" u="sng" dirty="0" smtClean="0">
                <a:solidFill>
                  <a:srgbClr val="002060"/>
                </a:solidFill>
                <a:latin typeface="Open Sans"/>
              </a:rPr>
              <a:t> </a:t>
            </a:r>
            <a:r>
              <a:rPr lang="ru-RU" sz="1400" b="1" u="sng" dirty="0" smtClean="0">
                <a:solidFill>
                  <a:srgbClr val="002060"/>
                </a:solidFill>
                <a:latin typeface="Times New Roman" pitchFamily="18" charset="0"/>
                <a:cs typeface="Times New Roman" pitchFamily="18" charset="0"/>
              </a:rPr>
              <a:t>в соответствии с требованиями  нормативных документов.</a:t>
            </a:r>
            <a:r>
              <a:rPr lang="ru-RU" sz="1400" dirty="0">
                <a:solidFill>
                  <a:srgbClr val="002060"/>
                </a:solidFill>
                <a:latin typeface="Times New Roman" pitchFamily="18" charset="0"/>
                <a:cs typeface="Times New Roman" pitchFamily="18" charset="0"/>
              </a:rPr>
              <a:t> </a:t>
            </a:r>
            <a:endParaRPr lang="ru-RU" sz="1400" dirty="0" smtClean="0">
              <a:solidFill>
                <a:srgbClr val="002060"/>
              </a:solidFill>
              <a:latin typeface="Times New Roman" pitchFamily="18" charset="0"/>
              <a:cs typeface="Times New Roman" pitchFamily="18" charset="0"/>
            </a:endParaRPr>
          </a:p>
          <a:p>
            <a:pPr algn="just"/>
            <a:r>
              <a:rPr lang="ru-RU" sz="1400" b="1" i="1" dirty="0" smtClean="0">
                <a:solidFill>
                  <a:srgbClr val="A52A2A"/>
                </a:solidFill>
                <a:latin typeface="Times New Roman"/>
              </a:rPr>
              <a:t>        В кабинете педагога-психолога открыли  Центр развития, добавив его сенсорной комнатой </a:t>
            </a:r>
            <a:r>
              <a:rPr lang="ru-RU" sz="1400" b="1" i="1" dirty="0">
                <a:solidFill>
                  <a:srgbClr val="A52A2A"/>
                </a:solidFill>
                <a:latin typeface="Times New Roman"/>
              </a:rPr>
              <a:t>и комната для развития мелкой моторике </a:t>
            </a:r>
            <a:r>
              <a:rPr lang="ru-RU" sz="1400" b="1" i="1" dirty="0" smtClean="0">
                <a:solidFill>
                  <a:srgbClr val="A52A2A"/>
                </a:solidFill>
                <a:latin typeface="Times New Roman"/>
              </a:rPr>
              <a:t>рук с подобранными пособиями, которые очень нравятся нашим обучающимся:</a:t>
            </a:r>
            <a:r>
              <a:rPr lang="ru-RU" sz="1400" dirty="0" smtClean="0">
                <a:solidFill>
                  <a:srgbClr val="10302D"/>
                </a:solidFill>
                <a:latin typeface="Times New Roman"/>
              </a:rPr>
              <a:t> кривое зеркало, </a:t>
            </a:r>
            <a:r>
              <a:rPr lang="ru-RU" sz="1400" dirty="0" err="1" smtClean="0">
                <a:solidFill>
                  <a:srgbClr val="10302D"/>
                </a:solidFill>
                <a:latin typeface="Times New Roman"/>
              </a:rPr>
              <a:t>фирбодуш</a:t>
            </a:r>
            <a:r>
              <a:rPr lang="ru-RU" sz="1400" dirty="0" smtClean="0">
                <a:solidFill>
                  <a:srgbClr val="10302D"/>
                </a:solidFill>
                <a:latin typeface="Times New Roman"/>
              </a:rPr>
              <a:t>, угловой бассейн </a:t>
            </a:r>
            <a:r>
              <a:rPr lang="ru-RU" sz="1400" dirty="0">
                <a:solidFill>
                  <a:srgbClr val="10302D"/>
                </a:solidFill>
                <a:latin typeface="Times New Roman"/>
              </a:rPr>
              <a:t>с шарами, пузырьковой панелью, сухой душ (из лент), ковровое покрытие, ортопедические коврики, ионизатор воздуха, эфирные масла, светильник "Ночное небо", "Радуга", стеклянный шар, панно "Облака", световой стол, наборы игрушек для развития мелкой моторики рук, навесной экран, переносной </a:t>
            </a:r>
            <a:r>
              <a:rPr lang="ru-RU" sz="1400" dirty="0" smtClean="0">
                <a:solidFill>
                  <a:srgbClr val="10302D"/>
                </a:solidFill>
                <a:latin typeface="Times New Roman"/>
              </a:rPr>
              <a:t>проектор, ЛЕГО-конструктор, детали для сборки в 3</a:t>
            </a:r>
            <a:r>
              <a:rPr lang="en-US" sz="1400" dirty="0" smtClean="0">
                <a:solidFill>
                  <a:srgbClr val="10302D"/>
                </a:solidFill>
                <a:latin typeface="Times New Roman"/>
              </a:rPr>
              <a:t>D</a:t>
            </a:r>
            <a:r>
              <a:rPr lang="ru-RU" sz="1400" dirty="0" smtClean="0">
                <a:solidFill>
                  <a:srgbClr val="10302D"/>
                </a:solidFill>
                <a:latin typeface="Times New Roman"/>
              </a:rPr>
              <a:t>, шахматы настенные и настольные , прибор для выжигания (занимаемся индивидуально </a:t>
            </a:r>
            <a:r>
              <a:rPr lang="ru-RU" sz="1400" dirty="0" err="1" smtClean="0">
                <a:solidFill>
                  <a:srgbClr val="10302D"/>
                </a:solidFill>
                <a:latin typeface="Times New Roman"/>
              </a:rPr>
              <a:t>Пирографией</a:t>
            </a:r>
            <a:r>
              <a:rPr lang="ru-RU" sz="1400" dirty="0" smtClean="0">
                <a:solidFill>
                  <a:srgbClr val="10302D"/>
                </a:solidFill>
                <a:latin typeface="Times New Roman"/>
              </a:rPr>
              <a:t>) , большая меловая доска и </a:t>
            </a:r>
            <a:r>
              <a:rPr lang="ru-RU" sz="1400" dirty="0">
                <a:solidFill>
                  <a:srgbClr val="10302D"/>
                </a:solidFill>
                <a:latin typeface="Times New Roman"/>
              </a:rPr>
              <a:t>др</a:t>
            </a:r>
            <a:r>
              <a:rPr lang="ru-RU" sz="1400" dirty="0" smtClean="0">
                <a:solidFill>
                  <a:srgbClr val="10302D"/>
                </a:solidFill>
                <a:latin typeface="Times New Roman"/>
              </a:rPr>
              <a:t>.</a:t>
            </a:r>
          </a:p>
          <a:p>
            <a:pPr lvl="0"/>
            <a:r>
              <a:rPr lang="ru-RU" sz="1400" b="1" dirty="0">
                <a:solidFill>
                  <a:srgbClr val="A52A2A"/>
                </a:solidFill>
                <a:latin typeface="Times New Roman"/>
              </a:rPr>
              <a:t> </a:t>
            </a:r>
            <a:r>
              <a:rPr lang="ru-RU" sz="1400" b="1" dirty="0" smtClean="0">
                <a:solidFill>
                  <a:srgbClr val="A52A2A"/>
                </a:solidFill>
                <a:latin typeface="Times New Roman"/>
              </a:rPr>
              <a:t>  </a:t>
            </a:r>
            <a:r>
              <a:rPr lang="ru-RU" sz="1400" b="1" u="sng" dirty="0" smtClean="0">
                <a:solidFill>
                  <a:srgbClr val="A52A2A"/>
                </a:solidFill>
                <a:latin typeface="Times New Roman"/>
              </a:rPr>
              <a:t> Два года назад мы открыли Центр </a:t>
            </a:r>
            <a:r>
              <a:rPr lang="ru-RU" sz="1400" b="1" u="sng" dirty="0">
                <a:solidFill>
                  <a:srgbClr val="A52A2A"/>
                </a:solidFill>
                <a:latin typeface="Times New Roman"/>
              </a:rPr>
              <a:t>сюжетно-ролевых игр, который   состоит из:</a:t>
            </a:r>
            <a:r>
              <a:rPr lang="ru-RU" sz="1400" b="1" dirty="0">
                <a:solidFill>
                  <a:srgbClr val="10302D"/>
                </a:solidFill>
                <a:latin typeface="Times New Roman"/>
              </a:rPr>
              <a:t> </a:t>
            </a:r>
            <a:r>
              <a:rPr lang="ru-RU" sz="1400" b="1" dirty="0" smtClean="0">
                <a:solidFill>
                  <a:srgbClr val="10302D"/>
                </a:solidFill>
                <a:latin typeface="Times New Roman"/>
              </a:rPr>
              <a:t>комнаты </a:t>
            </a:r>
            <a:r>
              <a:rPr lang="ru-RU" sz="1400" b="1" dirty="0">
                <a:solidFill>
                  <a:srgbClr val="10302D"/>
                </a:solidFill>
                <a:latin typeface="Times New Roman"/>
              </a:rPr>
              <a:t>"Детское кофе</a:t>
            </a:r>
            <a:r>
              <a:rPr lang="ru-RU" sz="1400" b="1" dirty="0" smtClean="0">
                <a:solidFill>
                  <a:srgbClr val="10302D"/>
                </a:solidFill>
                <a:latin typeface="Times New Roman"/>
              </a:rPr>
              <a:t>", "Домоводство</a:t>
            </a:r>
            <a:r>
              <a:rPr lang="ru-RU" sz="1400" b="1" dirty="0">
                <a:solidFill>
                  <a:srgbClr val="10302D"/>
                </a:solidFill>
                <a:latin typeface="Times New Roman"/>
              </a:rPr>
              <a:t>",   ПДД</a:t>
            </a:r>
            <a:r>
              <a:rPr lang="ru-RU" sz="1400" dirty="0">
                <a:solidFill>
                  <a:srgbClr val="10302D"/>
                </a:solidFill>
                <a:latin typeface="Times New Roman"/>
              </a:rPr>
              <a:t>, которая помогает детям с помощью напольного баннера "</a:t>
            </a:r>
            <a:r>
              <a:rPr lang="ru-RU" sz="1400" b="1" dirty="0">
                <a:solidFill>
                  <a:srgbClr val="10302D"/>
                </a:solidFill>
                <a:latin typeface="Times New Roman"/>
              </a:rPr>
              <a:t>Перекресток</a:t>
            </a:r>
            <a:r>
              <a:rPr lang="ru-RU" sz="1400" dirty="0">
                <a:solidFill>
                  <a:srgbClr val="10302D"/>
                </a:solidFill>
                <a:latin typeface="Times New Roman"/>
              </a:rPr>
              <a:t>", настенного баннера "</a:t>
            </a:r>
            <a:r>
              <a:rPr lang="ru-RU" sz="1400" b="1" dirty="0">
                <a:solidFill>
                  <a:srgbClr val="10302D"/>
                </a:solidFill>
                <a:latin typeface="Times New Roman"/>
              </a:rPr>
              <a:t>Схема движения детей по территории"</a:t>
            </a:r>
            <a:r>
              <a:rPr lang="ru-RU" sz="1400" dirty="0">
                <a:solidFill>
                  <a:srgbClr val="10302D"/>
                </a:solidFill>
                <a:latin typeface="Times New Roman"/>
              </a:rPr>
              <a:t>, больших и маленьких специализированных машин, настольного макета "</a:t>
            </a:r>
            <a:r>
              <a:rPr lang="ru-RU" sz="1400" b="1" dirty="0">
                <a:solidFill>
                  <a:srgbClr val="10302D"/>
                </a:solidFill>
                <a:latin typeface="Times New Roman"/>
              </a:rPr>
              <a:t>Перекресток</a:t>
            </a:r>
            <a:r>
              <a:rPr lang="ru-RU" sz="1400" dirty="0">
                <a:solidFill>
                  <a:srgbClr val="10302D"/>
                </a:solidFill>
                <a:latin typeface="Times New Roman"/>
              </a:rPr>
              <a:t>", модуля </a:t>
            </a:r>
            <a:r>
              <a:rPr lang="ru-RU" sz="1400" b="1" dirty="0">
                <a:solidFill>
                  <a:srgbClr val="10302D"/>
                </a:solidFill>
                <a:latin typeface="Times New Roman"/>
              </a:rPr>
              <a:t>"Вышка ДПС"</a:t>
            </a:r>
            <a:r>
              <a:rPr lang="ru-RU" sz="1400" dirty="0">
                <a:solidFill>
                  <a:srgbClr val="10302D"/>
                </a:solidFill>
                <a:latin typeface="Times New Roman"/>
              </a:rPr>
              <a:t>, напольных дорожных знаков, интерактивного светофора, дидактических карточек, красочных книжек-раскладок, лото, столы, стулья, наглядных пособий, моделировать различные ситуации и изучать правила дорожного движения по областной программе "</a:t>
            </a:r>
            <a:r>
              <a:rPr lang="ru-RU" sz="1400" b="1" dirty="0">
                <a:solidFill>
                  <a:srgbClr val="10302D"/>
                </a:solidFill>
                <a:latin typeface="Times New Roman"/>
              </a:rPr>
              <a:t>Ребенок и дорога</a:t>
            </a:r>
            <a:r>
              <a:rPr lang="ru-RU" sz="1400" dirty="0">
                <a:solidFill>
                  <a:srgbClr val="10302D"/>
                </a:solidFill>
                <a:latin typeface="Times New Roman"/>
              </a:rPr>
              <a:t>". Установленные игровые модули  </a:t>
            </a:r>
            <a:r>
              <a:rPr lang="ru-RU" sz="1400" b="1" dirty="0">
                <a:solidFill>
                  <a:srgbClr val="10302D"/>
                </a:solidFill>
                <a:latin typeface="Times New Roman"/>
              </a:rPr>
              <a:t>"Магазин" и "Больница", оформлены  "Салон красоты", "Кафе". Изготовлены объемные модули: Банкомат, Аптека, Автобус, Яндекс-Такси, Прачечная. Здесь проходит ООД по формированию навыков  ранней профориентация,  закреплению полученных  знаний по финансовой грамотности. </a:t>
            </a:r>
            <a:r>
              <a:rPr lang="ru-RU" sz="1400" dirty="0">
                <a:solidFill>
                  <a:srgbClr val="10302D"/>
                </a:solidFill>
                <a:latin typeface="Times New Roman"/>
              </a:rPr>
              <a:t> </a:t>
            </a:r>
            <a:endParaRPr lang="ru-RU" sz="1400" dirty="0" smtClean="0">
              <a:solidFill>
                <a:srgbClr val="10302D"/>
              </a:solidFill>
              <a:latin typeface="Times New Roman"/>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5333788"/>
            <a:ext cx="1296144" cy="1467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5255718"/>
            <a:ext cx="1152128" cy="146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5235379"/>
            <a:ext cx="1296144" cy="147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5268330"/>
            <a:ext cx="1224135" cy="1467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3968" y="5295004"/>
            <a:ext cx="1801688" cy="1353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640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334"/>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202816" y="116632"/>
            <a:ext cx="8712968"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МЫ НЕ СТОИМ  НА МЕСТЕ!</a:t>
            </a:r>
          </a:p>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МЫ ШАГАЕМ В НОГУ СО ВРЕМЕНЕМ!</a:t>
            </a:r>
          </a:p>
        </p:txBody>
      </p:sp>
      <p:sp>
        <p:nvSpPr>
          <p:cNvPr id="4" name="Прямоугольник 3"/>
          <p:cNvSpPr/>
          <p:nvPr/>
        </p:nvSpPr>
        <p:spPr>
          <a:xfrm>
            <a:off x="107504" y="878632"/>
            <a:ext cx="8928992" cy="1384995"/>
          </a:xfrm>
          <a:prstGeom prst="rect">
            <a:avLst/>
          </a:prstGeom>
        </p:spPr>
        <p:txBody>
          <a:bodyPr wrap="square">
            <a:spAutoFit/>
          </a:bodyPr>
          <a:lstStyle/>
          <a:p>
            <a:pPr algn="just"/>
            <a:r>
              <a:rPr lang="ru-RU" sz="1400" dirty="0" smtClean="0">
                <a:solidFill>
                  <a:srgbClr val="10302D"/>
                </a:solidFill>
                <a:latin typeface="Times New Roman"/>
              </a:rPr>
              <a:t>     По </a:t>
            </a:r>
            <a:r>
              <a:rPr lang="ru-RU" sz="1400" dirty="0">
                <a:solidFill>
                  <a:srgbClr val="10302D"/>
                </a:solidFill>
                <a:latin typeface="Times New Roman"/>
              </a:rPr>
              <a:t>коридору на 1-ом и 2-ом этажах </a:t>
            </a:r>
            <a:r>
              <a:rPr lang="ru-RU" sz="1400" dirty="0" smtClean="0">
                <a:solidFill>
                  <a:srgbClr val="10302D"/>
                </a:solidFill>
                <a:latin typeface="Times New Roman"/>
              </a:rPr>
              <a:t>сделаны своими руками</a:t>
            </a:r>
            <a:r>
              <a:rPr lang="ru-RU" sz="1400" dirty="0">
                <a:solidFill>
                  <a:srgbClr val="10302D"/>
                </a:solidFill>
                <a:latin typeface="Times New Roman"/>
              </a:rPr>
              <a:t> </a:t>
            </a:r>
            <a:r>
              <a:rPr lang="ru-RU" sz="1400" b="1" dirty="0" err="1" smtClean="0">
                <a:solidFill>
                  <a:srgbClr val="FF0000"/>
                </a:solidFill>
                <a:latin typeface="Times New Roman"/>
              </a:rPr>
              <a:t>Бизиборды</a:t>
            </a:r>
            <a:r>
              <a:rPr lang="ru-RU" sz="1400" b="1" dirty="0">
                <a:solidFill>
                  <a:srgbClr val="10302D"/>
                </a:solidFill>
                <a:latin typeface="Times New Roman"/>
              </a:rPr>
              <a:t> </a:t>
            </a:r>
            <a:r>
              <a:rPr lang="ru-RU" sz="1400" dirty="0">
                <a:solidFill>
                  <a:srgbClr val="10302D"/>
                </a:solidFill>
                <a:latin typeface="Times New Roman"/>
              </a:rPr>
              <a:t>по тематикам: </a:t>
            </a:r>
            <a:r>
              <a:rPr lang="ru-RU" sz="1400" b="1" dirty="0" smtClean="0">
                <a:solidFill>
                  <a:prstClr val="black"/>
                </a:solidFill>
                <a:latin typeface="Times New Roman"/>
              </a:rPr>
              <a:t>«Герои нашего времен», </a:t>
            </a:r>
            <a:r>
              <a:rPr lang="ru-RU" sz="1400" b="1" dirty="0" smtClean="0">
                <a:solidFill>
                  <a:srgbClr val="002060"/>
                </a:solidFill>
                <a:latin typeface="Times New Roman"/>
              </a:rPr>
              <a:t>«</a:t>
            </a:r>
            <a:r>
              <a:rPr lang="ru-RU" sz="1400" b="1" dirty="0" smtClean="0">
                <a:solidFill>
                  <a:prstClr val="black"/>
                </a:solidFill>
                <a:latin typeface="Times New Roman"/>
              </a:rPr>
              <a:t>Мой </a:t>
            </a:r>
            <a:r>
              <a:rPr lang="ru-RU" sz="1400" b="1" dirty="0">
                <a:solidFill>
                  <a:prstClr val="black"/>
                </a:solidFill>
                <a:latin typeface="Times New Roman"/>
              </a:rPr>
              <a:t>разноцветный </a:t>
            </a:r>
            <a:r>
              <a:rPr lang="ru-RU" sz="1400" b="1" dirty="0" smtClean="0">
                <a:solidFill>
                  <a:prstClr val="black"/>
                </a:solidFill>
                <a:latin typeface="Times New Roman"/>
              </a:rPr>
              <a:t>мир», «Безопасность </a:t>
            </a:r>
            <a:r>
              <a:rPr lang="ru-RU" sz="1400" b="1" dirty="0">
                <a:solidFill>
                  <a:prstClr val="black"/>
                </a:solidFill>
                <a:latin typeface="Times New Roman"/>
              </a:rPr>
              <a:t>и </a:t>
            </a:r>
            <a:r>
              <a:rPr lang="ru-RU" sz="1400" b="1" dirty="0" smtClean="0">
                <a:solidFill>
                  <a:prstClr val="black"/>
                </a:solidFill>
                <a:latin typeface="Times New Roman"/>
              </a:rPr>
              <a:t>экология», «Я </a:t>
            </a:r>
            <a:r>
              <a:rPr lang="ru-RU" sz="1400" b="1" dirty="0">
                <a:solidFill>
                  <a:prstClr val="black"/>
                </a:solidFill>
                <a:latin typeface="Times New Roman"/>
              </a:rPr>
              <a:t>познаю </a:t>
            </a:r>
            <a:r>
              <a:rPr lang="ru-RU" sz="1400" b="1" dirty="0" smtClean="0">
                <a:solidFill>
                  <a:prstClr val="black"/>
                </a:solidFill>
                <a:latin typeface="Times New Roman"/>
              </a:rPr>
              <a:t>мир.», «Природные явления», «Занимательная математика", «</a:t>
            </a:r>
            <a:r>
              <a:rPr lang="ru-RU" sz="1400" b="1" dirty="0" err="1" smtClean="0">
                <a:solidFill>
                  <a:prstClr val="black"/>
                </a:solidFill>
                <a:latin typeface="Times New Roman"/>
              </a:rPr>
              <a:t>Нейрогимнастика</a:t>
            </a:r>
            <a:r>
              <a:rPr lang="ru-RU" sz="1400" b="1" dirty="0" smtClean="0">
                <a:solidFill>
                  <a:prstClr val="black"/>
                </a:solidFill>
                <a:latin typeface="Times New Roman"/>
              </a:rPr>
              <a:t> </a:t>
            </a:r>
            <a:r>
              <a:rPr lang="ru-RU" sz="1400" b="1" dirty="0">
                <a:solidFill>
                  <a:prstClr val="black"/>
                </a:solidFill>
                <a:latin typeface="Times New Roman"/>
              </a:rPr>
              <a:t>для </a:t>
            </a:r>
            <a:r>
              <a:rPr lang="ru-RU" sz="1400" b="1" dirty="0" smtClean="0">
                <a:solidFill>
                  <a:prstClr val="black"/>
                </a:solidFill>
                <a:latin typeface="Times New Roman"/>
              </a:rPr>
              <a:t>дошкольников», «Россия-моя Родина. Интерактивная </a:t>
            </a:r>
            <a:r>
              <a:rPr lang="ru-RU" sz="1400" b="1" dirty="0">
                <a:solidFill>
                  <a:prstClr val="black"/>
                </a:solidFill>
                <a:latin typeface="Times New Roman"/>
              </a:rPr>
              <a:t>карта</a:t>
            </a:r>
            <a:r>
              <a:rPr lang="ru-RU" sz="1400" b="1" dirty="0" smtClean="0">
                <a:solidFill>
                  <a:prstClr val="black"/>
                </a:solidFill>
                <a:latin typeface="Times New Roman"/>
              </a:rPr>
              <a:t>», «Музыкальное воспитание»,</a:t>
            </a:r>
            <a:r>
              <a:rPr lang="ru-RU" sz="1400" b="1" dirty="0">
                <a:solidFill>
                  <a:prstClr val="black"/>
                </a:solidFill>
                <a:latin typeface="Times New Roman"/>
              </a:rPr>
              <a:t>  </a:t>
            </a:r>
            <a:r>
              <a:rPr lang="ru-RU" sz="1400" b="1" dirty="0" smtClean="0">
                <a:solidFill>
                  <a:prstClr val="black"/>
                </a:solidFill>
                <a:latin typeface="Times New Roman"/>
              </a:rPr>
              <a:t>«</a:t>
            </a:r>
            <a:r>
              <a:rPr lang="ru-RU" sz="1400" b="1" dirty="0" err="1" smtClean="0">
                <a:solidFill>
                  <a:prstClr val="black"/>
                </a:solidFill>
                <a:latin typeface="Times New Roman"/>
              </a:rPr>
              <a:t>Геоборд</a:t>
            </a:r>
            <a:r>
              <a:rPr lang="ru-RU" sz="1400" b="1" dirty="0" smtClean="0">
                <a:solidFill>
                  <a:prstClr val="black"/>
                </a:solidFill>
                <a:latin typeface="Times New Roman"/>
              </a:rPr>
              <a:t>», «Транспорт», «Профессии» все </a:t>
            </a:r>
            <a:r>
              <a:rPr lang="ru-RU" sz="1400" b="1" dirty="0" err="1" smtClean="0">
                <a:solidFill>
                  <a:prstClr val="black"/>
                </a:solidFill>
                <a:latin typeface="Times New Roman"/>
              </a:rPr>
              <a:t>бизиборды</a:t>
            </a:r>
            <a:r>
              <a:rPr lang="ru-RU" sz="1400" b="1" dirty="0" smtClean="0">
                <a:solidFill>
                  <a:prstClr val="black"/>
                </a:solidFill>
                <a:latin typeface="Times New Roman"/>
              </a:rPr>
              <a:t> многофункциональные </a:t>
            </a:r>
            <a:r>
              <a:rPr lang="ru-RU" sz="1400" dirty="0" smtClean="0">
                <a:solidFill>
                  <a:srgbClr val="002060"/>
                </a:solidFill>
                <a:latin typeface="Times New Roman"/>
              </a:rPr>
              <a:t>     </a:t>
            </a:r>
          </a:p>
          <a:p>
            <a:pPr algn="just"/>
            <a:r>
              <a:rPr lang="ru-RU" sz="1400" dirty="0">
                <a:solidFill>
                  <a:srgbClr val="002060"/>
                </a:solidFill>
                <a:latin typeface="Times New Roman"/>
              </a:rPr>
              <a:t> </a:t>
            </a:r>
            <a:r>
              <a:rPr lang="ru-RU" sz="1400" dirty="0" smtClean="0">
                <a:solidFill>
                  <a:srgbClr val="002060"/>
                </a:solidFill>
                <a:latin typeface="Times New Roman"/>
              </a:rPr>
              <a:t>    Такие </a:t>
            </a:r>
            <a:r>
              <a:rPr lang="ru-RU" sz="1400" dirty="0" err="1" smtClean="0">
                <a:solidFill>
                  <a:srgbClr val="FF0000"/>
                </a:solidFill>
                <a:latin typeface="Times New Roman"/>
              </a:rPr>
              <a:t>бизиборды</a:t>
            </a:r>
            <a:r>
              <a:rPr lang="ru-RU" sz="1400" dirty="0" smtClean="0">
                <a:solidFill>
                  <a:srgbClr val="FF0000"/>
                </a:solidFill>
                <a:latin typeface="Times New Roman"/>
              </a:rPr>
              <a:t> </a:t>
            </a:r>
            <a:r>
              <a:rPr lang="ru-RU" sz="1400" dirty="0" smtClean="0">
                <a:solidFill>
                  <a:srgbClr val="002060"/>
                </a:solidFill>
                <a:latin typeface="Times New Roman"/>
              </a:rPr>
              <a:t>помогают пополнять  ППРС и делать ее интересной и занимательной для детей через игру.</a:t>
            </a:r>
            <a:endParaRPr lang="ru-RU" sz="1200" dirty="0">
              <a:solidFill>
                <a:srgbClr val="002060"/>
              </a:solidFill>
              <a:latin typeface="Times New Roman"/>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020" y="2296453"/>
            <a:ext cx="1440160" cy="1669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1052" y="3997020"/>
            <a:ext cx="9036496" cy="1169551"/>
          </a:xfrm>
          <a:prstGeom prst="rect">
            <a:avLst/>
          </a:prstGeom>
        </p:spPr>
        <p:txBody>
          <a:bodyPr wrap="square">
            <a:spAutoFit/>
          </a:bodyPr>
          <a:lstStyle/>
          <a:p>
            <a:pPr lvl="0" algn="just"/>
            <a:r>
              <a:rPr lang="ru-RU" sz="1400" dirty="0" smtClean="0">
                <a:solidFill>
                  <a:srgbClr val="002060"/>
                </a:solidFill>
                <a:latin typeface="Times New Roman"/>
              </a:rPr>
              <a:t>        Чтобы </a:t>
            </a:r>
            <a:r>
              <a:rPr lang="ru-RU" sz="1400" dirty="0">
                <a:solidFill>
                  <a:srgbClr val="002060"/>
                </a:solidFill>
                <a:latin typeface="Times New Roman"/>
              </a:rPr>
              <a:t>наши дети могли почувствовать себя маленькими ученными, которые готовы сделать новые открытия для себя, а в дальнейшем может быть и для человечества,  найти ответы на свои вопросы, они экспериментируют  в </a:t>
            </a:r>
            <a:r>
              <a:rPr lang="ru-RU" sz="1400" dirty="0" smtClean="0">
                <a:solidFill>
                  <a:srgbClr val="002060"/>
                </a:solidFill>
                <a:latin typeface="Times New Roman"/>
              </a:rPr>
              <a:t>      </a:t>
            </a:r>
          </a:p>
          <a:p>
            <a:pPr lvl="0" algn="just"/>
            <a:r>
              <a:rPr lang="ru-RU" sz="1400" b="1" dirty="0" smtClean="0">
                <a:solidFill>
                  <a:srgbClr val="002060"/>
                </a:solidFill>
                <a:latin typeface="Times New Roman"/>
              </a:rPr>
              <a:t>     </a:t>
            </a:r>
            <a:r>
              <a:rPr lang="ru-RU" sz="1400" b="1" u="sng" dirty="0" smtClean="0">
                <a:solidFill>
                  <a:srgbClr val="A52A2A"/>
                </a:solidFill>
                <a:latin typeface="Times New Roman"/>
              </a:rPr>
              <a:t>"</a:t>
            </a:r>
            <a:r>
              <a:rPr lang="ru-RU" sz="1400" b="1" u="sng" dirty="0">
                <a:solidFill>
                  <a:srgbClr val="A52A2A"/>
                </a:solidFill>
                <a:latin typeface="Times New Roman"/>
              </a:rPr>
              <a:t>Лаборатории Почемучка, </a:t>
            </a:r>
            <a:r>
              <a:rPr lang="ru-RU" sz="1400" dirty="0">
                <a:solidFill>
                  <a:srgbClr val="002060"/>
                </a:solidFill>
                <a:latin typeface="Times New Roman"/>
              </a:rPr>
              <a:t>ведь там есть настоящие микроскопы, различные колбы, пробирки, лупы, макеты "Солнечной системы", наборы "Юный химик", "Юный биолог", дидактические игр, наглядных пособий и др.</a:t>
            </a:r>
            <a:r>
              <a:rPr lang="ru-RU" sz="1400" dirty="0">
                <a:solidFill>
                  <a:srgbClr val="10302D"/>
                </a:solidFill>
                <a:latin typeface="Times New Roman"/>
              </a:rPr>
              <a:t> </a:t>
            </a:r>
          </a:p>
          <a:p>
            <a:pPr lvl="0" algn="just"/>
            <a:r>
              <a:rPr lang="ru-RU" sz="1400" dirty="0">
                <a:solidFill>
                  <a:srgbClr val="10302D"/>
                </a:solidFill>
                <a:latin typeface="Times New Roman"/>
              </a:rPr>
              <a:t>     </a:t>
            </a:r>
            <a:endParaRPr lang="ru-RU" sz="1400" b="1" u="sng" dirty="0">
              <a:solidFill>
                <a:srgbClr val="002060"/>
              </a:solidFill>
              <a:latin typeface="Times New Roman"/>
            </a:endParaRPr>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296453"/>
            <a:ext cx="2016224" cy="1508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2263627"/>
            <a:ext cx="1656184" cy="180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5085184"/>
            <a:ext cx="2069433" cy="16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721" y="5055768"/>
            <a:ext cx="2214261" cy="180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442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334"/>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202816" y="116632"/>
            <a:ext cx="8712968"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МЫ НЕ СТОИМ  НА МЕСТЕ!</a:t>
            </a:r>
          </a:p>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МЫ ШАГАЕМ В НОГУ СО ВРЕМЕНЕМ!</a:t>
            </a:r>
          </a:p>
        </p:txBody>
      </p:sp>
      <p:sp>
        <p:nvSpPr>
          <p:cNvPr id="2" name="Прямоугольник 1"/>
          <p:cNvSpPr/>
          <p:nvPr/>
        </p:nvSpPr>
        <p:spPr>
          <a:xfrm>
            <a:off x="0" y="878632"/>
            <a:ext cx="9036496" cy="1384995"/>
          </a:xfrm>
          <a:prstGeom prst="rect">
            <a:avLst/>
          </a:prstGeom>
        </p:spPr>
        <p:txBody>
          <a:bodyPr wrap="square">
            <a:spAutoFit/>
          </a:bodyPr>
          <a:lstStyle/>
          <a:p>
            <a:pPr algn="just"/>
            <a:r>
              <a:rPr lang="ru-RU" sz="1400" dirty="0" smtClean="0">
                <a:solidFill>
                  <a:srgbClr val="10302D"/>
                </a:solidFill>
                <a:latin typeface="Times New Roman"/>
              </a:rPr>
              <a:t>       Открывая</a:t>
            </a:r>
            <a:r>
              <a:rPr lang="ru-RU" sz="1400" dirty="0">
                <a:solidFill>
                  <a:srgbClr val="10302D"/>
                </a:solidFill>
                <a:latin typeface="Times New Roman"/>
              </a:rPr>
              <a:t> </a:t>
            </a:r>
            <a:r>
              <a:rPr lang="ru-RU" sz="1400" b="1" dirty="0">
                <a:solidFill>
                  <a:srgbClr val="B22222"/>
                </a:solidFill>
                <a:latin typeface="Times New Roman"/>
              </a:rPr>
              <a:t>Театральную комнату "Золотой ключик"</a:t>
            </a:r>
            <a:r>
              <a:rPr lang="ru-RU" sz="1400" dirty="0">
                <a:solidFill>
                  <a:srgbClr val="10302D"/>
                </a:solidFill>
                <a:latin typeface="Times New Roman"/>
              </a:rPr>
              <a:t>, </a:t>
            </a:r>
            <a:r>
              <a:rPr lang="ru-RU" sz="1400" dirty="0">
                <a:solidFill>
                  <a:srgbClr val="002060"/>
                </a:solidFill>
                <a:latin typeface="Times New Roman"/>
              </a:rPr>
              <a:t>мы хотели, чтобы посещая ее дети чувствовали себя </a:t>
            </a:r>
            <a:r>
              <a:rPr lang="ru-RU" sz="1400" dirty="0" smtClean="0">
                <a:solidFill>
                  <a:srgbClr val="002060"/>
                </a:solidFill>
                <a:latin typeface="Times New Roman"/>
              </a:rPr>
              <a:t>«большими» </a:t>
            </a:r>
            <a:r>
              <a:rPr lang="ru-RU" sz="1400" dirty="0">
                <a:solidFill>
                  <a:srgbClr val="002060"/>
                </a:solidFill>
                <a:latin typeface="Times New Roman"/>
              </a:rPr>
              <a:t>актерами, которые могут передать выбранный образ, показать его другим, </a:t>
            </a:r>
            <a:r>
              <a:rPr lang="ru-RU" sz="1400" dirty="0" smtClean="0">
                <a:solidFill>
                  <a:srgbClr val="002060"/>
                </a:solidFill>
                <a:latin typeface="Times New Roman"/>
              </a:rPr>
              <a:t>а «зрители</a:t>
            </a:r>
            <a:r>
              <a:rPr lang="ru-RU" sz="1400" dirty="0">
                <a:solidFill>
                  <a:srgbClr val="002060"/>
                </a:solidFill>
                <a:latin typeface="Times New Roman"/>
              </a:rPr>
              <a:t>» сказали, какая настоящая «бабушка», «зайчик» и др. Чтобы они услышали первые в своей жизни аплодисменты, как артисты в театре. А может кто-то из них пожелает продолжить театральную жизнь? И через несколько лет, мы услышим их имена с большой сцены! Но мы знаем точно, что тот опыт, который они приобретут здесь, пригодится во взрослой жизни, в которой они могут приобщаться в театральной культуре, ставить небольшие спектакли.</a:t>
            </a:r>
            <a:endParaRPr lang="ru-RU" sz="1400" b="1" u="sng" dirty="0">
              <a:solidFill>
                <a:srgbClr val="002060"/>
              </a:solidFill>
              <a:latin typeface="Times New Roman"/>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86" y="2263627"/>
            <a:ext cx="2353320" cy="178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298536"/>
            <a:ext cx="2448272" cy="164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0729" y="2298536"/>
            <a:ext cx="1296144" cy="178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1115" y="2244357"/>
            <a:ext cx="1510481" cy="183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32481" y="4080784"/>
            <a:ext cx="8904015" cy="954107"/>
          </a:xfrm>
          <a:prstGeom prst="rect">
            <a:avLst/>
          </a:prstGeom>
        </p:spPr>
        <p:txBody>
          <a:bodyPr wrap="square">
            <a:spAutoFit/>
          </a:bodyPr>
          <a:lstStyle/>
          <a:p>
            <a:r>
              <a:rPr lang="ru-RU" sz="1400" b="1" dirty="0">
                <a:solidFill>
                  <a:srgbClr val="C0504D">
                    <a:lumMod val="75000"/>
                  </a:srgbClr>
                </a:solidFill>
                <a:latin typeface="Times New Roman"/>
              </a:rPr>
              <a:t> </a:t>
            </a:r>
            <a:r>
              <a:rPr lang="ru-RU" sz="1400" b="1" dirty="0" smtClean="0">
                <a:solidFill>
                  <a:srgbClr val="C0504D">
                    <a:lumMod val="75000"/>
                  </a:srgbClr>
                </a:solidFill>
                <a:latin typeface="Times New Roman"/>
              </a:rPr>
              <a:t>       </a:t>
            </a:r>
            <a:r>
              <a:rPr lang="ru-RU" sz="1400" b="1" u="sng" dirty="0" smtClean="0">
                <a:solidFill>
                  <a:srgbClr val="C0504D">
                    <a:lumMod val="75000"/>
                  </a:srgbClr>
                </a:solidFill>
                <a:latin typeface="Times New Roman"/>
              </a:rPr>
              <a:t>Физическое</a:t>
            </a:r>
            <a:r>
              <a:rPr lang="ru-RU" sz="1400" b="1" u="sng" dirty="0" smtClean="0">
                <a:solidFill>
                  <a:srgbClr val="A52A2A"/>
                </a:solidFill>
                <a:latin typeface="Times New Roman"/>
              </a:rPr>
              <a:t>  </a:t>
            </a:r>
            <a:r>
              <a:rPr lang="ru-RU" sz="1400" b="1" u="sng" dirty="0">
                <a:solidFill>
                  <a:srgbClr val="A52A2A"/>
                </a:solidFill>
                <a:latin typeface="Times New Roman"/>
              </a:rPr>
              <a:t>развитие одно из </a:t>
            </a:r>
            <a:r>
              <a:rPr lang="ru-RU" sz="1400" b="1" u="sng" dirty="0" err="1">
                <a:solidFill>
                  <a:srgbClr val="A52A2A"/>
                </a:solidFill>
                <a:latin typeface="Times New Roman"/>
              </a:rPr>
              <a:t>приоретивных</a:t>
            </a:r>
            <a:r>
              <a:rPr lang="ru-RU" sz="1400" b="1" u="sng" dirty="0">
                <a:solidFill>
                  <a:srgbClr val="A52A2A"/>
                </a:solidFill>
                <a:latin typeface="Times New Roman"/>
              </a:rPr>
              <a:t> направлений нашей работы.  </a:t>
            </a:r>
            <a:r>
              <a:rPr lang="ru-RU" sz="1400" b="1" dirty="0">
                <a:solidFill>
                  <a:srgbClr val="002060"/>
                </a:solidFill>
                <a:latin typeface="Times New Roman"/>
              </a:rPr>
              <a:t> </a:t>
            </a:r>
            <a:r>
              <a:rPr lang="ru-RU" sz="1400" dirty="0">
                <a:solidFill>
                  <a:srgbClr val="002060"/>
                </a:solidFill>
                <a:latin typeface="Times New Roman"/>
              </a:rPr>
              <a:t>Наши дошколята любят спорт и дружат с ним, показывая свои результаты в различных спортивных развлечениях, народных праздниках. Наши спортсмены занимаются с инструктором по ФК на новом оборудовании  тренажерного зала, шведских стенках, матах, </a:t>
            </a:r>
            <a:r>
              <a:rPr lang="ru-RU" sz="1400" dirty="0" err="1">
                <a:solidFill>
                  <a:srgbClr val="002060"/>
                </a:solidFill>
                <a:latin typeface="Times New Roman"/>
              </a:rPr>
              <a:t>кольцебросах</a:t>
            </a:r>
            <a:r>
              <a:rPr lang="ru-RU" sz="1400" dirty="0">
                <a:solidFill>
                  <a:srgbClr val="002060"/>
                </a:solidFill>
                <a:latin typeface="Times New Roman"/>
              </a:rPr>
              <a:t>, дугах, гимнастических скамейках, беговых дорожках и многое другое.</a:t>
            </a:r>
            <a:r>
              <a:rPr lang="ru-RU" sz="1400" dirty="0">
                <a:solidFill>
                  <a:srgbClr val="10302D"/>
                </a:solidFill>
                <a:latin typeface="Times New Roman"/>
              </a:rPr>
              <a:t> </a:t>
            </a:r>
            <a:endParaRPr lang="ru-RU" dirty="0"/>
          </a:p>
        </p:txBody>
      </p:sp>
      <p:pic>
        <p:nvPicPr>
          <p:cNvPr id="71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46" y="5053241"/>
            <a:ext cx="22193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4208" y="5370631"/>
            <a:ext cx="1733304" cy="115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descr="C:\Users\Klient\Desktop\Лучший  сал25\ФОТО22\Screenshot_2025-05-09-11-29-24-929_org.telegram.messeng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932" t="13312" r="13199" b="55690"/>
          <a:stretch/>
        </p:blipFill>
        <p:spPr bwMode="auto">
          <a:xfrm>
            <a:off x="2894927" y="5177005"/>
            <a:ext cx="1195349" cy="1349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9" descr="C:\Users\Klient\Desktop\Лучший  сал25\ФОТО22\Screenshot_2025-05-09-11-29-24-929_org.telegram.messenge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331" t="47598" r="14192" b="21563"/>
          <a:stretch/>
        </p:blipFill>
        <p:spPr bwMode="auto">
          <a:xfrm>
            <a:off x="7154338" y="5053241"/>
            <a:ext cx="1378102" cy="134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275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2396" y="189054"/>
            <a:ext cx="8856984" cy="6555641"/>
          </a:xfrm>
          <a:prstGeom prst="rect">
            <a:avLst/>
          </a:prstGeom>
        </p:spPr>
        <p:txBody>
          <a:bodyPr wrap="square">
            <a:spAutoFit/>
          </a:bodyPr>
          <a:lstStyle/>
          <a:p>
            <a:pPr algn="just"/>
            <a:r>
              <a:rPr lang="ru-RU" sz="1400" b="1" dirty="0" smtClean="0">
                <a:solidFill>
                  <a:srgbClr val="C0504D">
                    <a:lumMod val="75000"/>
                  </a:srgbClr>
                </a:solidFill>
                <a:latin typeface="Times New Roman"/>
              </a:rPr>
              <a:t>        </a:t>
            </a:r>
            <a:r>
              <a:rPr lang="ru-RU" sz="1400" dirty="0">
                <a:solidFill>
                  <a:srgbClr val="10302D"/>
                </a:solidFill>
                <a:latin typeface="Times New Roman"/>
              </a:rPr>
              <a:t>А</a:t>
            </a:r>
            <a:r>
              <a:rPr lang="ru-RU" sz="1400" dirty="0" smtClean="0">
                <a:solidFill>
                  <a:srgbClr val="10302D"/>
                </a:solidFill>
                <a:latin typeface="Times New Roman"/>
              </a:rPr>
              <a:t>  после физической нагрузки можно немного расслабиться в  </a:t>
            </a:r>
            <a:r>
              <a:rPr lang="ru-RU" sz="1400" dirty="0">
                <a:solidFill>
                  <a:srgbClr val="10302D"/>
                </a:solidFill>
                <a:latin typeface="Times New Roman"/>
              </a:rPr>
              <a:t>большом простором </a:t>
            </a:r>
            <a:r>
              <a:rPr lang="ru-RU" sz="1400" b="1" dirty="0">
                <a:solidFill>
                  <a:srgbClr val="A52A2A"/>
                </a:solidFill>
                <a:latin typeface="Times New Roman"/>
              </a:rPr>
              <a:t>холле </a:t>
            </a:r>
            <a:r>
              <a:rPr lang="ru-RU" sz="1400" b="1" dirty="0" smtClean="0">
                <a:solidFill>
                  <a:srgbClr val="A52A2A"/>
                </a:solidFill>
                <a:latin typeface="Times New Roman"/>
              </a:rPr>
              <a:t>, </a:t>
            </a:r>
            <a:r>
              <a:rPr lang="ru-RU" sz="1400" dirty="0" smtClean="0">
                <a:solidFill>
                  <a:srgbClr val="002060"/>
                </a:solidFill>
                <a:latin typeface="Times New Roman"/>
              </a:rPr>
              <a:t>где мы разместили</a:t>
            </a:r>
            <a:r>
              <a:rPr lang="ru-RU" sz="1400" b="1" dirty="0" smtClean="0">
                <a:solidFill>
                  <a:srgbClr val="A52A2A"/>
                </a:solidFill>
                <a:latin typeface="Times New Roman"/>
              </a:rPr>
              <a:t> «Картинную галерею»  и  уголок «</a:t>
            </a:r>
            <a:r>
              <a:rPr lang="ru-RU" sz="1400" b="1" dirty="0" err="1" smtClean="0">
                <a:solidFill>
                  <a:srgbClr val="A52A2A"/>
                </a:solidFill>
                <a:latin typeface="Times New Roman"/>
              </a:rPr>
              <a:t>Буккроссинг</a:t>
            </a:r>
            <a:r>
              <a:rPr lang="ru-RU" sz="1400" b="1" dirty="0" smtClean="0">
                <a:solidFill>
                  <a:srgbClr val="A52A2A"/>
                </a:solidFill>
                <a:latin typeface="Times New Roman"/>
              </a:rPr>
              <a:t>».  </a:t>
            </a:r>
            <a:r>
              <a:rPr lang="ru-RU" sz="1400" dirty="0" smtClean="0">
                <a:solidFill>
                  <a:srgbClr val="002060"/>
                </a:solidFill>
                <a:latin typeface="Times New Roman"/>
              </a:rPr>
              <a:t>Совершить космическое путешествие  по бескрайней Вселенной вместе с изображениями на стене в стиле </a:t>
            </a:r>
            <a:r>
              <a:rPr lang="ru-RU" sz="1400" b="1" dirty="0" smtClean="0">
                <a:solidFill>
                  <a:srgbClr val="A52A2A"/>
                </a:solidFill>
                <a:latin typeface="Times New Roman"/>
              </a:rPr>
              <a:t>«Космос». </a:t>
            </a:r>
            <a:r>
              <a:rPr lang="ru-RU" sz="1400" dirty="0" smtClean="0">
                <a:solidFill>
                  <a:srgbClr val="002060"/>
                </a:solidFill>
                <a:latin typeface="Times New Roman"/>
              </a:rPr>
              <a:t>вспомнить направление сторон света. </a:t>
            </a:r>
            <a:r>
              <a:rPr lang="ru-RU" sz="1400" dirty="0" smtClean="0">
                <a:solidFill>
                  <a:srgbClr val="FF0000"/>
                </a:solidFill>
                <a:latin typeface="Times New Roman"/>
              </a:rPr>
              <a:t>А лестничные пролеты </a:t>
            </a:r>
            <a:r>
              <a:rPr lang="ru-RU" sz="1400" dirty="0" smtClean="0">
                <a:solidFill>
                  <a:srgbClr val="002060"/>
                </a:solidFill>
                <a:latin typeface="Times New Roman"/>
              </a:rPr>
              <a:t>помогают запомнить </a:t>
            </a:r>
            <a:r>
              <a:rPr lang="ru-RU" sz="1400" dirty="0" smtClean="0">
                <a:solidFill>
                  <a:srgbClr val="FF0000"/>
                </a:solidFill>
                <a:latin typeface="Times New Roman"/>
              </a:rPr>
              <a:t>буквы алфавита, цифры и планеты Солнечной системы.  </a:t>
            </a:r>
            <a:r>
              <a:rPr lang="ru-RU" sz="1400" dirty="0">
                <a:solidFill>
                  <a:srgbClr val="000000"/>
                </a:solidFill>
                <a:latin typeface="Times New Roman"/>
              </a:rPr>
              <a:t> </a:t>
            </a:r>
            <a:endParaRPr lang="ru-RU" sz="1400" dirty="0" smtClean="0">
              <a:solidFill>
                <a:srgbClr val="000000"/>
              </a:solidFill>
              <a:latin typeface="Times New Roman"/>
            </a:endParaRPr>
          </a:p>
          <a:p>
            <a:pPr algn="just"/>
            <a:endParaRPr lang="ru-RU" sz="1400" dirty="0">
              <a:solidFill>
                <a:srgbClr val="000000"/>
              </a:solidFill>
              <a:latin typeface="Times New Roman"/>
            </a:endParaRPr>
          </a:p>
          <a:p>
            <a:pPr algn="just"/>
            <a:endParaRPr lang="ru-RU" sz="1400" dirty="0" smtClean="0">
              <a:solidFill>
                <a:srgbClr val="000000"/>
              </a:solidFill>
              <a:latin typeface="Times New Roman"/>
            </a:endParaRPr>
          </a:p>
          <a:p>
            <a:pPr algn="just"/>
            <a:endParaRPr lang="ru-RU" sz="1400" dirty="0" smtClean="0">
              <a:solidFill>
                <a:srgbClr val="000000"/>
              </a:solidFill>
              <a:latin typeface="Times New Roman"/>
            </a:endParaRPr>
          </a:p>
          <a:p>
            <a:pPr algn="just"/>
            <a:r>
              <a:rPr lang="ru-RU" sz="1400" dirty="0">
                <a:solidFill>
                  <a:srgbClr val="FF0000"/>
                </a:solidFill>
                <a:latin typeface="Times New Roman"/>
              </a:rPr>
              <a:t> </a:t>
            </a:r>
            <a:r>
              <a:rPr lang="ru-RU" sz="1400" dirty="0" smtClean="0">
                <a:solidFill>
                  <a:srgbClr val="FF0000"/>
                </a:solidFill>
                <a:latin typeface="Times New Roman"/>
              </a:rPr>
              <a:t>   </a:t>
            </a:r>
          </a:p>
          <a:p>
            <a:pPr algn="just"/>
            <a:endParaRPr lang="ru-RU" sz="1400" dirty="0">
              <a:solidFill>
                <a:srgbClr val="FF0000"/>
              </a:solidFill>
              <a:latin typeface="Times New Roman"/>
            </a:endParaRPr>
          </a:p>
          <a:p>
            <a:pPr algn="just"/>
            <a:endParaRPr lang="ru-RU" sz="1400" dirty="0" smtClean="0">
              <a:solidFill>
                <a:srgbClr val="FF0000"/>
              </a:solidFill>
              <a:latin typeface="Times New Roman"/>
            </a:endParaRPr>
          </a:p>
          <a:p>
            <a:pPr algn="just"/>
            <a:endParaRPr lang="ru-RU" sz="1400" dirty="0">
              <a:solidFill>
                <a:srgbClr val="FF0000"/>
              </a:solidFill>
              <a:latin typeface="Times New Roman"/>
            </a:endParaRPr>
          </a:p>
          <a:p>
            <a:pPr algn="just"/>
            <a:endParaRPr lang="ru-RU" sz="1400" dirty="0" smtClean="0">
              <a:solidFill>
                <a:srgbClr val="FF0000"/>
              </a:solidFill>
              <a:latin typeface="Times New Roman"/>
            </a:endParaRPr>
          </a:p>
          <a:p>
            <a:pPr algn="just"/>
            <a:r>
              <a:rPr lang="ru-RU" sz="1400" dirty="0" smtClean="0">
                <a:solidFill>
                  <a:srgbClr val="FF0000"/>
                </a:solidFill>
                <a:latin typeface="Times New Roman"/>
              </a:rPr>
              <a:t>      </a:t>
            </a:r>
            <a:r>
              <a:rPr lang="ru-RU" sz="1400" b="1" u="sng" dirty="0" smtClean="0">
                <a:solidFill>
                  <a:srgbClr val="C0504D">
                    <a:lumMod val="75000"/>
                  </a:srgbClr>
                </a:solidFill>
                <a:latin typeface="Times New Roman" pitchFamily="18" charset="0"/>
                <a:cs typeface="Times New Roman" pitchFamily="18" charset="0"/>
              </a:rPr>
              <a:t>Музейная </a:t>
            </a:r>
            <a:r>
              <a:rPr lang="ru-RU" sz="1400" b="1" u="sng" dirty="0">
                <a:solidFill>
                  <a:srgbClr val="C0504D">
                    <a:lumMod val="75000"/>
                  </a:srgbClr>
                </a:solidFill>
                <a:latin typeface="Times New Roman" pitchFamily="18" charset="0"/>
                <a:cs typeface="Times New Roman" pitchFamily="18" charset="0"/>
              </a:rPr>
              <a:t>комната </a:t>
            </a:r>
            <a:r>
              <a:rPr lang="ru-RU" sz="1400" b="1" u="sng" dirty="0" smtClean="0">
                <a:solidFill>
                  <a:srgbClr val="C0504D">
                    <a:lumMod val="75000"/>
                  </a:srgbClr>
                </a:solidFill>
                <a:latin typeface="Times New Roman" pitchFamily="18" charset="0"/>
                <a:cs typeface="Times New Roman" pitchFamily="18" charset="0"/>
              </a:rPr>
              <a:t>«Русская изба»</a:t>
            </a:r>
            <a:r>
              <a:rPr lang="ru-RU" sz="1400" dirty="0">
                <a:solidFill>
                  <a:prstClr val="black"/>
                </a:solidFill>
                <a:latin typeface="Times New Roman" pitchFamily="18" charset="0"/>
                <a:cs typeface="Times New Roman" pitchFamily="18" charset="0"/>
              </a:rPr>
              <a:t> создает условия для развития </a:t>
            </a:r>
            <a:r>
              <a:rPr lang="ru-RU" sz="1400" b="1" dirty="0">
                <a:solidFill>
                  <a:srgbClr val="002060"/>
                </a:solidFill>
                <a:latin typeface="Times New Roman" pitchFamily="18" charset="0"/>
                <a:cs typeface="Times New Roman" pitchFamily="18" charset="0"/>
              </a:rPr>
              <a:t>приоритетного социально - коммуникативного развития</a:t>
            </a:r>
            <a:r>
              <a:rPr lang="ru-RU" sz="1400" dirty="0">
                <a:solidFill>
                  <a:srgbClr val="002060"/>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детей дошкольного возраста. Педагоги проводят </a:t>
            </a:r>
            <a:r>
              <a:rPr lang="ru-RU" sz="1400" dirty="0" smtClean="0">
                <a:solidFill>
                  <a:prstClr val="black"/>
                </a:solidFill>
                <a:latin typeface="Times New Roman" pitchFamily="18" charset="0"/>
                <a:cs typeface="Times New Roman" pitchFamily="18" charset="0"/>
              </a:rPr>
              <a:t>ООД используя</a:t>
            </a:r>
            <a:r>
              <a:rPr lang="ru-RU" sz="1400" dirty="0">
                <a:solidFill>
                  <a:prstClr val="black"/>
                </a:solidFill>
                <a:latin typeface="Times New Roman" pitchFamily="18" charset="0"/>
                <a:cs typeface="Times New Roman" pitchFamily="18" charset="0"/>
              </a:rPr>
              <a:t>  парциальную программу  О.Л. Князевой </a:t>
            </a:r>
            <a:r>
              <a:rPr lang="ru-RU" sz="1400" b="1" dirty="0" smtClean="0">
                <a:solidFill>
                  <a:prstClr val="black"/>
                </a:solidFill>
                <a:latin typeface="Times New Roman" pitchFamily="18" charset="0"/>
                <a:cs typeface="Times New Roman" pitchFamily="18" charset="0"/>
              </a:rPr>
              <a:t>«Приобщение </a:t>
            </a:r>
            <a:r>
              <a:rPr lang="ru-RU" sz="1400" b="1" dirty="0">
                <a:solidFill>
                  <a:prstClr val="black"/>
                </a:solidFill>
                <a:latin typeface="Times New Roman" pitchFamily="18" charset="0"/>
                <a:cs typeface="Times New Roman" pitchFamily="18" charset="0"/>
              </a:rPr>
              <a:t>детей к истокам русской народной </a:t>
            </a:r>
            <a:r>
              <a:rPr lang="ru-RU" sz="1400" b="1" dirty="0" smtClean="0">
                <a:solidFill>
                  <a:prstClr val="black"/>
                </a:solidFill>
                <a:latin typeface="Times New Roman" pitchFamily="18" charset="0"/>
                <a:cs typeface="Times New Roman" pitchFamily="18" charset="0"/>
              </a:rPr>
              <a:t>культуры»</a:t>
            </a:r>
            <a:r>
              <a:rPr lang="ru-RU" sz="1400" dirty="0" smtClean="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Пополнение музея экспонатами происходит за счет добровольного предоставления их родителями (законными представителями) и жителями с. Возжаевки</a:t>
            </a:r>
            <a:r>
              <a:rPr lang="ru-RU" sz="1400" dirty="0" smtClean="0">
                <a:solidFill>
                  <a:prstClr val="black"/>
                </a:solidFill>
                <a:latin typeface="Times New Roman" pitchFamily="18" charset="0"/>
                <a:cs typeface="Times New Roman" pitchFamily="18" charset="0"/>
              </a:rPr>
              <a:t>. Дети с удовольствием проводят время в музейной комнате. Ведь там они глубже, проникновеннее  чувствуют наши традиции и обычаи. Стараются их  выполнять с искренностью и любовью в глазах.</a:t>
            </a:r>
          </a:p>
          <a:p>
            <a:pPr algn="just"/>
            <a:endParaRPr lang="ru-RU" sz="1400" dirty="0">
              <a:solidFill>
                <a:prstClr val="black"/>
              </a:solidFill>
              <a:latin typeface="Times New Roman" pitchFamily="18" charset="0"/>
              <a:cs typeface="Times New Roman" pitchFamily="18" charset="0"/>
            </a:endParaRPr>
          </a:p>
          <a:p>
            <a:pPr algn="just"/>
            <a:endParaRPr lang="ru-RU" sz="1400" dirty="0" smtClean="0">
              <a:solidFill>
                <a:prstClr val="black"/>
              </a:solidFill>
              <a:latin typeface="Times New Roman" pitchFamily="18" charset="0"/>
              <a:cs typeface="Times New Roman" pitchFamily="18" charset="0"/>
            </a:endParaRPr>
          </a:p>
          <a:p>
            <a:pPr algn="just"/>
            <a:r>
              <a:rPr lang="ru-RU" sz="1400" dirty="0" smtClean="0">
                <a:solidFill>
                  <a:srgbClr val="000000"/>
                </a:solidFill>
                <a:latin typeface="Times New Roman" pitchFamily="18" charset="0"/>
                <a:cs typeface="Times New Roman" pitchFamily="18" charset="0"/>
              </a:rPr>
              <a:t>     </a:t>
            </a:r>
          </a:p>
          <a:p>
            <a:pPr algn="just"/>
            <a:endParaRPr lang="ru-RU" sz="1400" dirty="0">
              <a:solidFill>
                <a:srgbClr val="000000"/>
              </a:solidFill>
              <a:latin typeface="Times New Roman" pitchFamily="18" charset="0"/>
              <a:cs typeface="Times New Roman" pitchFamily="18" charset="0"/>
            </a:endParaRPr>
          </a:p>
          <a:p>
            <a:pPr algn="just"/>
            <a:endParaRPr lang="ru-RU" sz="1400" dirty="0" smtClean="0">
              <a:solidFill>
                <a:srgbClr val="000000"/>
              </a:solidFill>
              <a:latin typeface="Times New Roman" pitchFamily="18" charset="0"/>
              <a:cs typeface="Times New Roman" pitchFamily="18" charset="0"/>
            </a:endParaRPr>
          </a:p>
          <a:p>
            <a:pPr algn="just"/>
            <a:endParaRPr lang="ru-RU" sz="1400" dirty="0">
              <a:solidFill>
                <a:srgbClr val="000000"/>
              </a:solidFill>
              <a:latin typeface="Times New Roman" pitchFamily="18" charset="0"/>
              <a:cs typeface="Times New Roman" pitchFamily="18" charset="0"/>
            </a:endParaRPr>
          </a:p>
          <a:p>
            <a:pPr algn="just"/>
            <a:endParaRPr lang="ru-RU" sz="1400" dirty="0" smtClean="0">
              <a:solidFill>
                <a:srgbClr val="000000"/>
              </a:solidFill>
              <a:latin typeface="Times New Roman" pitchFamily="18" charset="0"/>
              <a:cs typeface="Times New Roman" pitchFamily="18" charset="0"/>
            </a:endParaRPr>
          </a:p>
          <a:p>
            <a:pPr algn="just"/>
            <a:r>
              <a:rPr lang="ru-RU" sz="1400" dirty="0" smtClean="0">
                <a:solidFill>
                  <a:srgbClr val="000000"/>
                </a:solidFill>
                <a:latin typeface="Times New Roman" pitchFamily="18" charset="0"/>
                <a:cs typeface="Times New Roman" pitchFamily="18" charset="0"/>
              </a:rPr>
              <a:t> Все </a:t>
            </a:r>
            <a:r>
              <a:rPr lang="ru-RU" sz="1400" dirty="0">
                <a:solidFill>
                  <a:srgbClr val="000000"/>
                </a:solidFill>
                <a:latin typeface="Times New Roman" pitchFamily="18" charset="0"/>
                <a:cs typeface="Times New Roman" pitchFamily="18" charset="0"/>
              </a:rPr>
              <a:t>групповые </a:t>
            </a:r>
            <a:r>
              <a:rPr lang="ru-RU" sz="1400" dirty="0" smtClean="0">
                <a:solidFill>
                  <a:srgbClr val="000000"/>
                </a:solidFill>
                <a:latin typeface="Times New Roman" pitchFamily="18" charset="0"/>
                <a:cs typeface="Times New Roman" pitchFamily="18" charset="0"/>
              </a:rPr>
              <a:t>помещения, оснащены  учебно-методическими пособиями, которые еще пополняются за счет  рук педагогов. Поэтому детский </a:t>
            </a:r>
            <a:r>
              <a:rPr lang="ru-RU" sz="1400" dirty="0">
                <a:solidFill>
                  <a:srgbClr val="000000"/>
                </a:solidFill>
                <a:latin typeface="Times New Roman" pitchFamily="18" charset="0"/>
                <a:cs typeface="Times New Roman" pitchFamily="18" charset="0"/>
              </a:rPr>
              <a:t>сад укомплектован на 100%. </a:t>
            </a:r>
            <a:r>
              <a:rPr lang="ru-RU" sz="1400" dirty="0" smtClean="0">
                <a:solidFill>
                  <a:srgbClr val="000000"/>
                </a:solidFill>
                <a:latin typeface="Times New Roman" pitchFamily="18" charset="0"/>
                <a:cs typeface="Times New Roman" pitchFamily="18" charset="0"/>
              </a:rPr>
              <a:t>Но задача </a:t>
            </a:r>
            <a:r>
              <a:rPr lang="ru-RU" sz="1400" dirty="0">
                <a:solidFill>
                  <a:srgbClr val="000000"/>
                </a:solidFill>
                <a:latin typeface="Times New Roman" pitchFamily="18" charset="0"/>
                <a:cs typeface="Times New Roman" pitchFamily="18" charset="0"/>
              </a:rPr>
              <a:t>оснащения предметно-развивающей среды остается одной из главных</a:t>
            </a:r>
            <a:r>
              <a:rPr lang="ru-RU" sz="1400" dirty="0" smtClean="0">
                <a:solidFill>
                  <a:srgbClr val="000000"/>
                </a:solidFill>
                <a:latin typeface="Times New Roman" pitchFamily="18" charset="0"/>
                <a:cs typeface="Times New Roman" pitchFamily="18" charset="0"/>
              </a:rPr>
              <a:t>. И мы стараемся ее пополнять шагая в ногу со временем.</a:t>
            </a:r>
            <a:endParaRPr lang="ru-RU" sz="1400" dirty="0">
              <a:solidFill>
                <a:srgbClr val="10302D"/>
              </a:solidFill>
              <a:latin typeface="Open Sans"/>
            </a:endParaRPr>
          </a:p>
          <a:p>
            <a:pPr algn="just"/>
            <a:r>
              <a:rPr lang="ru-RU" sz="1400" dirty="0" smtClean="0">
                <a:solidFill>
                  <a:srgbClr val="10302D"/>
                </a:solidFill>
                <a:latin typeface="Times New Roman" pitchFamily="18" charset="0"/>
                <a:cs typeface="Times New Roman" pitchFamily="18" charset="0"/>
              </a:rPr>
              <a:t>  </a:t>
            </a:r>
            <a:endParaRPr lang="ru-RU" sz="1400" dirty="0">
              <a:solidFill>
                <a:srgbClr val="10302D"/>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225" y="1143382"/>
            <a:ext cx="2509574" cy="159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189018"/>
            <a:ext cx="2160240" cy="1447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1234604"/>
            <a:ext cx="2036763" cy="1414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4293064"/>
            <a:ext cx="1267443" cy="1485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075" y="4215486"/>
            <a:ext cx="1243483" cy="1484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5393" y="4227773"/>
            <a:ext cx="1978025" cy="1404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5736" y="4255056"/>
            <a:ext cx="2118718" cy="148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Users\Klient\Desktop\Лучший  сал25\ФОТО22\174686661153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5680" y="4174106"/>
            <a:ext cx="1234487" cy="1649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83970" y="1106009"/>
            <a:ext cx="1286581" cy="16716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140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0731"/>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8840" y="404664"/>
            <a:ext cx="8545648" cy="6894195"/>
          </a:xfrm>
          <a:prstGeom prst="rect">
            <a:avLst/>
          </a:prstGeom>
        </p:spPr>
        <p:txBody>
          <a:bodyPr wrap="square">
            <a:spAutoFit/>
          </a:bodyPr>
          <a:lstStyle/>
          <a:p>
            <a:pPr lvl="0" algn="just"/>
            <a:r>
              <a:rPr lang="ru-RU" b="1" dirty="0">
                <a:solidFill>
                  <a:srgbClr val="A52A2A"/>
                </a:solidFill>
                <a:latin typeface="Times New Roman"/>
              </a:rPr>
              <a:t> </a:t>
            </a:r>
            <a:r>
              <a:rPr lang="ru-RU" b="1" dirty="0" smtClean="0">
                <a:solidFill>
                  <a:srgbClr val="A52A2A"/>
                </a:solidFill>
                <a:latin typeface="Times New Roman"/>
              </a:rPr>
              <a:t>    </a:t>
            </a:r>
            <a:r>
              <a:rPr lang="ru-RU" sz="1400" b="1" dirty="0">
                <a:solidFill>
                  <a:srgbClr val="002060"/>
                </a:solidFill>
                <a:latin typeface="Times New Roman"/>
              </a:rPr>
              <a:t>На одном из игровых участков мы совместно с нашими социальными партнёрами  сделали своими руками  </a:t>
            </a:r>
            <a:r>
              <a:rPr lang="ru-RU" sz="1400" b="1" u="sng" dirty="0">
                <a:solidFill>
                  <a:srgbClr val="B22222"/>
                </a:solidFill>
                <a:latin typeface="Times New Roman"/>
              </a:rPr>
              <a:t>Метеоплощадку.</a:t>
            </a:r>
            <a:r>
              <a:rPr lang="ru-RU" sz="1400" dirty="0">
                <a:solidFill>
                  <a:srgbClr val="B22222"/>
                </a:solidFill>
                <a:latin typeface="Times New Roman"/>
              </a:rPr>
              <a:t> </a:t>
            </a:r>
            <a:r>
              <a:rPr lang="ru-RU" sz="1400" dirty="0">
                <a:solidFill>
                  <a:srgbClr val="10302D"/>
                </a:solidFill>
                <a:latin typeface="Times New Roman"/>
              </a:rPr>
              <a:t> Интереса и желания ежедневно находиться на ней наших «метеорологов»  не убавилось. Наоборот, с каждым годом, они интересуются этим все больше и больше. Ведь у них есть возможность проведения практических работ, систематических наблюдений за погодой, сезонными явлениями в окружающей среде. Воспитанники определяют погоду с помощью специального оборудования, что вызывает у них огромный интерес, возможность познакомиться с профессией метеоролог.</a:t>
            </a:r>
            <a:r>
              <a:rPr lang="ru-RU" sz="1400" dirty="0">
                <a:solidFill>
                  <a:srgbClr val="000000"/>
                </a:solidFill>
                <a:latin typeface="Times New Roman" pitchFamily="18" charset="0"/>
                <a:cs typeface="Times New Roman" pitchFamily="18" charset="0"/>
              </a:rPr>
              <a:t> </a:t>
            </a:r>
            <a:r>
              <a:rPr lang="ru-RU" sz="1400" dirty="0">
                <a:solidFill>
                  <a:srgbClr val="10302D"/>
                </a:solidFill>
                <a:latin typeface="Times New Roman"/>
              </a:rPr>
              <a:t> Свои знания передают малышам, которые приходят на площадку, как бы перенимая эстафету. </a:t>
            </a:r>
            <a:endParaRPr lang="ru-RU" sz="1400" dirty="0">
              <a:solidFill>
                <a:srgbClr val="000000"/>
              </a:solidFill>
              <a:latin typeface="Times New Roman" pitchFamily="18" charset="0"/>
              <a:cs typeface="Times New Roman" pitchFamily="18" charset="0"/>
            </a:endParaRPr>
          </a:p>
          <a:p>
            <a:pPr algn="just"/>
            <a:endParaRPr lang="ru-RU" b="1" dirty="0" smtClean="0">
              <a:solidFill>
                <a:srgbClr val="A52A2A"/>
              </a:solidFill>
              <a:latin typeface="Times New Roman"/>
            </a:endParaRPr>
          </a:p>
          <a:p>
            <a:pPr algn="just"/>
            <a:endParaRPr lang="ru-RU" sz="1400" b="1" u="sng" dirty="0">
              <a:solidFill>
                <a:srgbClr val="A52A2A"/>
              </a:solidFill>
              <a:latin typeface="Times New Roman"/>
            </a:endParaRPr>
          </a:p>
          <a:p>
            <a:pPr algn="just"/>
            <a:endParaRPr lang="ru-RU" sz="1400" b="1" u="sng" dirty="0" smtClean="0">
              <a:solidFill>
                <a:srgbClr val="A52A2A"/>
              </a:solidFill>
              <a:latin typeface="Times New Roman"/>
            </a:endParaRPr>
          </a:p>
          <a:p>
            <a:pPr algn="just"/>
            <a:endParaRPr lang="ru-RU" sz="1400" b="1" u="sng" dirty="0">
              <a:solidFill>
                <a:srgbClr val="A52A2A"/>
              </a:solidFill>
              <a:latin typeface="Times New Roman"/>
            </a:endParaRPr>
          </a:p>
          <a:p>
            <a:pPr algn="just"/>
            <a:endParaRPr lang="ru-RU" sz="1400" b="1" u="sng" dirty="0" smtClean="0">
              <a:solidFill>
                <a:srgbClr val="A52A2A"/>
              </a:solidFill>
              <a:latin typeface="Times New Roman"/>
            </a:endParaRPr>
          </a:p>
          <a:p>
            <a:pPr algn="just"/>
            <a:endParaRPr lang="ru-RU" sz="1400" b="1" u="sng" dirty="0">
              <a:solidFill>
                <a:srgbClr val="A52A2A"/>
              </a:solidFill>
              <a:latin typeface="Times New Roman"/>
            </a:endParaRPr>
          </a:p>
          <a:p>
            <a:pPr algn="just"/>
            <a:endParaRPr lang="ru-RU" sz="1400" b="1" u="sng" dirty="0" smtClean="0">
              <a:solidFill>
                <a:srgbClr val="A52A2A"/>
              </a:solidFill>
              <a:latin typeface="Times New Roman"/>
            </a:endParaRPr>
          </a:p>
          <a:p>
            <a:pPr algn="just"/>
            <a:r>
              <a:rPr lang="ru-RU" sz="1400" b="1" u="sng" dirty="0" smtClean="0">
                <a:solidFill>
                  <a:srgbClr val="A52A2A"/>
                </a:solidFill>
                <a:latin typeface="Times New Roman"/>
              </a:rPr>
              <a:t>Наш спортивный участок и игровые площадки</a:t>
            </a:r>
            <a:r>
              <a:rPr lang="ru-RU" sz="1400" dirty="0" smtClean="0">
                <a:solidFill>
                  <a:srgbClr val="A52A2A"/>
                </a:solidFill>
                <a:latin typeface="Times New Roman"/>
              </a:rPr>
              <a:t> </a:t>
            </a:r>
            <a:r>
              <a:rPr lang="ru-RU" sz="1400" dirty="0" smtClean="0">
                <a:solidFill>
                  <a:srgbClr val="002060"/>
                </a:solidFill>
                <a:latin typeface="Times New Roman"/>
              </a:rPr>
              <a:t>приобрели своей еще более современный вид.</a:t>
            </a:r>
            <a:r>
              <a:rPr lang="ru-RU" sz="1400" dirty="0" smtClean="0">
                <a:solidFill>
                  <a:srgbClr val="A52A2A"/>
                </a:solidFill>
                <a:latin typeface="Times New Roman"/>
              </a:rPr>
              <a:t> </a:t>
            </a:r>
            <a:r>
              <a:rPr lang="ru-RU" sz="1400" dirty="0">
                <a:solidFill>
                  <a:srgbClr val="000000"/>
                </a:solidFill>
                <a:latin typeface="Times New Roman"/>
              </a:rPr>
              <a:t>  </a:t>
            </a:r>
            <a:r>
              <a:rPr lang="ru-RU" sz="1400" dirty="0">
                <a:solidFill>
                  <a:srgbClr val="10302D"/>
                </a:solidFill>
                <a:latin typeface="Times New Roman"/>
              </a:rPr>
              <a:t>На спортивном участке </a:t>
            </a:r>
            <a:r>
              <a:rPr lang="ru-RU" sz="1400" dirty="0" smtClean="0">
                <a:solidFill>
                  <a:srgbClr val="10302D"/>
                </a:solidFill>
                <a:latin typeface="Times New Roman"/>
              </a:rPr>
              <a:t>дети любят заниматься на </a:t>
            </a:r>
            <a:r>
              <a:rPr lang="ru-RU" sz="1400" dirty="0" err="1" smtClean="0">
                <a:solidFill>
                  <a:srgbClr val="10302D"/>
                </a:solidFill>
                <a:latin typeface="Times New Roman"/>
              </a:rPr>
              <a:t>скалодромах</a:t>
            </a:r>
            <a:r>
              <a:rPr lang="ru-RU" sz="1400" dirty="0" smtClean="0">
                <a:solidFill>
                  <a:srgbClr val="10302D"/>
                </a:solidFill>
                <a:latin typeface="Times New Roman"/>
              </a:rPr>
              <a:t>, стойках </a:t>
            </a:r>
            <a:r>
              <a:rPr lang="ru-RU" sz="1400" dirty="0">
                <a:solidFill>
                  <a:srgbClr val="10302D"/>
                </a:solidFill>
                <a:latin typeface="Times New Roman"/>
              </a:rPr>
              <a:t>для подтягивания, </a:t>
            </a:r>
            <a:r>
              <a:rPr lang="ru-RU" sz="1400" dirty="0" smtClean="0">
                <a:solidFill>
                  <a:srgbClr val="10302D"/>
                </a:solidFill>
                <a:latin typeface="Times New Roman"/>
              </a:rPr>
              <a:t>шведских стенках. </a:t>
            </a:r>
            <a:r>
              <a:rPr lang="ru-RU" sz="1400" dirty="0">
                <a:solidFill>
                  <a:srgbClr val="10302D"/>
                </a:solidFill>
                <a:latin typeface="Times New Roman"/>
              </a:rPr>
              <a:t>На 11 игровых площадках имеются новые </a:t>
            </a:r>
            <a:r>
              <a:rPr lang="ru-RU" sz="1400" dirty="0" smtClean="0">
                <a:solidFill>
                  <a:srgbClr val="10302D"/>
                </a:solidFill>
                <a:latin typeface="Times New Roman"/>
              </a:rPr>
              <a:t>безопасные, </a:t>
            </a:r>
            <a:r>
              <a:rPr lang="ru-RU" sz="1400" dirty="0" smtClean="0">
                <a:solidFill>
                  <a:srgbClr val="000000"/>
                </a:solidFill>
                <a:latin typeface="Times New Roman"/>
              </a:rPr>
              <a:t>игровые </a:t>
            </a:r>
            <a:r>
              <a:rPr lang="ru-RU" sz="1400" dirty="0">
                <a:solidFill>
                  <a:srgbClr val="000000"/>
                </a:solidFill>
                <a:latin typeface="Times New Roman"/>
              </a:rPr>
              <a:t>модулями и современные </a:t>
            </a:r>
            <a:r>
              <a:rPr lang="ru-RU" sz="1400" dirty="0" err="1">
                <a:solidFill>
                  <a:srgbClr val="000000"/>
                </a:solidFill>
                <a:latin typeface="Times New Roman"/>
              </a:rPr>
              <a:t>МАФы</a:t>
            </a:r>
            <a:r>
              <a:rPr lang="ru-RU" sz="1400" dirty="0">
                <a:solidFill>
                  <a:srgbClr val="000000"/>
                </a:solidFill>
                <a:latin typeface="Times New Roman"/>
              </a:rPr>
              <a:t> </a:t>
            </a:r>
            <a:r>
              <a:rPr lang="ru-RU" sz="1400" dirty="0" smtClean="0">
                <a:solidFill>
                  <a:srgbClr val="000000"/>
                </a:solidFill>
                <a:latin typeface="Times New Roman"/>
              </a:rPr>
              <a:t>(</a:t>
            </a:r>
            <a:r>
              <a:rPr lang="ru-RU" sz="1400" dirty="0" smtClean="0">
                <a:solidFill>
                  <a:srgbClr val="002060"/>
                </a:solidFill>
                <a:latin typeface="Times New Roman"/>
              </a:rPr>
              <a:t>качели</a:t>
            </a:r>
            <a:r>
              <a:rPr lang="ru-RU" sz="1400" dirty="0">
                <a:solidFill>
                  <a:srgbClr val="002060"/>
                </a:solidFill>
                <a:latin typeface="Times New Roman"/>
              </a:rPr>
              <a:t>, музыкальные барабаны, балансиры, горки, </a:t>
            </a:r>
            <a:r>
              <a:rPr lang="ru-RU" sz="1400" dirty="0" smtClean="0">
                <a:solidFill>
                  <a:srgbClr val="002060"/>
                </a:solidFill>
                <a:latin typeface="Times New Roman"/>
              </a:rPr>
              <a:t>песочницы с крышками и зонтами, столы с лавочками и зонтами, разные автомобили, катера, двухсторонние лавочки, автобусная остановка, вертолет ДПС)</a:t>
            </a:r>
            <a:r>
              <a:rPr lang="ru-RU" sz="1400" dirty="0" smtClean="0">
                <a:solidFill>
                  <a:srgbClr val="000000"/>
                </a:solidFill>
                <a:latin typeface="Times New Roman"/>
              </a:rPr>
              <a:t>, </a:t>
            </a:r>
            <a:r>
              <a:rPr lang="ru-RU" sz="1400" dirty="0">
                <a:solidFill>
                  <a:srgbClr val="000000"/>
                </a:solidFill>
                <a:latin typeface="Times New Roman"/>
              </a:rPr>
              <a:t>позволяют дошкольникам активно двигаться, развивать координацию движения. Беседки (теневые навесы), столы с зонтами укрывают от дождя  и жаркого </a:t>
            </a:r>
            <a:r>
              <a:rPr lang="ru-RU" sz="1400" dirty="0" smtClean="0">
                <a:solidFill>
                  <a:srgbClr val="000000"/>
                </a:solidFill>
                <a:latin typeface="Times New Roman"/>
              </a:rPr>
              <a:t>солнца. Дети играя на улице продолжают знакомиться  с профессиями, помогать друг другу.</a:t>
            </a:r>
          </a:p>
          <a:p>
            <a:pPr algn="just"/>
            <a:r>
              <a:rPr lang="ru-RU" sz="1400" dirty="0">
                <a:solidFill>
                  <a:srgbClr val="000000"/>
                </a:solidFill>
                <a:latin typeface="Times New Roman"/>
              </a:rPr>
              <a:t> </a:t>
            </a:r>
            <a:r>
              <a:rPr lang="ru-RU" sz="1400" dirty="0" smtClean="0">
                <a:solidFill>
                  <a:srgbClr val="000000"/>
                </a:solidFill>
                <a:latin typeface="Times New Roman"/>
              </a:rPr>
              <a:t>      В этом году наши дети старшего дошкольного возраста будут сдавать нормы ГТО по новым методическим рекомендациям.</a:t>
            </a:r>
          </a:p>
          <a:p>
            <a:pPr algn="just"/>
            <a:endParaRPr lang="ru-RU" sz="1400" dirty="0">
              <a:solidFill>
                <a:srgbClr val="000000"/>
              </a:solidFill>
              <a:latin typeface="Times New Roman"/>
            </a:endParaRPr>
          </a:p>
          <a:p>
            <a:pPr algn="just"/>
            <a:endParaRPr lang="ru-RU" sz="1400" dirty="0" smtClean="0">
              <a:solidFill>
                <a:srgbClr val="000000"/>
              </a:solidFill>
              <a:latin typeface="Times New Roman"/>
            </a:endParaRPr>
          </a:p>
          <a:p>
            <a:pPr algn="just"/>
            <a:endParaRPr lang="ru-RU" sz="1400" dirty="0">
              <a:solidFill>
                <a:srgbClr val="000000"/>
              </a:solidFill>
              <a:latin typeface="Times New Roman"/>
            </a:endParaRPr>
          </a:p>
          <a:p>
            <a:pPr algn="just"/>
            <a:endParaRPr lang="ru-RU" sz="1400" dirty="0" smtClean="0">
              <a:solidFill>
                <a:srgbClr val="000000"/>
              </a:solidFill>
              <a:latin typeface="Times New Roman"/>
            </a:endParaRPr>
          </a:p>
          <a:p>
            <a:pPr algn="just"/>
            <a:endParaRPr lang="ru-RU" sz="1400" dirty="0">
              <a:solidFill>
                <a:srgbClr val="10302D"/>
              </a:solidFill>
              <a:latin typeface="Open Sans"/>
            </a:endParaRPr>
          </a:p>
          <a:p>
            <a:pPr algn="just"/>
            <a:r>
              <a:rPr lang="ru-RU" sz="1400" dirty="0">
                <a:solidFill>
                  <a:srgbClr val="B22222"/>
                </a:solidFill>
                <a:latin typeface="Times New Roman"/>
              </a:rPr>
              <a:t> </a:t>
            </a:r>
            <a:r>
              <a:rPr lang="ru-RU" sz="1400" dirty="0" smtClean="0">
                <a:solidFill>
                  <a:srgbClr val="B22222"/>
                </a:solidFill>
                <a:latin typeface="Times New Roman"/>
              </a:rPr>
              <a:t>  </a:t>
            </a:r>
          </a:p>
          <a:p>
            <a:pPr algn="just"/>
            <a:r>
              <a:rPr lang="ru-RU" sz="1400" dirty="0" smtClean="0">
                <a:solidFill>
                  <a:srgbClr val="B22222"/>
                </a:solidFill>
                <a:latin typeface="Times New Roman"/>
              </a:rPr>
              <a:t>  </a:t>
            </a:r>
            <a:endParaRPr lang="ru-RU" sz="1400" dirty="0">
              <a:solidFill>
                <a:srgbClr val="000000"/>
              </a:solidFill>
              <a:latin typeface="Times New Roman" pitchFamily="18" charset="0"/>
              <a:cs typeface="Times New Roman" pitchFamily="18" charset="0"/>
            </a:endParaRPr>
          </a:p>
        </p:txBody>
      </p:sp>
      <p:pic>
        <p:nvPicPr>
          <p:cNvPr id="9218" name="Picture 2" descr="C:\Users\Klient\Desktop\Лучший  сал25\ФОТО22\Screenshot_2025-05-09-11-32-00-559_org.telegram.messeng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39" t="25378" r="16096" b="52394"/>
          <a:stretch/>
        </p:blipFill>
        <p:spPr bwMode="auto">
          <a:xfrm>
            <a:off x="6588224" y="5574199"/>
            <a:ext cx="1368151" cy="11263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381" y="5500163"/>
            <a:ext cx="2036763" cy="120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a:stretch/>
        </p:blipFill>
        <p:spPr bwMode="auto">
          <a:xfrm>
            <a:off x="1200877" y="5679895"/>
            <a:ext cx="1584176" cy="11944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2087286"/>
            <a:ext cx="845772" cy="1426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8380" y="1841539"/>
            <a:ext cx="1008112" cy="1704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7771" y="2030151"/>
            <a:ext cx="1330387" cy="1540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7864" y="2067607"/>
            <a:ext cx="1164828" cy="1471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1489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0731"/>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8840" y="404664"/>
            <a:ext cx="8545648" cy="5909310"/>
          </a:xfrm>
          <a:prstGeom prst="rect">
            <a:avLst/>
          </a:prstGeom>
        </p:spPr>
        <p:txBody>
          <a:bodyPr wrap="square">
            <a:spAutoFit/>
          </a:bodyPr>
          <a:lstStyle/>
          <a:p>
            <a:pPr algn="just"/>
            <a:r>
              <a:rPr lang="ru-RU" sz="1400" dirty="0" smtClean="0">
                <a:solidFill>
                  <a:srgbClr val="000000"/>
                </a:solidFill>
                <a:latin typeface="Times New Roman" pitchFamily="18" charset="0"/>
                <a:cs typeface="Times New Roman" pitchFamily="18" charset="0"/>
              </a:rPr>
              <a:t>Если у вас на участке появились сухие деревья, вы их спилите, а что дальше? А мы даем им вторую жизнь. Из спиленных берез сделали </a:t>
            </a:r>
            <a:r>
              <a:rPr lang="ru-RU" sz="1400" b="1" dirty="0">
                <a:solidFill>
                  <a:srgbClr val="FF0000"/>
                </a:solidFill>
                <a:latin typeface="Times New Roman" pitchFamily="18" charset="0"/>
                <a:cs typeface="Times New Roman" pitchFamily="18" charset="0"/>
              </a:rPr>
              <a:t>В</a:t>
            </a:r>
            <a:r>
              <a:rPr lang="ru-RU" sz="1400" b="1" dirty="0" smtClean="0">
                <a:solidFill>
                  <a:srgbClr val="FF0000"/>
                </a:solidFill>
                <a:latin typeface="Times New Roman" pitchFamily="18" charset="0"/>
                <a:cs typeface="Times New Roman" pitchFamily="18" charset="0"/>
              </a:rPr>
              <a:t>олшебную полянку</a:t>
            </a:r>
            <a:r>
              <a:rPr lang="ru-RU" sz="1400" dirty="0" smtClean="0">
                <a:solidFill>
                  <a:srgbClr val="000000"/>
                </a:solidFill>
                <a:latin typeface="Times New Roman" pitchFamily="18" charset="0"/>
                <a:cs typeface="Times New Roman" pitchFamily="18" charset="0"/>
              </a:rPr>
              <a:t>, куда наши «туристы» любят приходить на отдых. </a:t>
            </a:r>
          </a:p>
          <a:p>
            <a:pPr algn="just"/>
            <a:r>
              <a:rPr lang="ru-RU" sz="1400" dirty="0">
                <a:solidFill>
                  <a:srgbClr val="000000"/>
                </a:solidFill>
                <a:latin typeface="Times New Roman" pitchFamily="18" charset="0"/>
                <a:cs typeface="Times New Roman" pitchFamily="18" charset="0"/>
              </a:rPr>
              <a:t> </a:t>
            </a:r>
            <a:r>
              <a:rPr lang="ru-RU" sz="1400" dirty="0" smtClean="0">
                <a:solidFill>
                  <a:srgbClr val="000000"/>
                </a:solidFill>
                <a:latin typeface="Times New Roman" pitchFamily="18" charset="0"/>
                <a:cs typeface="Times New Roman" pitchFamily="18" charset="0"/>
              </a:rPr>
              <a:t>      </a:t>
            </a:r>
          </a:p>
          <a:p>
            <a:pPr algn="just"/>
            <a:endParaRPr lang="ru-RU" sz="1400" b="1" dirty="0">
              <a:solidFill>
                <a:srgbClr val="000000"/>
              </a:solidFill>
              <a:latin typeface="Times New Roman" pitchFamily="18" charset="0"/>
              <a:cs typeface="Times New Roman" pitchFamily="18" charset="0"/>
            </a:endParaRPr>
          </a:p>
          <a:p>
            <a:pPr algn="just"/>
            <a:endParaRPr lang="ru-RU" sz="1400" b="1" dirty="0" smtClean="0">
              <a:solidFill>
                <a:srgbClr val="000000"/>
              </a:solidFill>
              <a:latin typeface="Times New Roman" pitchFamily="18" charset="0"/>
              <a:cs typeface="Times New Roman" pitchFamily="18" charset="0"/>
            </a:endParaRPr>
          </a:p>
          <a:p>
            <a:pPr algn="just"/>
            <a:endParaRPr lang="ru-RU" sz="1400" b="1" dirty="0">
              <a:solidFill>
                <a:srgbClr val="000000"/>
              </a:solidFill>
              <a:latin typeface="Times New Roman" pitchFamily="18" charset="0"/>
              <a:cs typeface="Times New Roman" pitchFamily="18" charset="0"/>
            </a:endParaRPr>
          </a:p>
          <a:p>
            <a:pPr algn="just"/>
            <a:endParaRPr lang="ru-RU" sz="1400" b="1" dirty="0" smtClean="0">
              <a:solidFill>
                <a:srgbClr val="FF0000"/>
              </a:solidFill>
              <a:latin typeface="Times New Roman" pitchFamily="18" charset="0"/>
              <a:cs typeface="Times New Roman" pitchFamily="18" charset="0"/>
            </a:endParaRPr>
          </a:p>
          <a:p>
            <a:pPr algn="just"/>
            <a:endParaRPr lang="ru-RU" sz="1400" b="1" dirty="0">
              <a:solidFill>
                <a:srgbClr val="FF0000"/>
              </a:solidFill>
              <a:latin typeface="Times New Roman" pitchFamily="18" charset="0"/>
              <a:cs typeface="Times New Roman" pitchFamily="18" charset="0"/>
            </a:endParaRPr>
          </a:p>
          <a:p>
            <a:pPr algn="just"/>
            <a:endParaRPr lang="ru-RU" sz="1400" b="1" dirty="0" smtClean="0">
              <a:solidFill>
                <a:srgbClr val="FF0000"/>
              </a:solidFill>
              <a:latin typeface="Times New Roman" pitchFamily="18" charset="0"/>
              <a:cs typeface="Times New Roman" pitchFamily="18" charset="0"/>
            </a:endParaRPr>
          </a:p>
          <a:p>
            <a:pPr algn="just"/>
            <a:endParaRPr lang="ru-RU" sz="1400" b="1" dirty="0">
              <a:solidFill>
                <a:srgbClr val="FF0000"/>
              </a:solidFill>
              <a:latin typeface="Times New Roman" pitchFamily="18" charset="0"/>
              <a:cs typeface="Times New Roman" pitchFamily="18" charset="0"/>
            </a:endParaRPr>
          </a:p>
          <a:p>
            <a:pPr algn="just"/>
            <a:endParaRPr lang="ru-RU" sz="1400" b="1" dirty="0" smtClean="0">
              <a:solidFill>
                <a:srgbClr val="FF0000"/>
              </a:solidFill>
              <a:latin typeface="Times New Roman" pitchFamily="18" charset="0"/>
              <a:cs typeface="Times New Roman" pitchFamily="18" charset="0"/>
            </a:endParaRPr>
          </a:p>
          <a:p>
            <a:pPr algn="just"/>
            <a:r>
              <a:rPr lang="ru-RU" sz="1400" b="1" dirty="0" smtClean="0">
                <a:solidFill>
                  <a:srgbClr val="FF0000"/>
                </a:solidFill>
                <a:latin typeface="Times New Roman" pitchFamily="18" charset="0"/>
                <a:cs typeface="Times New Roman" pitchFamily="18" charset="0"/>
              </a:rPr>
              <a:t>           А во что можно превратить поддоны и использованный заборчик? А</a:t>
            </a:r>
            <a:r>
              <a:rPr lang="ru-RU" sz="1400" b="1" dirty="0" smtClean="0">
                <a:solidFill>
                  <a:srgbClr val="002060"/>
                </a:solidFill>
                <a:latin typeface="Times New Roman" pitchFamily="18" charset="0"/>
                <a:cs typeface="Times New Roman" pitchFamily="18" charset="0"/>
              </a:rPr>
              <a:t> мы и им нашли применение. Так у нас появился красивый </a:t>
            </a:r>
            <a:r>
              <a:rPr lang="ru-RU" sz="1400" b="1" dirty="0" smtClean="0">
                <a:solidFill>
                  <a:srgbClr val="FF0000"/>
                </a:solidFill>
                <a:latin typeface="Times New Roman" pitchFamily="18" charset="0"/>
                <a:cs typeface="Times New Roman" pitchFamily="18" charset="0"/>
              </a:rPr>
              <a:t>КОЛОДЕЦ</a:t>
            </a:r>
            <a:r>
              <a:rPr lang="ru-RU" sz="1400" b="1" dirty="0" smtClean="0">
                <a:solidFill>
                  <a:srgbClr val="002060"/>
                </a:solidFill>
                <a:latin typeface="Times New Roman" pitchFamily="18" charset="0"/>
                <a:cs typeface="Times New Roman" pitchFamily="18" charset="0"/>
              </a:rPr>
              <a:t> и </a:t>
            </a:r>
            <a:r>
              <a:rPr lang="ru-RU" sz="1400" b="1" dirty="0" smtClean="0">
                <a:solidFill>
                  <a:srgbClr val="FF0000"/>
                </a:solidFill>
                <a:latin typeface="Times New Roman" pitchFamily="18" charset="0"/>
                <a:cs typeface="Times New Roman" pitchFamily="18" charset="0"/>
              </a:rPr>
              <a:t>ЛАВОЧКА</a:t>
            </a:r>
            <a:r>
              <a:rPr lang="ru-RU" sz="1400" b="1" dirty="0" smtClean="0">
                <a:solidFill>
                  <a:srgbClr val="002060"/>
                </a:solidFill>
                <a:latin typeface="Times New Roman" pitchFamily="18" charset="0"/>
                <a:cs typeface="Times New Roman" pitchFamily="18" charset="0"/>
              </a:rPr>
              <a:t>   </a:t>
            </a:r>
          </a:p>
          <a:p>
            <a:pPr algn="just"/>
            <a:r>
              <a:rPr lang="ru-RU" sz="1400" b="1" dirty="0" smtClean="0">
                <a:solidFill>
                  <a:srgbClr val="002060"/>
                </a:solidFill>
                <a:latin typeface="Times New Roman" pitchFamily="18" charset="0"/>
                <a:cs typeface="Times New Roman" pitchFamily="18" charset="0"/>
              </a:rPr>
              <a:t>      </a:t>
            </a:r>
            <a:r>
              <a:rPr lang="ru-RU" sz="1400" dirty="0" smtClean="0">
                <a:solidFill>
                  <a:srgbClr val="002060"/>
                </a:solidFill>
                <a:latin typeface="Times New Roman" pitchFamily="18" charset="0"/>
                <a:cs typeface="Times New Roman" pitchFamily="18" charset="0"/>
              </a:rPr>
              <a:t>Родители принесли два велосипеда, которые детям уже не нужны. Так появились еще несколько </a:t>
            </a:r>
            <a:r>
              <a:rPr lang="ru-RU" sz="1400" b="1" dirty="0" smtClean="0">
                <a:solidFill>
                  <a:srgbClr val="FF0000"/>
                </a:solidFill>
                <a:latin typeface="Times New Roman" pitchFamily="18" charset="0"/>
                <a:cs typeface="Times New Roman" pitchFamily="18" charset="0"/>
              </a:rPr>
              <a:t>арт-объектов  ВЕЛОСИПЕДЫ С КОРЗИНКАМИ ЦВЕТОВ</a:t>
            </a:r>
          </a:p>
          <a:p>
            <a:pPr algn="just"/>
            <a:endParaRPr lang="ru-RU" sz="1400" b="1" dirty="0">
              <a:solidFill>
                <a:srgbClr val="FF0000"/>
              </a:solidFill>
              <a:latin typeface="Times New Roman" pitchFamily="18" charset="0"/>
              <a:cs typeface="Times New Roman" pitchFamily="18" charset="0"/>
            </a:endParaRPr>
          </a:p>
          <a:p>
            <a:pPr algn="just"/>
            <a:endParaRPr lang="ru-RU" sz="1400" b="1" dirty="0" smtClean="0">
              <a:solidFill>
                <a:srgbClr val="FF0000"/>
              </a:solidFill>
              <a:latin typeface="Times New Roman" pitchFamily="18" charset="0"/>
              <a:cs typeface="Times New Roman" pitchFamily="18" charset="0"/>
            </a:endParaRPr>
          </a:p>
          <a:p>
            <a:pPr algn="just"/>
            <a:endParaRPr lang="ru-RU" sz="1400" b="1" dirty="0">
              <a:solidFill>
                <a:srgbClr val="FF0000"/>
              </a:solidFill>
              <a:latin typeface="Times New Roman" pitchFamily="18" charset="0"/>
              <a:cs typeface="Times New Roman" pitchFamily="18" charset="0"/>
            </a:endParaRPr>
          </a:p>
          <a:p>
            <a:pPr algn="just"/>
            <a:endParaRPr lang="ru-RU" sz="1400" b="1" dirty="0" smtClean="0">
              <a:solidFill>
                <a:srgbClr val="FF0000"/>
              </a:solidFill>
              <a:latin typeface="Times New Roman" pitchFamily="18" charset="0"/>
              <a:cs typeface="Times New Roman" pitchFamily="18" charset="0"/>
            </a:endParaRPr>
          </a:p>
          <a:p>
            <a:pPr algn="just"/>
            <a:r>
              <a:rPr lang="ru-RU" sz="1400" b="1" dirty="0">
                <a:solidFill>
                  <a:srgbClr val="00206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        </a:t>
            </a:r>
          </a:p>
          <a:p>
            <a:pPr algn="just"/>
            <a:endParaRPr lang="ru-RU" sz="1400" b="1" dirty="0">
              <a:solidFill>
                <a:srgbClr val="002060"/>
              </a:solidFill>
              <a:latin typeface="Times New Roman" pitchFamily="18" charset="0"/>
              <a:cs typeface="Times New Roman" pitchFamily="18" charset="0"/>
            </a:endParaRPr>
          </a:p>
          <a:p>
            <a:pPr algn="just"/>
            <a:endParaRPr lang="ru-RU" sz="1400" dirty="0" smtClean="0">
              <a:solidFill>
                <a:prstClr val="black"/>
              </a:solidFill>
              <a:latin typeface="Times New Roman" pitchFamily="18" charset="0"/>
              <a:cs typeface="Times New Roman" pitchFamily="18" charset="0"/>
            </a:endParaRPr>
          </a:p>
          <a:p>
            <a:pPr algn="just"/>
            <a:r>
              <a:rPr lang="ru-RU" sz="1400" dirty="0" smtClean="0">
                <a:solidFill>
                  <a:prstClr val="black"/>
                </a:solidFill>
                <a:latin typeface="Times New Roman" pitchFamily="18" charset="0"/>
                <a:cs typeface="Times New Roman" pitchFamily="18" charset="0"/>
              </a:rPr>
              <a:t>       </a:t>
            </a:r>
          </a:p>
          <a:p>
            <a:pPr algn="just"/>
            <a:endParaRPr lang="ru-RU" sz="1400" dirty="0">
              <a:solidFill>
                <a:prstClr val="black"/>
              </a:solidFill>
              <a:latin typeface="Times New Roman" pitchFamily="18" charset="0"/>
              <a:cs typeface="Times New Roman" pitchFamily="18" charset="0"/>
            </a:endParaRPr>
          </a:p>
          <a:p>
            <a:pPr algn="just"/>
            <a:r>
              <a:rPr lang="ru-RU" sz="1400" dirty="0" smtClean="0">
                <a:solidFill>
                  <a:prstClr val="black"/>
                </a:solidFill>
                <a:latin typeface="Times New Roman" pitchFamily="18" charset="0"/>
                <a:cs typeface="Times New Roman" pitchFamily="18" charset="0"/>
              </a:rPr>
              <a:t> У нас были корреспонденты из газеты </a:t>
            </a:r>
            <a:r>
              <a:rPr lang="ru-RU" sz="1400" dirty="0">
                <a:solidFill>
                  <a:prstClr val="black"/>
                </a:solidFill>
                <a:latin typeface="Times New Roman" pitchFamily="18" charset="0"/>
                <a:cs typeface="Times New Roman" pitchFamily="18" charset="0"/>
              </a:rPr>
              <a:t>Амурская </a:t>
            </a:r>
            <a:r>
              <a:rPr lang="ru-RU" sz="1400" dirty="0" smtClean="0">
                <a:solidFill>
                  <a:prstClr val="black"/>
                </a:solidFill>
                <a:latin typeface="Times New Roman" pitchFamily="18" charset="0"/>
                <a:cs typeface="Times New Roman" pitchFamily="18" charset="0"/>
              </a:rPr>
              <a:t>правда. Репортаж </a:t>
            </a:r>
            <a:r>
              <a:rPr lang="ru-RU" sz="1400" b="1" dirty="0" smtClean="0">
                <a:solidFill>
                  <a:srgbClr val="002060"/>
                </a:solidFill>
                <a:latin typeface="Times New Roman" pitchFamily="18" charset="0"/>
                <a:cs typeface="Times New Roman" pitchFamily="18" charset="0"/>
              </a:rPr>
              <a:t>«Зачем </a:t>
            </a:r>
            <a:r>
              <a:rPr lang="ru-RU" sz="1400" b="1" dirty="0">
                <a:solidFill>
                  <a:srgbClr val="002060"/>
                </a:solidFill>
                <a:latin typeface="Times New Roman" pitchFamily="18" charset="0"/>
                <a:cs typeface="Times New Roman" pitchFamily="18" charset="0"/>
              </a:rPr>
              <a:t>детсаду Возжаевки банкомат: АП побывала в одном из лучших дошкольных учреждений </a:t>
            </a:r>
            <a:r>
              <a:rPr lang="ru-RU" sz="1400" b="1" dirty="0" smtClean="0">
                <a:solidFill>
                  <a:srgbClr val="002060"/>
                </a:solidFill>
                <a:latin typeface="Times New Roman" pitchFamily="18" charset="0"/>
                <a:cs typeface="Times New Roman" pitchFamily="18" charset="0"/>
              </a:rPr>
              <a:t>России» </a:t>
            </a:r>
            <a:endParaRPr lang="ru-RU" sz="1400" b="1" dirty="0">
              <a:solidFill>
                <a:srgbClr val="FF0000"/>
              </a:solidFill>
              <a:latin typeface="Times New Roman" pitchFamily="18" charset="0"/>
              <a:cs typeface="Times New Roman" pitchFamily="18" charset="0"/>
            </a:endParaRPr>
          </a:p>
          <a:p>
            <a:pPr algn="just"/>
            <a:r>
              <a:rPr lang="ru-RU" sz="1400" dirty="0">
                <a:solidFill>
                  <a:prstClr val="black"/>
                </a:solidFill>
                <a:latin typeface="Times New Roman" pitchFamily="18" charset="0"/>
                <a:cs typeface="Times New Roman" pitchFamily="18" charset="0"/>
              </a:rPr>
              <a:t>По ссылке вы можете узнать о репортаже. </a:t>
            </a:r>
            <a:r>
              <a:rPr lang="ru-RU" sz="1400" b="1" dirty="0">
                <a:solidFill>
                  <a:srgbClr val="002060"/>
                </a:solidFill>
                <a:latin typeface="Times New Roman" pitchFamily="18" charset="0"/>
                <a:cs typeface="Times New Roman" pitchFamily="18" charset="0"/>
              </a:rPr>
              <a:t>https://ampravda.ru/2023/09/06/0124164.html</a:t>
            </a:r>
            <a:endParaRPr lang="ru-RU" sz="1400" b="1" dirty="0" smtClean="0">
              <a:solidFill>
                <a:srgbClr val="002060"/>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249413"/>
            <a:ext cx="1080121" cy="1531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237225"/>
            <a:ext cx="2036763" cy="1487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1194431"/>
            <a:ext cx="2036763" cy="1481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1191434"/>
            <a:ext cx="2036763" cy="1457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8718" y="3678537"/>
            <a:ext cx="2562946" cy="1910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descr="C:\Users\Klient\Desktop\Лучший  сал25\Конкурс 2025\IMG_20240903_08071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52" y="3509041"/>
            <a:ext cx="2520280" cy="1936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797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 y="0"/>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259632" y="90756"/>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Безопасность и информированность</a:t>
            </a:r>
          </a:p>
        </p:txBody>
      </p:sp>
      <p:sp>
        <p:nvSpPr>
          <p:cNvPr id="25606" name="Прямоугольник 1"/>
          <p:cNvSpPr>
            <a:spLocks noChangeArrowheads="1"/>
          </p:cNvSpPr>
          <p:nvPr/>
        </p:nvSpPr>
        <p:spPr bwMode="auto">
          <a:xfrm>
            <a:off x="107950" y="1277938"/>
            <a:ext cx="871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ru-RU" b="1" dirty="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a:t>
            </a:r>
            <a:endParaRPr lang="ru-RU" b="1" dirty="0">
              <a:solidFill>
                <a:srgbClr val="FF0000"/>
              </a:solidFill>
              <a:latin typeface="Times New Roman" pitchFamily="18" charset="0"/>
              <a:cs typeface="Times New Roman" pitchFamily="18" charset="0"/>
            </a:endParaRPr>
          </a:p>
        </p:txBody>
      </p:sp>
      <p:sp>
        <p:nvSpPr>
          <p:cNvPr id="10" name="Прямоугольник 9"/>
          <p:cNvSpPr/>
          <p:nvPr/>
        </p:nvSpPr>
        <p:spPr>
          <a:xfrm>
            <a:off x="-34142" y="4293096"/>
            <a:ext cx="8856538" cy="276999"/>
          </a:xfrm>
          <a:prstGeom prst="rect">
            <a:avLst/>
          </a:prstGeom>
        </p:spPr>
        <p:txBody>
          <a:bodyPr wrap="square">
            <a:spAutoFit/>
          </a:bodyPr>
          <a:lstStyle/>
          <a:p>
            <a:r>
              <a:rPr lang="ru-RU" sz="1200" dirty="0" smtClean="0">
                <a:solidFill>
                  <a:prstClr val="black"/>
                </a:solidFill>
                <a:latin typeface="Times New Roman" pitchFamily="18" charset="0"/>
                <a:cs typeface="Times New Roman" pitchFamily="18" charset="0"/>
              </a:rPr>
              <a:t>     </a:t>
            </a:r>
            <a:endParaRPr lang="ru-RU" sz="1200" dirty="0">
              <a:solidFill>
                <a:prstClr val="black"/>
              </a:solidFill>
            </a:endParaRPr>
          </a:p>
        </p:txBody>
      </p:sp>
      <p:pic>
        <p:nvPicPr>
          <p:cNvPr id="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0129" y="852756"/>
            <a:ext cx="2303934" cy="1750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5059" y="879395"/>
            <a:ext cx="2592288" cy="1750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8466" y="4940619"/>
            <a:ext cx="1512168" cy="1836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139" y="5000897"/>
            <a:ext cx="2592388" cy="1801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4176" y="4940619"/>
            <a:ext cx="2447925" cy="1808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14205" y="2525189"/>
            <a:ext cx="8898589" cy="2523768"/>
          </a:xfrm>
          <a:prstGeom prst="rect">
            <a:avLst/>
          </a:prstGeom>
        </p:spPr>
        <p:txBody>
          <a:bodyPr wrap="square">
            <a:spAutoFit/>
          </a:bodyPr>
          <a:lstStyle/>
          <a:p>
            <a:pPr lvl="0" fontAlgn="base">
              <a:spcAft>
                <a:spcPct val="0"/>
              </a:spcAft>
            </a:pPr>
            <a:r>
              <a:rPr lang="ru-RU" sz="1400" b="1" dirty="0" smtClean="0">
                <a:solidFill>
                  <a:srgbClr val="333399"/>
                </a:solidFill>
                <a:latin typeface="Times New Roman" pitchFamily="18" charset="0"/>
              </a:rPr>
              <a:t>     </a:t>
            </a:r>
            <a:r>
              <a:rPr lang="ru-RU" sz="1200" b="1" dirty="0" smtClean="0">
                <a:solidFill>
                  <a:srgbClr val="333399"/>
                </a:solidFill>
                <a:latin typeface="Times New Roman" pitchFamily="18" charset="0"/>
              </a:rPr>
              <a:t>В </a:t>
            </a:r>
            <a:r>
              <a:rPr lang="ru-RU" sz="1200" b="1" dirty="0">
                <a:solidFill>
                  <a:srgbClr val="333399"/>
                </a:solidFill>
                <a:latin typeface="Times New Roman" pitchFamily="18" charset="0"/>
              </a:rPr>
              <a:t>нашем детском саду все участники образовательного процесса могут получить всю необходимую информацию в доступной форме. </a:t>
            </a:r>
          </a:p>
          <a:p>
            <a:pPr lvl="0" algn="just" fontAlgn="base">
              <a:spcAft>
                <a:spcPct val="0"/>
              </a:spcAft>
            </a:pPr>
            <a:r>
              <a:rPr lang="ru-RU" sz="1200" b="1" dirty="0">
                <a:solidFill>
                  <a:srgbClr val="333399"/>
                </a:solidFill>
                <a:latin typeface="Times New Roman" pitchFamily="18" charset="0"/>
              </a:rPr>
              <a:t>   В целях безопасности все окна закрыты на индивидуальный ключ, установлена кодовая дверь, все остальные входные двери закрыты, согласно </a:t>
            </a:r>
            <a:r>
              <a:rPr lang="ru-RU" sz="1200" b="1" dirty="0" smtClean="0">
                <a:solidFill>
                  <a:srgbClr val="333399"/>
                </a:solidFill>
                <a:latin typeface="Times New Roman" pitchFamily="18" charset="0"/>
              </a:rPr>
              <a:t> положения о </a:t>
            </a:r>
            <a:r>
              <a:rPr lang="ru-RU" sz="1200" b="1" dirty="0" err="1" smtClean="0">
                <a:solidFill>
                  <a:srgbClr val="333399"/>
                </a:solidFill>
                <a:latin typeface="Times New Roman" pitchFamily="18" charset="0"/>
              </a:rPr>
              <a:t>внутриобъектовом</a:t>
            </a:r>
            <a:r>
              <a:rPr lang="ru-RU" sz="1200" b="1" dirty="0" smtClean="0">
                <a:solidFill>
                  <a:srgbClr val="333399"/>
                </a:solidFill>
                <a:latin typeface="Times New Roman" pitchFamily="18" charset="0"/>
              </a:rPr>
              <a:t> режиме.  Детский сад охраняется </a:t>
            </a:r>
            <a:r>
              <a:rPr lang="ru-RU" sz="1200" b="1" dirty="0" smtClean="0">
                <a:solidFill>
                  <a:srgbClr val="333399"/>
                </a:solidFill>
                <a:latin typeface="Times New Roman" pitchFamily="18" charset="0"/>
              </a:rPr>
              <a:t>частной охранной </a:t>
            </a:r>
            <a:r>
              <a:rPr lang="ru-RU" sz="1200" b="1" dirty="0" smtClean="0">
                <a:solidFill>
                  <a:srgbClr val="333399"/>
                </a:solidFill>
                <a:latin typeface="Times New Roman" pitchFamily="18" charset="0"/>
              </a:rPr>
              <a:t>организацией круглосуточно.  Территория  по периметру освещения  и находится под наблюдением  видеокамер.  Вход </a:t>
            </a:r>
            <a:r>
              <a:rPr lang="ru-RU" sz="1200" b="1" dirty="0">
                <a:solidFill>
                  <a:srgbClr val="333399"/>
                </a:solidFill>
                <a:latin typeface="Times New Roman" pitchFamily="18" charset="0"/>
              </a:rPr>
              <a:t>на территорию </a:t>
            </a:r>
            <a:r>
              <a:rPr lang="ru-RU" sz="1200" b="1" dirty="0" smtClean="0">
                <a:solidFill>
                  <a:srgbClr val="333399"/>
                </a:solidFill>
                <a:latin typeface="Times New Roman" pitchFamily="18" charset="0"/>
              </a:rPr>
              <a:t>ограничен (по пропускам</a:t>
            </a:r>
            <a:r>
              <a:rPr lang="ru-RU" sz="1200" b="1" dirty="0" smtClean="0">
                <a:solidFill>
                  <a:srgbClr val="333399"/>
                </a:solidFill>
                <a:latin typeface="Times New Roman" pitchFamily="18" charset="0"/>
              </a:rPr>
              <a:t>). На 1и 2 этажах  расположены  Планы эвакуации при пожаре, Световое таблички.</a:t>
            </a:r>
            <a:endParaRPr lang="ru-RU" sz="1200" b="1" dirty="0">
              <a:solidFill>
                <a:srgbClr val="333399"/>
              </a:solidFill>
              <a:latin typeface="Times New Roman" pitchFamily="18" charset="0"/>
            </a:endParaRPr>
          </a:p>
          <a:p>
            <a:pPr lvl="0" algn="just" fontAlgn="base">
              <a:spcAft>
                <a:spcPct val="0"/>
              </a:spcAft>
            </a:pPr>
            <a:r>
              <a:rPr lang="ru-RU" sz="1200" b="1" dirty="0">
                <a:solidFill>
                  <a:srgbClr val="333399"/>
                </a:solidFill>
                <a:latin typeface="Times New Roman" pitchFamily="18" charset="0"/>
              </a:rPr>
              <a:t>  </a:t>
            </a:r>
            <a:r>
              <a:rPr lang="ru-RU" sz="1200" b="1" dirty="0" smtClean="0">
                <a:solidFill>
                  <a:srgbClr val="333399"/>
                </a:solidFill>
                <a:latin typeface="Times New Roman" pitchFamily="18" charset="0"/>
              </a:rPr>
              <a:t> Два </a:t>
            </a:r>
            <a:r>
              <a:rPr lang="ru-RU" sz="1200" b="1" dirty="0">
                <a:solidFill>
                  <a:srgbClr val="333399"/>
                </a:solidFill>
                <a:latin typeface="Times New Roman" pitchFamily="18" charset="0"/>
              </a:rPr>
              <a:t>раза в год проходят тренировочные мероприятия </a:t>
            </a:r>
            <a:r>
              <a:rPr lang="ru-RU" sz="1200" b="1" dirty="0" smtClean="0">
                <a:solidFill>
                  <a:srgbClr val="333399"/>
                </a:solidFill>
                <a:latin typeface="Times New Roman" pitchFamily="18" charset="0"/>
              </a:rPr>
              <a:t> с детьми по  антитеррористической и пожарной </a:t>
            </a:r>
            <a:r>
              <a:rPr lang="ru-RU" sz="1200" b="1" dirty="0">
                <a:solidFill>
                  <a:srgbClr val="333399"/>
                </a:solidFill>
                <a:latin typeface="Times New Roman" pitchFamily="18" charset="0"/>
              </a:rPr>
              <a:t>безопасности </a:t>
            </a:r>
            <a:r>
              <a:rPr lang="ru-RU" sz="1200" b="1" dirty="0" smtClean="0">
                <a:solidFill>
                  <a:srgbClr val="333399"/>
                </a:solidFill>
                <a:latin typeface="Times New Roman" pitchFamily="18" charset="0"/>
              </a:rPr>
              <a:t> с детьми</a:t>
            </a:r>
            <a:r>
              <a:rPr lang="ru-RU" sz="1200" b="1" dirty="0">
                <a:solidFill>
                  <a:srgbClr val="333399"/>
                </a:solidFill>
                <a:latin typeface="Times New Roman" pitchFamily="18" charset="0"/>
              </a:rPr>
              <a:t>, педагогами и </a:t>
            </a:r>
            <a:r>
              <a:rPr lang="ru-RU" sz="1200" b="1" dirty="0" smtClean="0">
                <a:solidFill>
                  <a:srgbClr val="333399"/>
                </a:solidFill>
                <a:latin typeface="Times New Roman" pitchFamily="18" charset="0"/>
              </a:rPr>
              <a:t>родителями.  По </a:t>
            </a:r>
            <a:r>
              <a:rPr lang="ru-RU" sz="1200" b="1" dirty="0">
                <a:solidFill>
                  <a:srgbClr val="333399"/>
                </a:solidFill>
                <a:latin typeface="Times New Roman" pitchFamily="18" charset="0"/>
              </a:rPr>
              <a:t>сигналу выезжают представителями ПЧ.  Сигнал </a:t>
            </a:r>
            <a:r>
              <a:rPr lang="ru-RU" sz="1200" b="1" dirty="0" smtClean="0">
                <a:solidFill>
                  <a:srgbClr val="333399"/>
                </a:solidFill>
                <a:latin typeface="Times New Roman" pitchFamily="18" charset="0"/>
              </a:rPr>
              <a:t>пожарной и антитеррористической  тревоги (тревожная кнопка) </a:t>
            </a:r>
            <a:r>
              <a:rPr lang="ru-RU" sz="1200" b="1" dirty="0">
                <a:solidFill>
                  <a:srgbClr val="333399"/>
                </a:solidFill>
                <a:latin typeface="Times New Roman" pitchFamily="18" charset="0"/>
              </a:rPr>
              <a:t>выходит на пульт МЧС г. Белогорска. </a:t>
            </a:r>
            <a:r>
              <a:rPr lang="ru-RU" sz="1200" b="1" dirty="0" smtClean="0">
                <a:solidFill>
                  <a:srgbClr val="333399"/>
                </a:solidFill>
                <a:latin typeface="Times New Roman" pitchFamily="18" charset="0"/>
              </a:rPr>
              <a:t> 25 </a:t>
            </a:r>
            <a:r>
              <a:rPr lang="ru-RU" sz="1200" b="1" dirty="0">
                <a:solidFill>
                  <a:srgbClr val="333399"/>
                </a:solidFill>
                <a:latin typeface="Times New Roman" pitchFamily="18" charset="0"/>
              </a:rPr>
              <a:t>огнетушителей ежегодно проверяются специалистами, производится перемотка пожарных рукавов, делаются </a:t>
            </a:r>
            <a:r>
              <a:rPr lang="ru-RU" sz="1200" b="1" dirty="0" smtClean="0">
                <a:solidFill>
                  <a:srgbClr val="333399"/>
                </a:solidFill>
                <a:latin typeface="Times New Roman" pitchFamily="18" charset="0"/>
              </a:rPr>
              <a:t>срезы деревянных конструкций на крыше.  </a:t>
            </a:r>
            <a:r>
              <a:rPr lang="ru-RU" sz="1200" b="1" dirty="0">
                <a:solidFill>
                  <a:srgbClr val="333399"/>
                </a:solidFill>
                <a:latin typeface="Times New Roman" pitchFamily="18" charset="0"/>
              </a:rPr>
              <a:t>По коридору имеются две дополнительных евро двери  с выходом на улицу. На 1 этажах группы с верандами. </a:t>
            </a:r>
            <a:r>
              <a:rPr lang="ru-RU" sz="1200" b="1" dirty="0" smtClean="0">
                <a:solidFill>
                  <a:srgbClr val="333399"/>
                </a:solidFill>
                <a:latin typeface="Times New Roman" pitchFamily="18" charset="0"/>
              </a:rPr>
              <a:t> Во всех групповых помещениях два выхода из них. На </a:t>
            </a:r>
            <a:r>
              <a:rPr lang="ru-RU" sz="1200" b="1" dirty="0">
                <a:solidFill>
                  <a:srgbClr val="333399"/>
                </a:solidFill>
                <a:latin typeface="Times New Roman" pitchFamily="18" charset="0"/>
              </a:rPr>
              <a:t>вторых этажах дополнительный эвакуационный выход через лестницу</a:t>
            </a:r>
            <a:r>
              <a:rPr lang="ru-RU" sz="1200" b="1" dirty="0" smtClean="0">
                <a:solidFill>
                  <a:srgbClr val="333399"/>
                </a:solidFill>
                <a:latin typeface="Times New Roman" pitchFamily="18" charset="0"/>
              </a:rPr>
              <a:t>. Лестницы внутри здания двухуровневые.</a:t>
            </a:r>
            <a:endParaRPr lang="ru-RU" sz="1200" b="1" dirty="0">
              <a:solidFill>
                <a:srgbClr val="333399"/>
              </a:solidFill>
              <a:latin typeface="Times New Roman" pitchFamily="18" charset="0"/>
            </a:endParaRPr>
          </a:p>
        </p:txBody>
      </p:sp>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67110" y="879395"/>
            <a:ext cx="1055286" cy="157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Klient\Desktop\Лучший  сал25\Конкурс 2025\IMG_20250506_13223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107" y="791786"/>
            <a:ext cx="1583049" cy="1800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06335" y="5183535"/>
            <a:ext cx="2212131" cy="1565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817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
            <a:ext cx="91186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082675" y="404813"/>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FF0000"/>
                </a:solidFill>
                <a:latin typeface="Times New Roman" pitchFamily="18" charset="0"/>
                <a:cs typeface="Times New Roman" pitchFamily="18" charset="0"/>
              </a:rPr>
              <a:t>НАШ ДЕТСКИЙ САД ЭТО…….</a:t>
            </a:r>
          </a:p>
        </p:txBody>
      </p:sp>
      <p:sp>
        <p:nvSpPr>
          <p:cNvPr id="25606" name="Прямоугольник 1"/>
          <p:cNvSpPr>
            <a:spLocks noChangeArrowheads="1"/>
          </p:cNvSpPr>
          <p:nvPr/>
        </p:nvSpPr>
        <p:spPr bwMode="auto">
          <a:xfrm>
            <a:off x="107950" y="1277938"/>
            <a:ext cx="87122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ru-RU" b="1" dirty="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a:t>
            </a:r>
            <a:r>
              <a:rPr lang="ru-RU" sz="1400" b="1" dirty="0" smtClean="0">
                <a:solidFill>
                  <a:srgbClr val="FF0000"/>
                </a:solidFill>
                <a:latin typeface="Times New Roman" pitchFamily="18" charset="0"/>
                <a:cs typeface="Times New Roman" pitchFamily="18" charset="0"/>
              </a:rPr>
              <a:t>Наш </a:t>
            </a:r>
            <a:r>
              <a:rPr lang="ru-RU" sz="1400" b="1" dirty="0">
                <a:solidFill>
                  <a:srgbClr val="FF0000"/>
                </a:solidFill>
                <a:latin typeface="Times New Roman" pitchFamily="18" charset="0"/>
                <a:cs typeface="Times New Roman" pitchFamily="18" charset="0"/>
              </a:rPr>
              <a:t>детский сад </a:t>
            </a:r>
            <a:r>
              <a:rPr lang="ru-RU" sz="1400" b="1" dirty="0" smtClean="0">
                <a:solidFill>
                  <a:srgbClr val="002060"/>
                </a:solidFill>
                <a:latin typeface="Times New Roman" pitchFamily="18" charset="0"/>
                <a:cs typeface="Times New Roman" pitchFamily="18" charset="0"/>
              </a:rPr>
              <a:t>– это разноцветный мир, состоящий из лучистых детских улыбок, звонкого смеха, огромной, земной любви, большого и глубокого  уважения, взаимного взаимопонимания, огромной радости!</a:t>
            </a:r>
            <a:r>
              <a:rPr lang="ru-RU" sz="1400" b="1" dirty="0">
                <a:solidFill>
                  <a:srgbClr val="002060"/>
                </a:solidFill>
                <a:latin typeface="Times New Roman" pitchFamily="18" charset="0"/>
                <a:cs typeface="Times New Roman" pitchFamily="18" charset="0"/>
              </a:rPr>
              <a:t> </a:t>
            </a:r>
            <a:endParaRPr lang="ru-RU" sz="1400" b="1" dirty="0" smtClean="0">
              <a:solidFill>
                <a:srgbClr val="002060"/>
              </a:solidFill>
              <a:latin typeface="Times New Roman" pitchFamily="18" charset="0"/>
              <a:cs typeface="Times New Roman" pitchFamily="18" charset="0"/>
            </a:endParaRPr>
          </a:p>
          <a:p>
            <a:pPr algn="just" fontAlgn="base">
              <a:spcBef>
                <a:spcPct val="0"/>
              </a:spcBef>
              <a:spcAft>
                <a:spcPct val="0"/>
              </a:spcAft>
            </a:pPr>
            <a:r>
              <a:rPr lang="ru-RU" sz="1400" b="1" dirty="0">
                <a:solidFill>
                  <a:srgbClr val="00206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            Только так, когда ежедневно создается  атмосфера </a:t>
            </a:r>
            <a:r>
              <a:rPr lang="ru-RU" sz="1400" b="1" dirty="0">
                <a:solidFill>
                  <a:srgbClr val="002060"/>
                </a:solidFill>
                <a:latin typeface="Times New Roman" pitchFamily="18" charset="0"/>
                <a:cs typeface="Times New Roman" pitchFamily="18" charset="0"/>
              </a:rPr>
              <a:t>любви, заботы и взаимопонимания, </a:t>
            </a:r>
            <a:r>
              <a:rPr lang="ru-RU" sz="1400" b="1" dirty="0" smtClean="0">
                <a:solidFill>
                  <a:srgbClr val="002060"/>
                </a:solidFill>
                <a:latin typeface="Times New Roman" pitchFamily="18" charset="0"/>
                <a:cs typeface="Times New Roman" pitchFamily="18" charset="0"/>
              </a:rPr>
              <a:t>каждый </a:t>
            </a:r>
            <a:r>
              <a:rPr lang="ru-RU" sz="1400" b="1" dirty="0">
                <a:solidFill>
                  <a:srgbClr val="002060"/>
                </a:solidFill>
                <a:latin typeface="Times New Roman" pitchFamily="18" charset="0"/>
                <a:cs typeface="Times New Roman" pitchFamily="18" charset="0"/>
              </a:rPr>
              <a:t>ребенок чувствует себя комфортно и </a:t>
            </a:r>
            <a:r>
              <a:rPr lang="ru-RU" sz="1400" b="1" dirty="0" smtClean="0">
                <a:solidFill>
                  <a:srgbClr val="002060"/>
                </a:solidFill>
                <a:latin typeface="Times New Roman" pitchFamily="18" charset="0"/>
                <a:cs typeface="Times New Roman" pitchFamily="18" charset="0"/>
              </a:rPr>
              <a:t>уверенно!</a:t>
            </a:r>
          </a:p>
          <a:p>
            <a:pPr algn="just" fontAlgn="base">
              <a:spcBef>
                <a:spcPct val="0"/>
              </a:spcBef>
              <a:spcAft>
                <a:spcPct val="0"/>
              </a:spcAft>
            </a:pPr>
            <a:r>
              <a:rPr lang="ru-RU" sz="1400" b="1" dirty="0">
                <a:solidFill>
                  <a:srgbClr val="00206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         А еще наш детский сад местные жители и родители называют </a:t>
            </a:r>
            <a:r>
              <a:rPr lang="ru-RU" sz="1400" b="1" i="1" dirty="0" smtClean="0">
                <a:solidFill>
                  <a:srgbClr val="FF0000"/>
                </a:solidFill>
                <a:latin typeface="Times New Roman" pitchFamily="18" charset="0"/>
                <a:cs typeface="Times New Roman" pitchFamily="18" charset="0"/>
              </a:rPr>
              <a:t>«ОСТРОВОК ДЕТСТВА», «ОАЗИС ДЕТСТВА» </a:t>
            </a:r>
          </a:p>
          <a:p>
            <a:pPr algn="just" fontAlgn="base">
              <a:spcBef>
                <a:spcPct val="0"/>
              </a:spcBef>
              <a:spcAft>
                <a:spcPct val="0"/>
              </a:spcAft>
            </a:pPr>
            <a:r>
              <a:rPr lang="ru-RU" sz="1400" b="1" dirty="0">
                <a:solidFill>
                  <a:srgbClr val="00206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       И </a:t>
            </a:r>
            <a:r>
              <a:rPr lang="ru-RU" sz="1400" b="1" dirty="0">
                <a:solidFill>
                  <a:srgbClr val="002060"/>
                </a:solidFill>
                <a:latin typeface="Times New Roman" pitchFamily="18" charset="0"/>
                <a:cs typeface="Times New Roman" pitchFamily="18" charset="0"/>
              </a:rPr>
              <a:t>чтобы этот мир детства оставался самым лучшим и любимым, педагогический коллектив постоянно  находится в поиске новых идей, совершенствует свои профессиональные навыки,  внедряет </a:t>
            </a:r>
            <a:r>
              <a:rPr lang="ru-RU" sz="1400" b="1" dirty="0" smtClean="0">
                <a:solidFill>
                  <a:srgbClr val="002060"/>
                </a:solidFill>
                <a:latin typeface="Times New Roman" pitchFamily="18" charset="0"/>
                <a:cs typeface="Times New Roman" pitchFamily="18" charset="0"/>
              </a:rPr>
              <a:t>инновационные технологии, тем самым усовершенствует образовательный процесс.</a:t>
            </a:r>
          </a:p>
          <a:p>
            <a:pPr algn="just" fontAlgn="base">
              <a:spcBef>
                <a:spcPct val="0"/>
              </a:spcBef>
              <a:spcAft>
                <a:spcPct val="0"/>
              </a:spcAft>
            </a:pPr>
            <a:r>
              <a:rPr lang="ru-RU" sz="1400" b="1" dirty="0" smtClean="0">
                <a:solidFill>
                  <a:srgbClr val="002060"/>
                </a:solidFill>
                <a:latin typeface="Times New Roman" pitchFamily="18" charset="0"/>
                <a:cs typeface="Times New Roman" pitchFamily="18" charset="0"/>
              </a:rPr>
              <a:t>        Педагоги, родители совместно с детьми  </a:t>
            </a:r>
            <a:r>
              <a:rPr lang="ru-RU" sz="1400" b="1" dirty="0">
                <a:solidFill>
                  <a:srgbClr val="002060"/>
                </a:solidFill>
                <a:latin typeface="Times New Roman" pitchFamily="18" charset="0"/>
                <a:cs typeface="Times New Roman" pitchFamily="18" charset="0"/>
              </a:rPr>
              <a:t>принимают </a:t>
            </a:r>
            <a:r>
              <a:rPr lang="ru-RU" sz="1400" b="1" dirty="0" smtClean="0">
                <a:solidFill>
                  <a:srgbClr val="002060"/>
                </a:solidFill>
                <a:latin typeface="Times New Roman" pitchFamily="18" charset="0"/>
                <a:cs typeface="Times New Roman" pitchFamily="18" charset="0"/>
              </a:rPr>
              <a:t>самое активное участие </a:t>
            </a:r>
            <a:r>
              <a:rPr lang="ru-RU" sz="1400" b="1" dirty="0">
                <a:solidFill>
                  <a:srgbClr val="002060"/>
                </a:solidFill>
                <a:latin typeface="Times New Roman" pitchFamily="18" charset="0"/>
                <a:cs typeface="Times New Roman" pitchFamily="18" charset="0"/>
              </a:rPr>
              <a:t>в праздниках, конкурсах, мастер-классах и других мероприятиях, организуемых детским </a:t>
            </a:r>
            <a:r>
              <a:rPr lang="ru-RU" sz="1400" b="1" dirty="0" smtClean="0">
                <a:solidFill>
                  <a:srgbClr val="002060"/>
                </a:solidFill>
                <a:latin typeface="Times New Roman" pitchFamily="18" charset="0"/>
                <a:cs typeface="Times New Roman" pitchFamily="18" charset="0"/>
              </a:rPr>
              <a:t>садом на разном уровне.         </a:t>
            </a:r>
          </a:p>
          <a:p>
            <a:pPr algn="just" fontAlgn="base">
              <a:spcBef>
                <a:spcPct val="0"/>
              </a:spcBef>
              <a:spcAft>
                <a:spcPct val="0"/>
              </a:spcAft>
            </a:pPr>
            <a:r>
              <a:rPr lang="ru-RU" sz="1400" b="1" dirty="0">
                <a:solidFill>
                  <a:srgbClr val="002060"/>
                </a:solidFill>
                <a:latin typeface="Times New Roman" pitchFamily="18" charset="0"/>
                <a:cs typeface="Times New Roman" pitchFamily="18" charset="0"/>
              </a:rPr>
              <a:t> </a:t>
            </a:r>
            <a:r>
              <a:rPr lang="ru-RU" sz="1400" b="1" dirty="0" smtClean="0">
                <a:solidFill>
                  <a:srgbClr val="002060"/>
                </a:solidFill>
                <a:latin typeface="Times New Roman" pitchFamily="18" charset="0"/>
                <a:cs typeface="Times New Roman" pitchFamily="18" charset="0"/>
              </a:rPr>
              <a:t>       Такие совместные мероприятия помогают каждому увидеть, какая большая работа проделана, какой  большой труд вложен в каждого ребенка, чтобы получить хороший результат. Только так мы можем чувствовать себя единым целым, понимать, что только совместными усилиями, стараниями можно достичь определённой цели.  А цель у нас одна- </a:t>
            </a:r>
            <a:r>
              <a:rPr lang="ru-RU" sz="1400" b="1" i="1" dirty="0" smtClean="0">
                <a:solidFill>
                  <a:srgbClr val="FF0000"/>
                </a:solidFill>
                <a:latin typeface="Times New Roman" pitchFamily="18" charset="0"/>
                <a:cs typeface="Times New Roman" pitchFamily="18" charset="0"/>
              </a:rPr>
              <a:t>вырастить достойного гражданина своей любимой Родина, настоящего патриота и защитника Отечества</a:t>
            </a:r>
            <a:r>
              <a:rPr lang="ru-RU" sz="1400" b="1" i="1" dirty="0" smtClean="0">
                <a:solidFill>
                  <a:srgbClr val="002060"/>
                </a:solidFill>
                <a:latin typeface="Times New Roman" pitchFamily="18" charset="0"/>
                <a:cs typeface="Times New Roman" pitchFamily="18" charset="0"/>
              </a:rPr>
              <a:t>. </a:t>
            </a:r>
            <a:r>
              <a:rPr lang="ru-RU" sz="1400" b="1" i="1" dirty="0" smtClean="0">
                <a:solidFill>
                  <a:srgbClr val="FF0000"/>
                </a:solidFill>
                <a:latin typeface="Times New Roman" pitchFamily="18" charset="0"/>
                <a:cs typeface="Times New Roman" pitchFamily="18" charset="0"/>
              </a:rPr>
              <a:t>Любящего свою семью, малую родину и такую большую  необъятную РОССИЮ!</a:t>
            </a:r>
          </a:p>
          <a:p>
            <a:pPr algn="just" fontAlgn="base">
              <a:spcBef>
                <a:spcPct val="0"/>
              </a:spcBef>
              <a:spcAft>
                <a:spcPct val="0"/>
              </a:spcAft>
            </a:pPr>
            <a:r>
              <a:rPr lang="ru-RU" sz="1400" b="1" dirty="0" smtClean="0">
                <a:solidFill>
                  <a:srgbClr val="002060"/>
                </a:solidFill>
                <a:latin typeface="Times New Roman" pitchFamily="18" charset="0"/>
                <a:cs typeface="Times New Roman" pitchFamily="18" charset="0"/>
              </a:rPr>
              <a:t>           И чтобы этот хрупкий </a:t>
            </a:r>
            <a:r>
              <a:rPr lang="ru-RU" sz="1400" b="1" i="1" dirty="0" smtClean="0">
                <a:solidFill>
                  <a:srgbClr val="FF0000"/>
                </a:solidFill>
                <a:latin typeface="Times New Roman" pitchFamily="18" charset="0"/>
                <a:cs typeface="Times New Roman" pitchFamily="18" charset="0"/>
              </a:rPr>
              <a:t>МИР ДЕТСТВА </a:t>
            </a:r>
            <a:r>
              <a:rPr lang="ru-RU" sz="1400" b="1" dirty="0" smtClean="0">
                <a:solidFill>
                  <a:srgbClr val="002060"/>
                </a:solidFill>
                <a:latin typeface="Times New Roman" pitchFamily="18" charset="0"/>
                <a:cs typeface="Times New Roman" pitchFamily="18" charset="0"/>
              </a:rPr>
              <a:t>не разлетелся на маленькие осколки,  как </a:t>
            </a:r>
            <a:r>
              <a:rPr lang="ru-RU" sz="1400" b="1" dirty="0">
                <a:solidFill>
                  <a:srgbClr val="002060"/>
                </a:solidFill>
                <a:latin typeface="Times New Roman" pitchFamily="18" charset="0"/>
                <a:cs typeface="Times New Roman" pitchFamily="18" charset="0"/>
              </a:rPr>
              <a:t>хрустальная </a:t>
            </a:r>
            <a:r>
              <a:rPr lang="ru-RU" sz="1400" b="1" dirty="0" smtClean="0">
                <a:solidFill>
                  <a:srgbClr val="002060"/>
                </a:solidFill>
                <a:latin typeface="Times New Roman" pitchFamily="18" charset="0"/>
                <a:cs typeface="Times New Roman" pitchFamily="18" charset="0"/>
              </a:rPr>
              <a:t>ваза, мы должны каждый день с улыбкой на лице, знанием своего дела идти на работу и помнить, что нас там ждут маленькие «Почемучки» и «Непоседы», которые верят в нас. Мы можем с гордостью сказать- мы являемся создателями  крепкого фундамента будущего поколения образованных, талантливых, успешных людей. Ведь это они будут строить новые современные города, отправлять корабли в космос, исследовать новые, неизведанные дали.  </a:t>
            </a:r>
            <a:r>
              <a:rPr lang="ru-RU" sz="1400" b="1" i="1" dirty="0" smtClean="0">
                <a:solidFill>
                  <a:srgbClr val="FF0000"/>
                </a:solidFill>
                <a:latin typeface="Times New Roman" pitchFamily="18" charset="0"/>
                <a:cs typeface="Times New Roman" pitchFamily="18" charset="0"/>
              </a:rPr>
              <a:t>В ДОБРЫЙ ПУТЬ! </a:t>
            </a:r>
            <a:endParaRPr lang="ru-RU" b="1" i="1" dirty="0">
              <a:solidFill>
                <a:srgbClr val="FF0000"/>
              </a:solidFill>
              <a:latin typeface="Times New Roman" pitchFamily="18" charset="0"/>
              <a:cs typeface="Times New Roman" pitchFamily="18" charset="0"/>
            </a:endParaRPr>
          </a:p>
        </p:txBody>
      </p:sp>
      <p:sp>
        <p:nvSpPr>
          <p:cNvPr id="10" name="Прямоугольник 9"/>
          <p:cNvSpPr/>
          <p:nvPr/>
        </p:nvSpPr>
        <p:spPr>
          <a:xfrm>
            <a:off x="-34142" y="4293096"/>
            <a:ext cx="8856538" cy="276999"/>
          </a:xfrm>
          <a:prstGeom prst="rect">
            <a:avLst/>
          </a:prstGeom>
        </p:spPr>
        <p:txBody>
          <a:bodyPr wrap="square">
            <a:spAutoFit/>
          </a:bodyPr>
          <a:lstStyle/>
          <a:p>
            <a:r>
              <a:rPr lang="ru-RU" sz="1200" dirty="0" smtClean="0">
                <a:solidFill>
                  <a:prstClr val="black"/>
                </a:solidFill>
                <a:latin typeface="Times New Roman" pitchFamily="18" charset="0"/>
                <a:cs typeface="Times New Roman" pitchFamily="18" charset="0"/>
              </a:rPr>
              <a:t>     </a:t>
            </a:r>
            <a:endParaRPr lang="ru-RU" sz="1200" dirty="0">
              <a:solidFill>
                <a:prstClr val="black"/>
              </a:solidFill>
            </a:endParaRPr>
          </a:p>
        </p:txBody>
      </p:sp>
    </p:spTree>
    <p:extLst>
      <p:ext uri="{BB962C8B-B14F-4D97-AF65-F5344CB8AC3E}">
        <p14:creationId xmlns:p14="http://schemas.microsoft.com/office/powerpoint/2010/main" val="448191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4"/>
          <p:cNvSpPr>
            <a:spLocks noChangeArrowheads="1"/>
          </p:cNvSpPr>
          <p:nvPr/>
        </p:nvSpPr>
        <p:spPr bwMode="auto">
          <a:xfrm>
            <a:off x="1090613" y="333375"/>
            <a:ext cx="7127875" cy="762000"/>
          </a:xfrm>
          <a:prstGeom prst="ellipseRibbon">
            <a:avLst>
              <a:gd name="adj1" fmla="val 25000"/>
              <a:gd name="adj2" fmla="val 50000"/>
              <a:gd name="adj3" fmla="val 12500"/>
            </a:avLst>
          </a:prstGeom>
          <a:solidFill>
            <a:schemeClr val="accent4">
              <a:lumMod val="60000"/>
              <a:lumOff val="40000"/>
            </a:schemeClr>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ctr" eaLnBrk="1" fontAlgn="base" hangingPunct="1">
              <a:spcBef>
                <a:spcPct val="0"/>
              </a:spcBef>
              <a:spcAft>
                <a:spcPct val="0"/>
              </a:spcAft>
              <a:buClrTx/>
              <a:buSzTx/>
              <a:buFontTx/>
              <a:buNone/>
              <a:defRPr/>
            </a:pPr>
            <a:r>
              <a:rPr lang="ru-RU" altLang="ru-RU" sz="1800" b="1" dirty="0" smtClean="0">
                <a:solidFill>
                  <a:srgbClr val="002060"/>
                </a:solidFill>
                <a:latin typeface="Times New Roman" pitchFamily="18" charset="0"/>
                <a:cs typeface="Times New Roman" pitchFamily="18" charset="0"/>
              </a:rPr>
              <a:t>СПАСИБО ЗА ВНИМАНИЕ</a:t>
            </a:r>
          </a:p>
        </p:txBody>
      </p:sp>
      <p:sp>
        <p:nvSpPr>
          <p:cNvPr id="23561" name="Прямоугольник 1"/>
          <p:cNvSpPr>
            <a:spLocks noChangeArrowheads="1"/>
          </p:cNvSpPr>
          <p:nvPr/>
        </p:nvSpPr>
        <p:spPr bwMode="auto">
          <a:xfrm>
            <a:off x="107504" y="1345842"/>
            <a:ext cx="864722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ru-RU" altLang="ru-RU" sz="2000" b="1" dirty="0" smtClean="0">
                <a:solidFill>
                  <a:srgbClr val="002060"/>
                </a:solidFill>
                <a:latin typeface="Times New Roman" pitchFamily="18" charset="0"/>
              </a:rPr>
              <a:t>О работе нашего МДОАУ детский сад с. Возжаевки</a:t>
            </a:r>
          </a:p>
          <a:p>
            <a:pPr algn="ctr" fontAlgn="base">
              <a:spcBef>
                <a:spcPct val="0"/>
              </a:spcBef>
              <a:spcAft>
                <a:spcPct val="0"/>
              </a:spcAft>
            </a:pPr>
            <a:r>
              <a:rPr lang="ru-RU" sz="2000" b="1" dirty="0" smtClean="0">
                <a:solidFill>
                  <a:srgbClr val="002060"/>
                </a:solidFill>
                <a:latin typeface="Times New Roman" pitchFamily="18" charset="0"/>
              </a:rPr>
              <a:t>Вы поможете более подробно ознакомиться на </a:t>
            </a:r>
            <a:r>
              <a:rPr lang="ru-RU" sz="2000" b="1" dirty="0" err="1" smtClean="0">
                <a:solidFill>
                  <a:srgbClr val="002060"/>
                </a:solidFill>
                <a:latin typeface="Times New Roman" pitchFamily="18" charset="0"/>
              </a:rPr>
              <a:t>Госпабликах</a:t>
            </a:r>
            <a:endParaRPr lang="ru-RU" sz="2000" b="1" dirty="0" smtClean="0">
              <a:solidFill>
                <a:srgbClr val="002060"/>
              </a:solidFill>
              <a:latin typeface="Times New Roman" pitchFamily="18" charset="0"/>
            </a:endParaRPr>
          </a:p>
          <a:p>
            <a:pPr fontAlgn="base">
              <a:spcBef>
                <a:spcPct val="0"/>
              </a:spcBef>
              <a:spcAft>
                <a:spcPct val="0"/>
              </a:spcAft>
            </a:pPr>
            <a:endParaRPr lang="en-US" sz="2000" b="1" dirty="0" smtClean="0">
              <a:solidFill>
                <a:srgbClr val="FF0000"/>
              </a:solidFill>
              <a:latin typeface="Times New Roman" pitchFamily="18" charset="0"/>
            </a:endParaRPr>
          </a:p>
          <a:p>
            <a:pPr fontAlgn="base">
              <a:spcBef>
                <a:spcPct val="0"/>
              </a:spcBef>
              <a:spcAft>
                <a:spcPct val="0"/>
              </a:spcAft>
            </a:pPr>
            <a:r>
              <a:rPr lang="ru-RU" sz="2000" b="1" dirty="0" smtClean="0">
                <a:solidFill>
                  <a:srgbClr val="FF0000"/>
                </a:solidFill>
                <a:latin typeface="Times New Roman" pitchFamily="18" charset="0"/>
              </a:rPr>
              <a:t>  Телеграмм</a:t>
            </a:r>
            <a:r>
              <a:rPr lang="en-US" sz="2000" b="1" dirty="0" smtClean="0">
                <a:solidFill>
                  <a:srgbClr val="FF0000"/>
                </a:solidFill>
                <a:latin typeface="Times New Roman" pitchFamily="18" charset="0"/>
              </a:rPr>
              <a:t>  </a:t>
            </a:r>
            <a:r>
              <a:rPr lang="en-US" sz="2000" b="1" u="sng" dirty="0" smtClean="0">
                <a:solidFill>
                  <a:srgbClr val="002060"/>
                </a:solidFill>
                <a:latin typeface="Times New Roman" pitchFamily="18" charset="0"/>
                <a:hlinkClick r:id="rId3"/>
              </a:rPr>
              <a:t>https://t.me/+HLxCxznX1mg0ZGRi</a:t>
            </a:r>
            <a:endParaRPr lang="en-US" sz="2000" b="1" u="sng" dirty="0" smtClean="0">
              <a:solidFill>
                <a:srgbClr val="FF0000"/>
              </a:solidFill>
              <a:latin typeface="Times New Roman" pitchFamily="18" charset="0"/>
            </a:endParaRPr>
          </a:p>
          <a:p>
            <a:pPr fontAlgn="base">
              <a:spcBef>
                <a:spcPct val="0"/>
              </a:spcBef>
              <a:spcAft>
                <a:spcPct val="0"/>
              </a:spcAft>
            </a:pPr>
            <a:endParaRPr lang="ru-RU" sz="2000" dirty="0">
              <a:solidFill>
                <a:srgbClr val="FF0000"/>
              </a:solidFill>
              <a:latin typeface="Times New Roman" pitchFamily="18" charset="0"/>
            </a:endParaRPr>
          </a:p>
          <a:p>
            <a:pPr fontAlgn="base">
              <a:spcBef>
                <a:spcPct val="0"/>
              </a:spcBef>
              <a:spcAft>
                <a:spcPct val="0"/>
              </a:spcAft>
            </a:pPr>
            <a:r>
              <a:rPr lang="ru-RU" sz="2000" b="1" dirty="0" smtClean="0">
                <a:solidFill>
                  <a:srgbClr val="FF0000"/>
                </a:solidFill>
                <a:latin typeface="Times New Roman" pitchFamily="18" charset="0"/>
              </a:rPr>
              <a:t>   </a:t>
            </a:r>
            <a:r>
              <a:rPr lang="en-US" sz="2000" b="1" dirty="0" smtClean="0">
                <a:solidFill>
                  <a:srgbClr val="FF0000"/>
                </a:solidFill>
                <a:latin typeface="Times New Roman" pitchFamily="18" charset="0"/>
              </a:rPr>
              <a:t>V</a:t>
            </a:r>
            <a:r>
              <a:rPr lang="ru-RU" sz="2000" b="1" dirty="0" smtClean="0">
                <a:solidFill>
                  <a:srgbClr val="FF0000"/>
                </a:solidFill>
                <a:latin typeface="Times New Roman" pitchFamily="18" charset="0"/>
              </a:rPr>
              <a:t>контакт</a:t>
            </a:r>
            <a:r>
              <a:rPr lang="en-US" sz="2000" b="1" dirty="0">
                <a:solidFill>
                  <a:srgbClr val="FF0000"/>
                </a:solidFill>
                <a:latin typeface="Times New Roman" pitchFamily="18" charset="0"/>
              </a:rPr>
              <a:t> </a:t>
            </a:r>
            <a:r>
              <a:rPr lang="en-US" sz="2000" b="1" dirty="0">
                <a:solidFill>
                  <a:srgbClr val="002060"/>
                </a:solidFill>
                <a:latin typeface="Times New Roman" panose="02020603050405020304" pitchFamily="18" charset="0"/>
                <a:cs typeface="Times New Roman" panose="02020603050405020304" pitchFamily="18" charset="0"/>
                <a:hlinkClick r:id="rId4"/>
              </a:rPr>
              <a:t>https://vk.com/photo674787649_457240758</a:t>
            </a:r>
            <a:r>
              <a:rPr lang="en-US" sz="2000" b="1" dirty="0" smtClean="0">
                <a:solidFill>
                  <a:srgbClr val="FF0000"/>
                </a:solidFill>
                <a:latin typeface="Times New Roman" pitchFamily="18" charset="0"/>
              </a:rPr>
              <a:t> </a:t>
            </a:r>
            <a:endParaRPr lang="ru-RU" sz="2000" b="1" dirty="0" smtClean="0">
              <a:solidFill>
                <a:srgbClr val="FF0000"/>
              </a:solidFill>
              <a:latin typeface="Times New Roman" pitchFamily="18" charset="0"/>
            </a:endParaRPr>
          </a:p>
          <a:p>
            <a:pPr fontAlgn="base">
              <a:spcBef>
                <a:spcPct val="0"/>
              </a:spcBef>
              <a:spcAft>
                <a:spcPct val="0"/>
              </a:spcAft>
            </a:pPr>
            <a:endParaRPr lang="ru-RU" sz="2000" b="1" dirty="0">
              <a:solidFill>
                <a:srgbClr val="FF0000"/>
              </a:solidFill>
              <a:latin typeface="Times New Roman" pitchFamily="18" charset="0"/>
            </a:endParaRPr>
          </a:p>
          <a:p>
            <a:pPr fontAlgn="base">
              <a:spcBef>
                <a:spcPct val="0"/>
              </a:spcBef>
              <a:spcAft>
                <a:spcPct val="0"/>
              </a:spcAft>
            </a:pPr>
            <a:r>
              <a:rPr lang="ru-RU" sz="2000" b="1" dirty="0" smtClean="0">
                <a:solidFill>
                  <a:srgbClr val="FF0000"/>
                </a:solidFill>
                <a:latin typeface="Times New Roman" pitchFamily="18" charset="0"/>
              </a:rPr>
              <a:t>   Одноклассники</a:t>
            </a:r>
            <a:r>
              <a:rPr lang="en-US" sz="2000" b="1" dirty="0" smtClean="0">
                <a:solidFill>
                  <a:srgbClr val="FF0000"/>
                </a:solidFill>
                <a:latin typeface="Times New Roman" pitchFamily="18" charset="0"/>
              </a:rPr>
              <a:t> </a:t>
            </a:r>
            <a:r>
              <a:rPr lang="en-US" sz="2000" b="1" dirty="0">
                <a:solidFill>
                  <a:srgbClr val="0070F0"/>
                </a:solidFill>
                <a:latin typeface="Times New Roman" pitchFamily="18" charset="0"/>
                <a:cs typeface="Times New Roman" pitchFamily="18" charset="0"/>
                <a:hlinkClick r:id="rId5"/>
              </a:rPr>
              <a:t>https://</a:t>
            </a:r>
            <a:r>
              <a:rPr lang="en-US" sz="2000" b="1" dirty="0" smtClean="0">
                <a:solidFill>
                  <a:srgbClr val="0070F0"/>
                </a:solidFill>
                <a:latin typeface="Times New Roman" pitchFamily="18" charset="0"/>
                <a:cs typeface="Times New Roman" pitchFamily="18" charset="0"/>
                <a:hlinkClick r:id="rId5"/>
              </a:rPr>
              <a:t>ok.ru/group/59788102795287</a:t>
            </a:r>
            <a:endParaRPr lang="ru-RU" sz="2000" b="1" dirty="0" smtClean="0">
              <a:solidFill>
                <a:srgbClr val="FF0000"/>
              </a:solidFill>
              <a:latin typeface="Times New Roman" pitchFamily="18" charset="0"/>
              <a:cs typeface="Times New Roman" pitchFamily="18" charset="0"/>
            </a:endParaRPr>
          </a:p>
          <a:p>
            <a:pPr fontAlgn="base">
              <a:spcBef>
                <a:spcPct val="0"/>
              </a:spcBef>
              <a:spcAft>
                <a:spcPct val="0"/>
              </a:spcAft>
            </a:pPr>
            <a:endParaRPr lang="ru-RU" sz="2000" b="1" dirty="0" smtClean="0">
              <a:solidFill>
                <a:srgbClr val="FF0000"/>
              </a:solidFill>
              <a:latin typeface="Times New Roman" pitchFamily="18" charset="0"/>
            </a:endParaRPr>
          </a:p>
          <a:p>
            <a:pPr fontAlgn="base">
              <a:spcBef>
                <a:spcPct val="0"/>
              </a:spcBef>
              <a:spcAft>
                <a:spcPct val="0"/>
              </a:spcAft>
            </a:pPr>
            <a:r>
              <a:rPr lang="ru-RU" sz="2000" b="1" dirty="0" smtClean="0">
                <a:solidFill>
                  <a:srgbClr val="FF0000"/>
                </a:solidFill>
                <a:latin typeface="Times New Roman" pitchFamily="18" charset="0"/>
              </a:rPr>
              <a:t>    Сайте детского сада   </a:t>
            </a:r>
            <a:r>
              <a:rPr lang="en-US" sz="2000" b="1" dirty="0" smtClean="0">
                <a:solidFill>
                  <a:srgbClr val="002060"/>
                </a:solidFill>
                <a:latin typeface="Times New Roman" pitchFamily="18" charset="0"/>
                <a:hlinkClick r:id="rId6"/>
              </a:rPr>
              <a:t>dou-vozjaevka.ucoz.org</a:t>
            </a:r>
            <a:endParaRPr lang="ru-RU" sz="2000" b="1" dirty="0" smtClean="0">
              <a:solidFill>
                <a:srgbClr val="002060"/>
              </a:solidFill>
              <a:latin typeface="Times New Roman" pitchFamily="18" charset="0"/>
            </a:endParaRPr>
          </a:p>
          <a:p>
            <a:pPr fontAlgn="base">
              <a:spcBef>
                <a:spcPct val="0"/>
              </a:spcBef>
              <a:spcAft>
                <a:spcPct val="0"/>
              </a:spcAft>
            </a:pPr>
            <a:endParaRPr lang="ru-RU" sz="2000" b="1" dirty="0" smtClean="0">
              <a:solidFill>
                <a:srgbClr val="002060"/>
              </a:solidFill>
              <a:latin typeface="Times New Roman" pitchFamily="18" charset="0"/>
            </a:endParaRPr>
          </a:p>
          <a:p>
            <a:pPr fontAlgn="base">
              <a:spcBef>
                <a:spcPct val="0"/>
              </a:spcBef>
              <a:spcAft>
                <a:spcPct val="0"/>
              </a:spcAft>
            </a:pPr>
            <a:endParaRPr lang="ru-RU" sz="2000" b="1" dirty="0" smtClean="0">
              <a:solidFill>
                <a:srgbClr val="002060"/>
              </a:solidFill>
              <a:latin typeface="Times New Roman" pitchFamily="18" charset="0"/>
            </a:endParaRPr>
          </a:p>
          <a:p>
            <a:pPr algn="ctr" fontAlgn="base">
              <a:spcBef>
                <a:spcPct val="0"/>
              </a:spcBef>
              <a:spcAft>
                <a:spcPct val="0"/>
              </a:spcAft>
            </a:pPr>
            <a:r>
              <a:rPr lang="ru-RU" sz="2000" b="1" dirty="0" smtClean="0">
                <a:solidFill>
                  <a:srgbClr val="002060"/>
                </a:solidFill>
                <a:latin typeface="Times New Roman" pitchFamily="18" charset="0"/>
              </a:rPr>
              <a:t>И представленном материале на электронной площадке.</a:t>
            </a:r>
          </a:p>
          <a:p>
            <a:pPr algn="ctr" fontAlgn="base">
              <a:spcBef>
                <a:spcPct val="0"/>
              </a:spcBef>
              <a:spcAft>
                <a:spcPct val="0"/>
              </a:spcAft>
            </a:pPr>
            <a:r>
              <a:rPr lang="ru-RU" sz="2000" b="1" dirty="0" smtClean="0">
                <a:solidFill>
                  <a:srgbClr val="002060"/>
                </a:solidFill>
                <a:latin typeface="Times New Roman" pitchFamily="18" charset="0"/>
              </a:rPr>
              <a:t>Приятного просмотра!</a:t>
            </a:r>
          </a:p>
          <a:p>
            <a:pPr algn="ctr" fontAlgn="base">
              <a:spcBef>
                <a:spcPct val="0"/>
              </a:spcBef>
              <a:spcAft>
                <a:spcPct val="0"/>
              </a:spcAft>
            </a:pPr>
            <a:endParaRPr lang="ru-RU" sz="1400" dirty="0">
              <a:solidFill>
                <a:srgbClr val="FF0000"/>
              </a:solidFill>
              <a:latin typeface="Arial" charset="0"/>
            </a:endParaRPr>
          </a:p>
        </p:txBody>
      </p:sp>
    </p:spTree>
    <p:extLst>
      <p:ext uri="{BB962C8B-B14F-4D97-AF65-F5344CB8AC3E}">
        <p14:creationId xmlns:p14="http://schemas.microsoft.com/office/powerpoint/2010/main" val="1468923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4445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сад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60648"/>
            <a:ext cx="3095625" cy="2447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33375"/>
            <a:ext cx="2994025"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15367" name="Прямоугольник 3"/>
          <p:cNvSpPr>
            <a:spLocks noChangeArrowheads="1"/>
          </p:cNvSpPr>
          <p:nvPr/>
        </p:nvSpPr>
        <p:spPr bwMode="auto">
          <a:xfrm>
            <a:off x="144463" y="2890838"/>
            <a:ext cx="87852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ltLang="ru-RU" sz="1600" b="1" i="1" dirty="0">
                <a:solidFill>
                  <a:prstClr val="black"/>
                </a:solidFill>
                <a:latin typeface="Times New Roman" pitchFamily="18" charset="0"/>
              </a:rPr>
              <a:t>    На первом этаже находился музыкальный зал, а  на втором этаже отдельный физкультурный</a:t>
            </a:r>
            <a:r>
              <a:rPr lang="ru-RU" altLang="ru-RU" sz="1600" b="1" i="1" dirty="0">
                <a:solidFill>
                  <a:prstClr val="black"/>
                </a:solidFill>
                <a:latin typeface="Arial" charset="0"/>
              </a:rPr>
              <a:t> </a:t>
            </a:r>
            <a:r>
              <a:rPr lang="ru-RU" altLang="ru-RU" sz="1600" b="1" i="1" dirty="0">
                <a:solidFill>
                  <a:prstClr val="black"/>
                </a:solidFill>
                <a:latin typeface="Times New Roman" pitchFamily="18" charset="0"/>
              </a:rPr>
              <a:t>зал с новым оборудованием. В  теплое время физкультурные занятия, гимнастику проводили  на свежем воздухе  на специально оборудованной спортивной площадке</a:t>
            </a:r>
            <a:r>
              <a:rPr lang="ru-RU" altLang="ru-RU" sz="1600" b="1" i="1" dirty="0">
                <a:solidFill>
                  <a:prstClr val="black"/>
                </a:solidFill>
                <a:latin typeface="Arial" charset="0"/>
              </a:rPr>
              <a:t> </a:t>
            </a:r>
            <a:endParaRPr lang="ru-RU" sz="1600" dirty="0">
              <a:solidFill>
                <a:prstClr val="black"/>
              </a:solidFill>
              <a:latin typeface="Arial" charset="0"/>
            </a:endParaRPr>
          </a:p>
        </p:txBody>
      </p:sp>
      <p:pic>
        <p:nvPicPr>
          <p:cNvPr id="11" name="Picture 9" descr="сад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911285"/>
            <a:ext cx="3491707" cy="2845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4700" y="3768725"/>
            <a:ext cx="418147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485908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descr="сад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3544888" cy="2563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сад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32073"/>
            <a:ext cx="3671887" cy="2592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сад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716338"/>
            <a:ext cx="3671887" cy="302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сад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3789091"/>
            <a:ext cx="4089276" cy="2953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Прямоугольник 3"/>
          <p:cNvSpPr>
            <a:spLocks noChangeArrowheads="1"/>
          </p:cNvSpPr>
          <p:nvPr/>
        </p:nvSpPr>
        <p:spPr bwMode="auto">
          <a:xfrm>
            <a:off x="166688" y="2824163"/>
            <a:ext cx="8785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ltLang="ru-RU" b="1" i="1">
                <a:solidFill>
                  <a:prstClr val="black"/>
                </a:solidFill>
                <a:latin typeface="Times New Roman" pitchFamily="18" charset="0"/>
              </a:rPr>
              <a:t>Постепенно материально-техническая база групп и всего учреждения укреплялась и пополнялась новым оборудованием, пособиями, игрушками. Каждый педагог, работающий в детском саду вносил свою лепту в его развитие и укрепление.</a:t>
            </a:r>
            <a:r>
              <a:rPr lang="ru-RU" altLang="ru-RU">
                <a:solidFill>
                  <a:prstClr val="black"/>
                </a:solidFill>
                <a:latin typeface="Times New Roman" pitchFamily="18" charset="0"/>
              </a:rPr>
              <a:t> </a:t>
            </a:r>
            <a:endParaRPr lang="ru-RU">
              <a:solidFill>
                <a:prstClr val="black"/>
              </a:solidFill>
              <a:latin typeface="Arial" charset="0"/>
            </a:endParaRPr>
          </a:p>
        </p:txBody>
      </p:sp>
    </p:spTree>
    <p:extLst>
      <p:ext uri="{BB962C8B-B14F-4D97-AF65-F5344CB8AC3E}">
        <p14:creationId xmlns:p14="http://schemas.microsoft.com/office/powerpoint/2010/main" val="1019511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53975"/>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3455987" cy="2735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668" y="188913"/>
            <a:ext cx="3708400" cy="2781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descr="8941f429c8d6a589bc2465466accf6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76" y="3613666"/>
            <a:ext cx="3995737" cy="3240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773" y="3606499"/>
            <a:ext cx="4248150" cy="3186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7" name="Прямоугольник 3"/>
          <p:cNvSpPr>
            <a:spLocks noChangeArrowheads="1"/>
          </p:cNvSpPr>
          <p:nvPr/>
        </p:nvSpPr>
        <p:spPr bwMode="auto">
          <a:xfrm>
            <a:off x="250825" y="2967038"/>
            <a:ext cx="8736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fontAlgn="base">
              <a:spcBef>
                <a:spcPct val="0"/>
              </a:spcBef>
              <a:spcAft>
                <a:spcPct val="0"/>
              </a:spcAft>
            </a:pPr>
            <a:r>
              <a:rPr lang="ru-RU" altLang="ru-RU" b="1" i="1">
                <a:solidFill>
                  <a:prstClr val="black"/>
                </a:solidFill>
                <a:latin typeface="Times New Roman" pitchFamily="18" charset="0"/>
              </a:rPr>
              <a:t>Проводилась образовательная деятельность, праздники, развлечения, с привлечением родителей (законных представителей). </a:t>
            </a:r>
            <a:endParaRPr lang="ru-RU" altLang="ru-RU">
              <a:solidFill>
                <a:prstClr val="black"/>
              </a:solidFill>
              <a:latin typeface="Times New Roman" pitchFamily="18" charset="0"/>
            </a:endParaRPr>
          </a:p>
        </p:txBody>
      </p:sp>
    </p:spTree>
    <p:extLst>
      <p:ext uri="{BB962C8B-B14F-4D97-AF65-F5344CB8AC3E}">
        <p14:creationId xmlns:p14="http://schemas.microsoft.com/office/powerpoint/2010/main" val="2668362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Прямоугольник 4"/>
          <p:cNvSpPr>
            <a:spLocks noChangeArrowheads="1"/>
          </p:cNvSpPr>
          <p:nvPr/>
        </p:nvSpPr>
        <p:spPr bwMode="auto">
          <a:xfrm>
            <a:off x="95250" y="188913"/>
            <a:ext cx="88566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2813" fontAlgn="base">
              <a:spcBef>
                <a:spcPct val="0"/>
              </a:spcBef>
              <a:spcAft>
                <a:spcPct val="0"/>
              </a:spcAft>
            </a:pPr>
            <a:r>
              <a:rPr lang="ru-RU" altLang="ru-RU" sz="1600" b="1" i="1" dirty="0" smtClean="0">
                <a:solidFill>
                  <a:srgbClr val="000000"/>
                </a:solidFill>
                <a:latin typeface="Times New Roman" pitchFamily="18" charset="0"/>
              </a:rPr>
              <a:t>            В </a:t>
            </a:r>
            <a:r>
              <a:rPr lang="ru-RU" altLang="ru-RU" sz="1600" b="1" i="1" dirty="0">
                <a:solidFill>
                  <a:srgbClr val="000000"/>
                </a:solidFill>
                <a:latin typeface="Times New Roman" pitchFamily="18" charset="0"/>
              </a:rPr>
              <a:t>связи с открытием военного городка детский сад  «Звездочка» № 103 был закрыт, сотрудники уволены по ликвидации. Но в каждом из нас жила маленькая искорка, что  детский сад будет скоро откроет свои двери, мы  будет продолжать свою работу.</a:t>
            </a:r>
          </a:p>
          <a:p>
            <a:pPr algn="just" defTabSz="912813" fontAlgn="base">
              <a:spcBef>
                <a:spcPct val="0"/>
              </a:spcBef>
              <a:spcAft>
                <a:spcPct val="0"/>
              </a:spcAft>
            </a:pPr>
            <a:r>
              <a:rPr lang="ru-RU" altLang="ru-RU" sz="1600" b="1" i="1" dirty="0">
                <a:solidFill>
                  <a:srgbClr val="000000"/>
                </a:solidFill>
                <a:latin typeface="Times New Roman" pitchFamily="18" charset="0"/>
              </a:rPr>
              <a:t>          После закрытия, дошкольное учреждение было передано в муниципалитет Белогорского района.  Во время проведения реконструкции  детский сад обретал новый современный облик.</a:t>
            </a:r>
          </a:p>
          <a:p>
            <a:pPr algn="just" defTabSz="912813" fontAlgn="base">
              <a:spcBef>
                <a:spcPct val="0"/>
              </a:spcBef>
              <a:spcAft>
                <a:spcPct val="0"/>
              </a:spcAft>
            </a:pPr>
            <a:r>
              <a:rPr lang="ru-RU" altLang="ru-RU" sz="1600" b="1" i="1" dirty="0">
                <a:solidFill>
                  <a:srgbClr val="000000"/>
                </a:solidFill>
                <a:latin typeface="Times New Roman" pitchFamily="18" charset="0"/>
              </a:rPr>
              <a:t>         1 апреля 2015 года МДОАУ детский сад с. Возжаевки вновь распахнул свои двери для 130 ребятишек с 1,6 до 7 лет. Сейчас в детском саду функционирует 5 групп, которые посещают дети с 1,6 лет до прекращения образовательных отношений. </a:t>
            </a:r>
          </a:p>
          <a:p>
            <a:pPr algn="just" defTabSz="912813" fontAlgn="base">
              <a:spcBef>
                <a:spcPct val="0"/>
              </a:spcBef>
              <a:spcAft>
                <a:spcPct val="0"/>
              </a:spcAft>
            </a:pPr>
            <a:r>
              <a:rPr lang="ru-RU" altLang="ru-RU" sz="1600" b="1" i="1" dirty="0">
                <a:solidFill>
                  <a:srgbClr val="000000"/>
                </a:solidFill>
                <a:latin typeface="Times New Roman" pitchFamily="18" charset="0"/>
              </a:rPr>
              <a:t>        Материально-техническое обеспечение групповых, спальных и всех помещений соответствует требованиям СанПиН и ФГОС ДО</a:t>
            </a:r>
          </a:p>
          <a:p>
            <a:pPr defTabSz="912813" fontAlgn="base">
              <a:spcBef>
                <a:spcPct val="0"/>
              </a:spcBef>
              <a:spcAft>
                <a:spcPct val="0"/>
              </a:spcAft>
            </a:pPr>
            <a:r>
              <a:rPr lang="ru-RU" altLang="ru-RU" sz="1600" b="1" i="1" dirty="0">
                <a:solidFill>
                  <a:srgbClr val="000000"/>
                </a:solidFill>
                <a:latin typeface="Times New Roman" pitchFamily="18" charset="0"/>
              </a:rPr>
              <a:t>       На открытии детского сада присутствовал Губернатор Амурской области Козлов А.А., глава Белогорского района </a:t>
            </a:r>
            <a:r>
              <a:rPr lang="ru-RU" altLang="ru-RU" sz="1600" b="1" i="1" dirty="0" err="1">
                <a:solidFill>
                  <a:srgbClr val="000000"/>
                </a:solidFill>
                <a:latin typeface="Times New Roman" pitchFamily="18" charset="0"/>
              </a:rPr>
              <a:t>Инюточкин</a:t>
            </a:r>
            <a:r>
              <a:rPr lang="ru-RU" altLang="ru-RU" sz="1600" b="1" i="1" dirty="0">
                <a:solidFill>
                  <a:srgbClr val="000000"/>
                </a:solidFill>
                <a:latin typeface="Times New Roman" pitchFamily="18" charset="0"/>
              </a:rPr>
              <a:t> Д.В и приглашенные гости</a:t>
            </a:r>
            <a:r>
              <a:rPr lang="ru-RU" altLang="ru-RU" sz="1600" b="1" i="1" dirty="0" smtClean="0">
                <a:solidFill>
                  <a:srgbClr val="000000"/>
                </a:solidFill>
                <a:latin typeface="Times New Roman" pitchFamily="18" charset="0"/>
              </a:rPr>
              <a:t>.</a:t>
            </a:r>
            <a:r>
              <a:rPr lang="en-US" altLang="ru-RU" sz="1600" b="1" i="1" dirty="0">
                <a:solidFill>
                  <a:srgbClr val="000000"/>
                </a:solidFill>
                <a:latin typeface="Times New Roman" pitchFamily="18" charset="0"/>
              </a:rPr>
              <a:t> </a:t>
            </a:r>
            <a:endParaRPr lang="ru-RU" altLang="ru-RU" sz="1600" b="1" i="1" dirty="0" smtClean="0">
              <a:solidFill>
                <a:srgbClr val="000000"/>
              </a:solidFill>
              <a:latin typeface="Times New Roman" pitchFamily="18" charset="0"/>
            </a:endParaRP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3325813"/>
            <a:ext cx="489585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Tree>
    <p:extLst>
      <p:ext uri="{BB962C8B-B14F-4D97-AF65-F5344CB8AC3E}">
        <p14:creationId xmlns:p14="http://schemas.microsoft.com/office/powerpoint/2010/main" val="212683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
            <a:ext cx="9118600" cy="685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Прямоугольник 3"/>
          <p:cNvSpPr>
            <a:spLocks noChangeArrowheads="1"/>
          </p:cNvSpPr>
          <p:nvPr/>
        </p:nvSpPr>
        <p:spPr bwMode="auto">
          <a:xfrm>
            <a:off x="107950" y="115888"/>
            <a:ext cx="89281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fontAlgn="base">
              <a:spcBef>
                <a:spcPct val="0"/>
              </a:spcBef>
              <a:spcAft>
                <a:spcPct val="0"/>
              </a:spcAft>
            </a:pPr>
            <a:r>
              <a:rPr lang="ru-RU" altLang="ru-RU" sz="1400" b="1" u="sng" dirty="0">
                <a:solidFill>
                  <a:srgbClr val="FF0066"/>
                </a:solidFill>
                <a:latin typeface="Times New Roman" pitchFamily="18" charset="0"/>
              </a:rPr>
              <a:t>ОСНОВНЫЕ СВЕДЕНИЯ:</a:t>
            </a:r>
            <a:endParaRPr lang="ru-RU" altLang="ru-RU" sz="1400" b="1" dirty="0">
              <a:solidFill>
                <a:srgbClr val="FF0066"/>
              </a:solidFill>
              <a:latin typeface="Times New Roman" pitchFamily="18" charset="0"/>
            </a:endParaRPr>
          </a:p>
          <a:p>
            <a:pPr defTabSz="912813" fontAlgn="base">
              <a:spcBef>
                <a:spcPct val="0"/>
              </a:spcBef>
              <a:spcAft>
                <a:spcPct val="0"/>
              </a:spcAft>
            </a:pPr>
            <a:r>
              <a:rPr lang="ru-RU" altLang="ru-RU" sz="1400" dirty="0">
                <a:solidFill>
                  <a:srgbClr val="000000"/>
                </a:solidFill>
                <a:latin typeface="Times New Roman" pitchFamily="18" charset="0"/>
              </a:rPr>
              <a:t>      </a:t>
            </a:r>
            <a:r>
              <a:rPr lang="ru-RU" altLang="ru-RU" sz="1300" dirty="0">
                <a:solidFill>
                  <a:srgbClr val="000000"/>
                </a:solidFill>
                <a:latin typeface="Times New Roman" pitchFamily="18" charset="0"/>
              </a:rPr>
              <a:t>Муниципальное дошкольное автономное образовательное учреждение детский сад с. Возжаевки создан 02.11.2012г. Постановлением № 610 главы администрации муниципального образования Белогорского района Образовательное учреждение начало свою работу 01.04.2015 года</a:t>
            </a:r>
            <a:br>
              <a:rPr lang="ru-RU" altLang="ru-RU" sz="1300" dirty="0">
                <a:solidFill>
                  <a:srgbClr val="000000"/>
                </a:solidFill>
                <a:latin typeface="Times New Roman" pitchFamily="18" charset="0"/>
              </a:rPr>
            </a:br>
            <a:r>
              <a:rPr lang="ru-RU" altLang="ru-RU" sz="1300" dirty="0">
                <a:solidFill>
                  <a:srgbClr val="000000"/>
                </a:solidFill>
                <a:latin typeface="Times New Roman" pitchFamily="18" charset="0"/>
              </a:rPr>
              <a:t>   </a:t>
            </a:r>
            <a:r>
              <a:rPr lang="ru-RU" altLang="ru-RU" sz="1300" b="1" dirty="0">
                <a:solidFill>
                  <a:srgbClr val="000000"/>
                </a:solidFill>
                <a:latin typeface="Times New Roman" pitchFamily="18" charset="0"/>
              </a:rPr>
              <a:t>Учредитель</a:t>
            </a:r>
            <a:r>
              <a:rPr lang="ru-RU" altLang="ru-RU" sz="1300" dirty="0">
                <a:solidFill>
                  <a:srgbClr val="000000"/>
                </a:solidFill>
                <a:latin typeface="Times New Roman" pitchFamily="18" charset="0"/>
              </a:rPr>
              <a:t> – Администрация муниципалитета Белогорского муниципального округа</a:t>
            </a:r>
          </a:p>
          <a:p>
            <a:pPr defTabSz="912813" fontAlgn="base">
              <a:spcBef>
                <a:spcPct val="0"/>
              </a:spcBef>
              <a:spcAft>
                <a:spcPct val="0"/>
              </a:spcAft>
            </a:pPr>
            <a:r>
              <a:rPr lang="ru-RU" altLang="ru-RU" sz="1300" b="1" dirty="0">
                <a:solidFill>
                  <a:srgbClr val="000000"/>
                </a:solidFill>
                <a:latin typeface="Times New Roman" pitchFamily="18" charset="0"/>
              </a:rPr>
              <a:t> Адрес юридический и физический:</a:t>
            </a:r>
            <a:r>
              <a:rPr lang="ru-RU" altLang="ru-RU" sz="1300" dirty="0">
                <a:solidFill>
                  <a:srgbClr val="000000"/>
                </a:solidFill>
                <a:latin typeface="Times New Roman" pitchFamily="18" charset="0"/>
              </a:rPr>
              <a:t> 676811 Амурская обл., Белогорский р-н, с. Возжаевка, ул.Авиационная,13    </a:t>
            </a:r>
          </a:p>
          <a:p>
            <a:pPr defTabSz="912813" fontAlgn="base">
              <a:spcBef>
                <a:spcPct val="0"/>
              </a:spcBef>
              <a:spcAft>
                <a:spcPct val="0"/>
              </a:spcAft>
            </a:pPr>
            <a:r>
              <a:rPr lang="ru-RU" altLang="ru-RU" sz="1300" dirty="0">
                <a:solidFill>
                  <a:srgbClr val="000000"/>
                </a:solidFill>
                <a:latin typeface="Times New Roman" pitchFamily="18" charset="0"/>
              </a:rPr>
              <a:t>  </a:t>
            </a:r>
            <a:r>
              <a:rPr lang="ru-RU" altLang="ru-RU" sz="1300" b="1" dirty="0">
                <a:solidFill>
                  <a:srgbClr val="000000"/>
                </a:solidFill>
                <a:latin typeface="Times New Roman" pitchFamily="18" charset="0"/>
              </a:rPr>
              <a:t>Режим работы</a:t>
            </a:r>
            <a:r>
              <a:rPr lang="ru-RU" altLang="ru-RU" sz="1300" dirty="0">
                <a:solidFill>
                  <a:srgbClr val="000000"/>
                </a:solidFill>
                <a:latin typeface="Times New Roman" pitchFamily="18" charset="0"/>
              </a:rPr>
              <a:t>: Понедельник – пятница с 7-30 - 18-00 (10,5 часов)</a:t>
            </a:r>
            <a:endParaRPr lang="ru-RU" altLang="ru-RU" sz="1300" b="1" dirty="0">
              <a:solidFill>
                <a:srgbClr val="000000"/>
              </a:solidFill>
              <a:latin typeface="Times New Roman" pitchFamily="18" charset="0"/>
            </a:endParaRPr>
          </a:p>
          <a:p>
            <a:pPr defTabSz="912813" fontAlgn="base">
              <a:spcBef>
                <a:spcPct val="0"/>
              </a:spcBef>
              <a:spcAft>
                <a:spcPct val="0"/>
              </a:spcAft>
            </a:pPr>
            <a:r>
              <a:rPr lang="ru-RU" altLang="ru-RU" sz="1300" b="1" dirty="0">
                <a:solidFill>
                  <a:srgbClr val="000000"/>
                </a:solidFill>
                <a:latin typeface="Times New Roman" pitchFamily="18" charset="0"/>
              </a:rPr>
              <a:t>  Выходные дни- </a:t>
            </a:r>
            <a:r>
              <a:rPr lang="ru-RU" altLang="ru-RU" sz="1300" dirty="0">
                <a:solidFill>
                  <a:srgbClr val="000000"/>
                </a:solidFill>
                <a:latin typeface="Times New Roman" pitchFamily="18" charset="0"/>
              </a:rPr>
              <a:t>суббота, воскресенье, государственные праздники</a:t>
            </a:r>
          </a:p>
          <a:p>
            <a:pPr defTabSz="912813" fontAlgn="base">
              <a:spcBef>
                <a:spcPct val="0"/>
              </a:spcBef>
              <a:spcAft>
                <a:spcPct val="0"/>
              </a:spcAft>
            </a:pPr>
            <a:r>
              <a:rPr lang="ru-RU" altLang="ru-RU" sz="1300" b="1" dirty="0">
                <a:solidFill>
                  <a:srgbClr val="000000"/>
                </a:solidFill>
                <a:latin typeface="Times New Roman" pitchFamily="18" charset="0"/>
              </a:rPr>
              <a:t>  Заведующий:</a:t>
            </a:r>
            <a:r>
              <a:rPr lang="ru-RU" altLang="ru-RU" sz="1300" dirty="0">
                <a:solidFill>
                  <a:srgbClr val="000000"/>
                </a:solidFill>
                <a:latin typeface="Times New Roman" pitchFamily="18" charset="0"/>
              </a:rPr>
              <a:t> </a:t>
            </a:r>
            <a:r>
              <a:rPr lang="ru-RU" altLang="ru-RU" sz="1300" dirty="0" err="1">
                <a:solidFill>
                  <a:srgbClr val="000000"/>
                </a:solidFill>
                <a:latin typeface="Times New Roman" pitchFamily="18" charset="0"/>
              </a:rPr>
              <a:t>Баташан</a:t>
            </a:r>
            <a:r>
              <a:rPr lang="ru-RU" altLang="ru-RU" sz="1300" dirty="0">
                <a:solidFill>
                  <a:srgbClr val="000000"/>
                </a:solidFill>
                <a:latin typeface="Times New Roman" pitchFamily="18" charset="0"/>
              </a:rPr>
              <a:t> Ирина Фёдоровна</a:t>
            </a:r>
          </a:p>
          <a:p>
            <a:pPr defTabSz="912813" fontAlgn="base">
              <a:spcBef>
                <a:spcPct val="0"/>
              </a:spcBef>
              <a:spcAft>
                <a:spcPct val="0"/>
              </a:spcAft>
            </a:pPr>
            <a:r>
              <a:rPr lang="ru-RU" altLang="ru-RU" sz="1300" b="1" dirty="0">
                <a:solidFill>
                  <a:srgbClr val="000000"/>
                </a:solidFill>
                <a:latin typeface="Times New Roman" pitchFamily="18" charset="0"/>
              </a:rPr>
              <a:t>  Часы приема по личным вопросам:</a:t>
            </a:r>
            <a:r>
              <a:rPr lang="ru-RU" altLang="ru-RU" sz="1300" dirty="0">
                <a:solidFill>
                  <a:srgbClr val="000000"/>
                </a:solidFill>
                <a:latin typeface="Times New Roman" pitchFamily="18" charset="0"/>
              </a:rPr>
              <a:t> вторник с 14:00-18:00;четверг с 8:00-13:00.</a:t>
            </a:r>
            <a:br>
              <a:rPr lang="ru-RU" altLang="ru-RU" sz="1300" dirty="0">
                <a:solidFill>
                  <a:srgbClr val="000000"/>
                </a:solidFill>
                <a:latin typeface="Times New Roman" pitchFamily="18" charset="0"/>
              </a:rPr>
            </a:br>
            <a:r>
              <a:rPr lang="ru-RU" altLang="ru-RU" sz="1300" dirty="0">
                <a:solidFill>
                  <a:srgbClr val="000000"/>
                </a:solidFill>
                <a:latin typeface="Times New Roman" pitchFamily="18" charset="0"/>
              </a:rPr>
              <a:t>часы работы заведующего с 8-00 до 18-00, ежедневно, тел.: 8-914-551-36-82</a:t>
            </a:r>
          </a:p>
          <a:p>
            <a:pPr defTabSz="912813" fontAlgn="base">
              <a:spcBef>
                <a:spcPct val="0"/>
              </a:spcBef>
              <a:spcAft>
                <a:spcPct val="0"/>
              </a:spcAft>
            </a:pPr>
            <a:r>
              <a:rPr lang="ru-RU" altLang="ru-RU" sz="1300" b="1" dirty="0">
                <a:solidFill>
                  <a:srgbClr val="000000"/>
                </a:solidFill>
                <a:latin typeface="Times New Roman" pitchFamily="18" charset="0"/>
              </a:rPr>
              <a:t> Адрес электронной почты: </a:t>
            </a:r>
            <a:r>
              <a:rPr lang="ru-RU" altLang="ru-RU" sz="1300" b="1" dirty="0" err="1">
                <a:solidFill>
                  <a:srgbClr val="000000"/>
                </a:solidFill>
                <a:latin typeface="Times New Roman" pitchFamily="18" charset="0"/>
              </a:rPr>
              <a:t>sad_vozzhaevka@mail</a:t>
            </a:r>
            <a:r>
              <a:rPr lang="ru-RU" altLang="ru-RU" sz="1300" b="1" dirty="0">
                <a:solidFill>
                  <a:srgbClr val="000000"/>
                </a:solidFill>
                <a:latin typeface="Times New Roman" pitchFamily="18" charset="0"/>
              </a:rPr>
              <a:t>. Адрес сайта: </a:t>
            </a:r>
            <a:r>
              <a:rPr lang="en-US" altLang="ru-RU" sz="1300" b="1" dirty="0">
                <a:solidFill>
                  <a:srgbClr val="000000"/>
                </a:solidFill>
                <a:latin typeface="Times New Roman" pitchFamily="18" charset="0"/>
              </a:rPr>
              <a:t>dou-vozjaevka.ucoz.org</a:t>
            </a:r>
            <a:endParaRPr lang="ru-RU" altLang="ru-RU" sz="1300" dirty="0">
              <a:solidFill>
                <a:srgbClr val="000000"/>
              </a:solidFill>
              <a:latin typeface="Times New Roman" pitchFamily="18" charset="0"/>
            </a:endParaRPr>
          </a:p>
          <a:p>
            <a:pPr algn="just" defTabSz="912813" fontAlgn="base">
              <a:spcBef>
                <a:spcPct val="0"/>
              </a:spcBef>
              <a:spcAft>
                <a:spcPct val="0"/>
              </a:spcAft>
            </a:pPr>
            <a:r>
              <a:rPr lang="ru-RU" altLang="ru-RU" sz="1300" b="1" dirty="0">
                <a:solidFill>
                  <a:srgbClr val="000000"/>
                </a:solidFill>
                <a:latin typeface="Times New Roman" pitchFamily="18" charset="0"/>
              </a:rPr>
              <a:t> Полное наименование: </a:t>
            </a:r>
            <a:r>
              <a:rPr lang="ru-RU" altLang="ru-RU" sz="1300" dirty="0">
                <a:solidFill>
                  <a:srgbClr val="000000"/>
                </a:solidFill>
                <a:latin typeface="Times New Roman" pitchFamily="18" charset="0"/>
              </a:rPr>
              <a:t>Муниципальное дошкольное образовательное автономное учреждение детский сад </a:t>
            </a:r>
          </a:p>
          <a:p>
            <a:pPr defTabSz="912813" fontAlgn="base">
              <a:spcBef>
                <a:spcPct val="0"/>
              </a:spcBef>
              <a:spcAft>
                <a:spcPct val="0"/>
              </a:spcAft>
            </a:pPr>
            <a:r>
              <a:rPr lang="ru-RU" altLang="ru-RU" sz="1300" dirty="0">
                <a:solidFill>
                  <a:srgbClr val="000000"/>
                </a:solidFill>
                <a:latin typeface="Times New Roman" pitchFamily="18" charset="0"/>
              </a:rPr>
              <a:t>с. Возжаевки</a:t>
            </a:r>
            <a:br>
              <a:rPr lang="ru-RU" altLang="ru-RU" sz="1300" dirty="0">
                <a:solidFill>
                  <a:srgbClr val="000000"/>
                </a:solidFill>
                <a:latin typeface="Times New Roman" pitchFamily="18" charset="0"/>
              </a:rPr>
            </a:br>
            <a:r>
              <a:rPr lang="ru-RU" altLang="ru-RU" sz="1300" dirty="0">
                <a:solidFill>
                  <a:srgbClr val="000000"/>
                </a:solidFill>
                <a:latin typeface="Times New Roman" pitchFamily="18" charset="0"/>
              </a:rPr>
              <a:t> </a:t>
            </a:r>
            <a:r>
              <a:rPr lang="ru-RU" altLang="ru-RU" sz="1300" b="1" dirty="0">
                <a:solidFill>
                  <a:srgbClr val="000000"/>
                </a:solidFill>
                <a:latin typeface="Times New Roman" pitchFamily="18" charset="0"/>
              </a:rPr>
              <a:t>Сокращенное наименование:</a:t>
            </a:r>
            <a:r>
              <a:rPr lang="ru-RU" altLang="ru-RU" sz="1300" dirty="0">
                <a:solidFill>
                  <a:srgbClr val="000000"/>
                </a:solidFill>
                <a:latin typeface="Times New Roman" pitchFamily="18" charset="0"/>
              </a:rPr>
              <a:t> МДОАУ детский сад с. Возжаевки</a:t>
            </a:r>
            <a:br>
              <a:rPr lang="ru-RU" altLang="ru-RU" sz="1300" dirty="0">
                <a:solidFill>
                  <a:srgbClr val="000000"/>
                </a:solidFill>
                <a:latin typeface="Times New Roman" pitchFamily="18" charset="0"/>
              </a:rPr>
            </a:br>
            <a:r>
              <a:rPr lang="ru-RU" altLang="ru-RU" sz="1300" dirty="0">
                <a:solidFill>
                  <a:srgbClr val="000000"/>
                </a:solidFill>
                <a:latin typeface="Times New Roman" pitchFamily="18" charset="0"/>
              </a:rPr>
              <a:t> </a:t>
            </a:r>
            <a:r>
              <a:rPr lang="ru-RU" altLang="ru-RU" sz="1300" b="1" dirty="0">
                <a:solidFill>
                  <a:srgbClr val="000000"/>
                </a:solidFill>
                <a:latin typeface="Times New Roman" pitchFamily="18" charset="0"/>
              </a:rPr>
              <a:t>Дата постройки: </a:t>
            </a:r>
            <a:r>
              <a:rPr lang="ru-RU" altLang="ru-RU" sz="1300" dirty="0">
                <a:solidFill>
                  <a:srgbClr val="000000"/>
                </a:solidFill>
                <a:latin typeface="Times New Roman" pitchFamily="18" charset="0"/>
              </a:rPr>
              <a:t>1988 год. Открыт после реконструкции 01.04.2015 года</a:t>
            </a:r>
          </a:p>
          <a:p>
            <a:pPr defTabSz="912813" fontAlgn="base">
              <a:spcBef>
                <a:spcPct val="0"/>
              </a:spcBef>
              <a:spcAft>
                <a:spcPct val="0"/>
              </a:spcAft>
            </a:pPr>
            <a:r>
              <a:rPr lang="ru-RU" altLang="ru-RU" sz="1300" b="1" dirty="0">
                <a:solidFill>
                  <a:srgbClr val="000000"/>
                </a:solidFill>
                <a:latin typeface="Times New Roman" pitchFamily="18" charset="0"/>
              </a:rPr>
              <a:t> Уровень образования: </a:t>
            </a:r>
            <a:r>
              <a:rPr lang="ru-RU" altLang="ru-RU" sz="1300" dirty="0">
                <a:solidFill>
                  <a:srgbClr val="000000"/>
                </a:solidFill>
                <a:latin typeface="Times New Roman" pitchFamily="18" charset="0"/>
              </a:rPr>
              <a:t>дошкольное образование</a:t>
            </a:r>
            <a:br>
              <a:rPr lang="ru-RU" altLang="ru-RU" sz="1300" dirty="0">
                <a:solidFill>
                  <a:srgbClr val="000000"/>
                </a:solidFill>
                <a:latin typeface="Times New Roman" pitchFamily="18" charset="0"/>
              </a:rPr>
            </a:br>
            <a:r>
              <a:rPr lang="ru-RU" altLang="ru-RU" sz="1300" dirty="0">
                <a:solidFill>
                  <a:srgbClr val="000000"/>
                </a:solidFill>
                <a:latin typeface="Times New Roman" pitchFamily="18" charset="0"/>
              </a:rPr>
              <a:t> </a:t>
            </a:r>
            <a:r>
              <a:rPr lang="ru-RU" altLang="ru-RU" sz="1300" b="1" dirty="0">
                <a:solidFill>
                  <a:srgbClr val="000000"/>
                </a:solidFill>
                <a:latin typeface="Times New Roman" pitchFamily="18" charset="0"/>
              </a:rPr>
              <a:t>Форма обучения:</a:t>
            </a:r>
            <a:r>
              <a:rPr lang="ru-RU" altLang="ru-RU" sz="1300" dirty="0">
                <a:solidFill>
                  <a:srgbClr val="000000"/>
                </a:solidFill>
                <a:latin typeface="Times New Roman" pitchFamily="18" charset="0"/>
              </a:rPr>
              <a:t> очная, групповая</a:t>
            </a:r>
            <a:br>
              <a:rPr lang="ru-RU" altLang="ru-RU" sz="1300" dirty="0">
                <a:solidFill>
                  <a:srgbClr val="000000"/>
                </a:solidFill>
                <a:latin typeface="Times New Roman" pitchFamily="18" charset="0"/>
              </a:rPr>
            </a:br>
            <a:r>
              <a:rPr lang="ru-RU" altLang="ru-RU" sz="1300" dirty="0">
                <a:solidFill>
                  <a:srgbClr val="000000"/>
                </a:solidFill>
                <a:latin typeface="Times New Roman" pitchFamily="18" charset="0"/>
              </a:rPr>
              <a:t> </a:t>
            </a:r>
            <a:r>
              <a:rPr lang="ru-RU" altLang="ru-RU" sz="1300" b="1" dirty="0">
                <a:solidFill>
                  <a:srgbClr val="000000"/>
                </a:solidFill>
                <a:latin typeface="Times New Roman" pitchFamily="18" charset="0"/>
              </a:rPr>
              <a:t>Нормативные сроки обучения:</a:t>
            </a:r>
            <a:r>
              <a:rPr lang="ru-RU" altLang="ru-RU" sz="1300" dirty="0">
                <a:solidFill>
                  <a:srgbClr val="000000"/>
                </a:solidFill>
                <a:latin typeface="Times New Roman" pitchFamily="18" charset="0"/>
              </a:rPr>
              <a:t> по общеобразовательным программам - 5 лет; образовательные программы дополнительного образования от 1 до 3 лет. </a:t>
            </a:r>
          </a:p>
          <a:p>
            <a:pPr defTabSz="912813" fontAlgn="base">
              <a:spcBef>
                <a:spcPct val="0"/>
              </a:spcBef>
              <a:spcAft>
                <a:spcPct val="0"/>
              </a:spcAft>
            </a:pPr>
            <a:r>
              <a:rPr lang="ru-RU" altLang="ru-RU" sz="1300" dirty="0">
                <a:solidFill>
                  <a:srgbClr val="000000"/>
                </a:solidFill>
                <a:latin typeface="Times New Roman" pitchFamily="18" charset="0"/>
              </a:rPr>
              <a:t> </a:t>
            </a:r>
            <a:r>
              <a:rPr lang="ru-RU" altLang="ru-RU" sz="1300" b="1" dirty="0">
                <a:solidFill>
                  <a:srgbClr val="000000"/>
                </a:solidFill>
                <a:latin typeface="Times New Roman" pitchFamily="18" charset="0"/>
              </a:rPr>
              <a:t>Содержание и организация образовательной деятельности определяется основной образовательной     </a:t>
            </a:r>
          </a:p>
          <a:p>
            <a:pPr algn="just" defTabSz="912813" fontAlgn="base">
              <a:spcBef>
                <a:spcPct val="0"/>
              </a:spcBef>
              <a:spcAft>
                <a:spcPct val="0"/>
              </a:spcAft>
            </a:pPr>
            <a:r>
              <a:rPr lang="ru-RU" altLang="ru-RU" sz="1300" b="1" dirty="0">
                <a:solidFill>
                  <a:srgbClr val="000000"/>
                </a:solidFill>
                <a:latin typeface="Times New Roman" pitchFamily="18" charset="0"/>
              </a:rPr>
              <a:t> Программой</a:t>
            </a:r>
            <a:r>
              <a:rPr lang="ru-RU" altLang="ru-RU" sz="1300" dirty="0">
                <a:solidFill>
                  <a:srgbClr val="000000"/>
                </a:solidFill>
                <a:latin typeface="Times New Roman" pitchFamily="18" charset="0"/>
              </a:rPr>
              <a:t> в соответствии с ФГОС ДО и ФОП ДО. В детском саду обеспечены равные возможности для полноценного развития каждого ребенка в период  дошкольного детства. </a:t>
            </a:r>
            <a:r>
              <a:rPr lang="ru-RU" altLang="ru-RU" sz="1300" dirty="0">
                <a:solidFill>
                  <a:srgbClr val="000000"/>
                </a:solidFill>
                <a:latin typeface="Times New Roman" pitchFamily="18" charset="0"/>
                <a:cs typeface="Times New Roman" pitchFamily="18" charset="0"/>
              </a:rPr>
              <a:t>Проводим образовательную деятельность по адаптированным образовательным программам с детьми ОВЗ и детьми- инвалидами Обучение </a:t>
            </a:r>
            <a:r>
              <a:rPr lang="ru-RU" altLang="ru-RU" sz="1300" dirty="0">
                <a:solidFill>
                  <a:srgbClr val="000000"/>
                </a:solidFill>
                <a:latin typeface="Times New Roman" pitchFamily="18" charset="0"/>
              </a:rPr>
              <a:t>ведется на родном языке из числа языков народов Российской Федерации, в том числе русском языке как родном языке на основании заявлений родителей (законных представителей) несовершеннолетних обучающихся. </a:t>
            </a:r>
          </a:p>
          <a:p>
            <a:pPr algn="just" defTabSz="912813" fontAlgn="base">
              <a:spcBef>
                <a:spcPct val="0"/>
              </a:spcBef>
              <a:spcAft>
                <a:spcPct val="0"/>
              </a:spcAft>
            </a:pPr>
            <a:r>
              <a:rPr lang="ru-RU" altLang="ru-RU" sz="1300" b="1" u="sng" dirty="0">
                <a:solidFill>
                  <a:srgbClr val="000000"/>
                </a:solidFill>
                <a:latin typeface="Times New Roman" pitchFamily="18" charset="0"/>
              </a:rPr>
              <a:t>Приоритетные направления деятельности МДОАУ детский сад с. Возжаевки:</a:t>
            </a:r>
            <a:endParaRPr lang="ru-RU" altLang="ru-RU" sz="1300" dirty="0">
              <a:solidFill>
                <a:srgbClr val="000000"/>
              </a:solidFill>
              <a:latin typeface="Times New Roman" pitchFamily="18" charset="0"/>
            </a:endParaRPr>
          </a:p>
          <a:p>
            <a:pPr algn="just" defTabSz="912813" fontAlgn="base">
              <a:spcBef>
                <a:spcPct val="0"/>
              </a:spcBef>
              <a:spcAft>
                <a:spcPct val="0"/>
              </a:spcAft>
            </a:pPr>
            <a:r>
              <a:rPr lang="ru-RU" altLang="ru-RU" sz="1300" dirty="0">
                <a:solidFill>
                  <a:srgbClr val="000000"/>
                </a:solidFill>
                <a:latin typeface="Times New Roman" pitchFamily="18" charset="0"/>
              </a:rPr>
              <a:t>1.Создание единого </a:t>
            </a:r>
            <a:r>
              <a:rPr lang="ru-RU" altLang="ru-RU" sz="1300" dirty="0" err="1">
                <a:solidFill>
                  <a:srgbClr val="000000"/>
                </a:solidFill>
                <a:latin typeface="Times New Roman" pitchFamily="18" charset="0"/>
              </a:rPr>
              <a:t>здоровьесберегающего</a:t>
            </a:r>
            <a:r>
              <a:rPr lang="ru-RU" altLang="ru-RU" sz="1300" dirty="0">
                <a:solidFill>
                  <a:srgbClr val="000000"/>
                </a:solidFill>
                <a:latin typeface="Times New Roman" pitchFamily="18" charset="0"/>
              </a:rPr>
              <a:t> образовательного пространства детского сада, сохранение и укрепление физического и психического здоровья воспитанников.</a:t>
            </a:r>
          </a:p>
          <a:p>
            <a:pPr algn="just" defTabSz="912813" fontAlgn="base">
              <a:spcBef>
                <a:spcPct val="0"/>
              </a:spcBef>
              <a:spcAft>
                <a:spcPct val="0"/>
              </a:spcAft>
            </a:pPr>
            <a:r>
              <a:rPr lang="ru-RU" altLang="ru-RU" sz="1300" dirty="0">
                <a:solidFill>
                  <a:srgbClr val="000000"/>
                </a:solidFill>
                <a:latin typeface="Times New Roman" pitchFamily="18" charset="0"/>
              </a:rPr>
              <a:t>2. Социально-коммуникативное развитие детей дошкольного возраста, с учетом регионального компонента и приобщения обучающихся к истокам народной культуры</a:t>
            </a:r>
            <a:r>
              <a:rPr lang="ru-RU" altLang="ru-RU" sz="1300" dirty="0" smtClean="0">
                <a:solidFill>
                  <a:srgbClr val="000000"/>
                </a:solidFill>
                <a:latin typeface="Times New Roman" pitchFamily="18" charset="0"/>
              </a:rPr>
              <a:t>. </a:t>
            </a:r>
          </a:p>
          <a:p>
            <a:pPr algn="just" defTabSz="912813" fontAlgn="base">
              <a:spcBef>
                <a:spcPct val="0"/>
              </a:spcBef>
              <a:spcAft>
                <a:spcPct val="0"/>
              </a:spcAft>
            </a:pPr>
            <a:r>
              <a:rPr lang="ru-RU" altLang="ru-RU" sz="1300" dirty="0" smtClean="0">
                <a:solidFill>
                  <a:srgbClr val="000000"/>
                </a:solidFill>
                <a:latin typeface="Times New Roman" pitchFamily="18" charset="0"/>
              </a:rPr>
              <a:t>Раздел </a:t>
            </a:r>
            <a:r>
              <a:rPr lang="ru-RU" altLang="ru-RU" sz="1300" b="1" dirty="0" smtClean="0">
                <a:solidFill>
                  <a:srgbClr val="000000"/>
                </a:solidFill>
                <a:latin typeface="Times New Roman" pitchFamily="18" charset="0"/>
              </a:rPr>
              <a:t>«Основные сведения»</a:t>
            </a:r>
            <a:r>
              <a:rPr lang="ru-RU" altLang="ru-RU" sz="1300" b="1" dirty="0">
                <a:solidFill>
                  <a:srgbClr val="000000"/>
                </a:solidFill>
                <a:latin typeface="Times New Roman" pitchFamily="18" charset="0"/>
              </a:rPr>
              <a:t> </a:t>
            </a:r>
            <a:r>
              <a:rPr lang="en-US" sz="1400" dirty="0" smtClean="0">
                <a:solidFill>
                  <a:srgbClr val="002060"/>
                </a:solidFill>
                <a:latin typeface="Times New Roman" pitchFamily="18" charset="0"/>
                <a:cs typeface="Times New Roman" pitchFamily="18" charset="0"/>
              </a:rPr>
              <a:t>https</a:t>
            </a:r>
            <a:r>
              <a:rPr lang="en-US" sz="1400" dirty="0">
                <a:solidFill>
                  <a:srgbClr val="002060"/>
                </a:solidFill>
                <a:latin typeface="Times New Roman" pitchFamily="18" charset="0"/>
                <a:cs typeface="Times New Roman" pitchFamily="18" charset="0"/>
              </a:rPr>
              <a:t>://dou-vozjaevka.ucoz.org/index/osnovnye_svedenija/0-5</a:t>
            </a:r>
            <a:endParaRPr lang="ru-RU" sz="1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8823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902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Прямоугольник 4"/>
          <p:cNvSpPr>
            <a:spLocks noChangeArrowheads="1"/>
          </p:cNvSpPr>
          <p:nvPr/>
        </p:nvSpPr>
        <p:spPr bwMode="auto">
          <a:xfrm>
            <a:off x="95250" y="188913"/>
            <a:ext cx="8856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2813" fontAlgn="base">
              <a:spcBef>
                <a:spcPct val="0"/>
              </a:spcBef>
              <a:spcAft>
                <a:spcPct val="0"/>
              </a:spcAft>
            </a:pPr>
            <a:r>
              <a:rPr lang="ru-RU" altLang="ru-RU" sz="1600" b="1" i="1" dirty="0" smtClean="0">
                <a:solidFill>
                  <a:srgbClr val="002060"/>
                </a:solidFill>
                <a:latin typeface="Times New Roman" pitchFamily="18" charset="0"/>
              </a:rPr>
              <a:t>Лицензия на осуществление образовательной деятельности с приложением </a:t>
            </a:r>
          </a:p>
          <a:p>
            <a:pPr algn="ctr" defTabSz="912813" fontAlgn="base">
              <a:spcBef>
                <a:spcPct val="0"/>
              </a:spcBef>
              <a:spcAft>
                <a:spcPct val="0"/>
              </a:spcAft>
            </a:pPr>
            <a:r>
              <a:rPr lang="ru-RU" altLang="ru-RU" sz="1600" b="1" i="1" dirty="0" smtClean="0">
                <a:solidFill>
                  <a:srgbClr val="002060"/>
                </a:solidFill>
                <a:latin typeface="Times New Roman" pitchFamily="18" charset="0"/>
              </a:rPr>
              <a:t>Приказ № 1007 от 24.07.2015г.  </a:t>
            </a:r>
            <a:r>
              <a:rPr lang="ru-RU" altLang="ru-RU" sz="1600" b="1" i="1" dirty="0" err="1" smtClean="0">
                <a:solidFill>
                  <a:srgbClr val="002060"/>
                </a:solidFill>
                <a:latin typeface="Times New Roman" pitchFamily="18" charset="0"/>
              </a:rPr>
              <a:t>Миноборнауки</a:t>
            </a:r>
            <a:r>
              <a:rPr lang="ru-RU" altLang="ru-RU" sz="1600" b="1" i="1" dirty="0" smtClean="0">
                <a:solidFill>
                  <a:srgbClr val="002060"/>
                </a:solidFill>
                <a:latin typeface="Times New Roman" pitchFamily="18" charset="0"/>
              </a:rPr>
              <a:t>  Амурской области</a:t>
            </a:r>
            <a:endParaRPr lang="ru-RU" altLang="ru-RU" sz="1600" b="1" i="1" dirty="0">
              <a:solidFill>
                <a:srgbClr val="002060"/>
              </a:solidFill>
              <a:latin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773688"/>
            <a:ext cx="2185120" cy="316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3461" y="908720"/>
            <a:ext cx="2160240" cy="316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773688"/>
            <a:ext cx="2185910" cy="309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3717032"/>
            <a:ext cx="2082949" cy="29568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1593" y="3809152"/>
            <a:ext cx="1944216" cy="295689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15346" y="3343712"/>
            <a:ext cx="5244009" cy="523220"/>
          </a:xfrm>
          <a:prstGeom prst="rect">
            <a:avLst/>
          </a:prstGeom>
        </p:spPr>
        <p:txBody>
          <a:bodyPr wrap="square">
            <a:spAutoFit/>
          </a:bodyPr>
          <a:lstStyle/>
          <a:p>
            <a:pPr algn="ctr"/>
            <a:r>
              <a:rPr lang="ru-RU" sz="1400" dirty="0" smtClean="0">
                <a:latin typeface="Times New Roman" pitchFamily="18" charset="0"/>
                <a:cs typeface="Times New Roman" pitchFamily="18" charset="0"/>
              </a:rPr>
              <a:t>Ссылка на  раздел сайта  «Документы» </a:t>
            </a:r>
          </a:p>
          <a:p>
            <a:r>
              <a:rPr lang="en-US" sz="1400" b="1" dirty="0" smtClean="0">
                <a:solidFill>
                  <a:srgbClr val="002060"/>
                </a:solidFill>
                <a:latin typeface="Times New Roman" pitchFamily="18" charset="0"/>
                <a:cs typeface="Times New Roman" pitchFamily="18" charset="0"/>
              </a:rPr>
              <a:t>https</a:t>
            </a:r>
            <a:r>
              <a:rPr lang="en-US" sz="1400" b="1" dirty="0">
                <a:solidFill>
                  <a:srgbClr val="002060"/>
                </a:solidFill>
                <a:latin typeface="Times New Roman" pitchFamily="18" charset="0"/>
                <a:cs typeface="Times New Roman" pitchFamily="18" charset="0"/>
              </a:rPr>
              <a:t>://dou-vozjaevka.ucoz.org/index/dokumenty/0-7</a:t>
            </a:r>
            <a:endParaRPr lang="ru-RU" sz="1400" b="1" dirty="0">
              <a:solidFill>
                <a:srgbClr val="00206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59" y="4149080"/>
            <a:ext cx="2036763"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9379" y="4071822"/>
            <a:ext cx="2036763" cy="251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425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ctrTitle"/>
          </p:nvPr>
        </p:nvSpPr>
        <p:spPr/>
        <p:txBody>
          <a:bodyPr/>
          <a:lstStyle/>
          <a:p>
            <a:pPr eaLnBrk="1" hangingPunct="1"/>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ru-RU"/>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2" name="Picture 2"/>
          <p:cNvPicPr>
            <a:picLocks noChangeAspect="1" noChangeArrowheads="1"/>
          </p:cNvPicPr>
          <p:nvPr/>
        </p:nvPicPr>
        <p:blipFill>
          <a:blip r:embed="rId3"/>
          <a:srcRect/>
          <a:stretch>
            <a:fillRect/>
          </a:stretch>
        </p:blipFill>
        <p:spPr bwMode="auto">
          <a:xfrm>
            <a:off x="2098900" y="692696"/>
            <a:ext cx="5211763" cy="4157662"/>
          </a:xfrm>
          <a:prstGeom prst="rect">
            <a:avLst/>
          </a:prstGeom>
          <a:solidFill>
            <a:schemeClr val="accent4">
              <a:lumMod val="60000"/>
              <a:lumOff val="40000"/>
            </a:schemeClr>
          </a:solidFill>
          <a:ln>
            <a:noFill/>
          </a:ln>
          <a:effectLst/>
        </p:spPr>
      </p:pic>
      <p:pic>
        <p:nvPicPr>
          <p:cNvPr id="9" name="Объект 3"/>
          <p:cNvPicPr>
            <a:picLocks noChangeAspect="1"/>
          </p:cNvPicPr>
          <p:nvPr/>
        </p:nvPicPr>
        <p:blipFill>
          <a:blip r:embed="rId4"/>
          <a:srcRect/>
          <a:stretch>
            <a:fillRect/>
          </a:stretch>
        </p:blipFill>
        <p:spPr bwMode="auto">
          <a:xfrm rot="-812151">
            <a:off x="149318" y="170448"/>
            <a:ext cx="2160587" cy="166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Объект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05278">
            <a:off x="164733" y="2858723"/>
            <a:ext cx="2376487" cy="1787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C:\Users\Klient\Desktop\Рисунок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5885" y="32464"/>
            <a:ext cx="2017712" cy="1671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Объект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7590" y="4430971"/>
            <a:ext cx="2914650" cy="2185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9498" y="-144425"/>
            <a:ext cx="2846387"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6335" y="49579"/>
            <a:ext cx="2036763" cy="1470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18175">
            <a:off x="2305935" y="3191379"/>
            <a:ext cx="1612647" cy="2012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00" y="1523356"/>
            <a:ext cx="284638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2777" y="4851511"/>
            <a:ext cx="2944813"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9653">
            <a:off x="-84848" y="4395148"/>
            <a:ext cx="2249487"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291694">
            <a:off x="4563817" y="3440491"/>
            <a:ext cx="2228424" cy="1227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72200" y="2555855"/>
            <a:ext cx="31337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72118" y="1602731"/>
            <a:ext cx="26892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1"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44504" y="4700587"/>
            <a:ext cx="2846387"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140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1983</TotalTime>
  <Words>2344</Words>
  <Application>Microsoft Office PowerPoint</Application>
  <PresentationFormat>Экран (4:3)</PresentationFormat>
  <Paragraphs>245</Paragraphs>
  <Slides>29</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29</vt:i4>
      </vt:variant>
    </vt:vector>
  </HeadingPairs>
  <TitlesOfParts>
    <vt:vector size="32" baseType="lpstr">
      <vt:lpstr>1_Тема Office</vt:lpstr>
      <vt:lpstr>PDF</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Klient</dc:creator>
  <cp:lastModifiedBy>Klient</cp:lastModifiedBy>
  <cp:revision>110</cp:revision>
  <dcterms:created xsi:type="dcterms:W3CDTF">2025-05-02T12:44:47Z</dcterms:created>
  <dcterms:modified xsi:type="dcterms:W3CDTF">2025-05-10T10:57:24Z</dcterms:modified>
</cp:coreProperties>
</file>