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5" r:id="rId4"/>
    <p:sldId id="309" r:id="rId5"/>
    <p:sldId id="260" r:id="rId6"/>
    <p:sldId id="310" r:id="rId7"/>
    <p:sldId id="311" r:id="rId8"/>
    <p:sldId id="283" r:id="rId9"/>
    <p:sldId id="287" r:id="rId10"/>
    <p:sldId id="290" r:id="rId11"/>
    <p:sldId id="297" r:id="rId12"/>
    <p:sldId id="312" r:id="rId13"/>
    <p:sldId id="313" r:id="rId14"/>
    <p:sldId id="326" r:id="rId15"/>
    <p:sldId id="314" r:id="rId16"/>
    <p:sldId id="320" r:id="rId17"/>
    <p:sldId id="316" r:id="rId18"/>
    <p:sldId id="317" r:id="rId19"/>
    <p:sldId id="318" r:id="rId20"/>
    <p:sldId id="319" r:id="rId21"/>
    <p:sldId id="321" r:id="rId22"/>
    <p:sldId id="293" r:id="rId23"/>
    <p:sldId id="328" r:id="rId24"/>
    <p:sldId id="325" r:id="rId25"/>
    <p:sldId id="265" r:id="rId26"/>
    <p:sldId id="294" r:id="rId27"/>
    <p:sldId id="271" r:id="rId28"/>
    <p:sldId id="323" r:id="rId29"/>
    <p:sldId id="324" r:id="rId30"/>
    <p:sldId id="327" r:id="rId31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CC"/>
    <a:srgbClr val="800000"/>
    <a:srgbClr val="00CCFF"/>
    <a:srgbClr val="00FFFF"/>
    <a:srgbClr val="66FF33"/>
    <a:srgbClr val="00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17"/>
    <p:restoredTop sz="94660"/>
  </p:normalViewPr>
  <p:slideViewPr>
    <p:cSldViewPr showGuides="1">
      <p:cViewPr varScale="1">
        <p:scale>
          <a:sx n="80" d="100"/>
          <a:sy n="80" d="100"/>
        </p:scale>
        <p:origin x="-153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gradFill rotWithShape="0">
          <a:gsLst>
            <a:gs pos="0">
              <a:srgbClr val="00CCFF"/>
            </a:gs>
            <a:gs pos="100000">
              <a:srgbClr val="00FFFF"/>
            </a:gs>
          </a:gsLst>
          <a:path path="rect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/>
          <p:cNvSpPr/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fontAlgn="base"/>
            <a:r>
              <a:rPr lang="ru-RU" strike="noStrike" noProof="1"/>
              <a:t>Образец заголовка</a:t>
            </a:r>
            <a:endParaRPr lang="ru-RU" strike="noStrike" noProof="1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fontAlgn="base"/>
            <a:r>
              <a:rPr lang="ru-RU" strike="noStrike" noProof="1"/>
              <a:t>Образец подзаголовка</a:t>
            </a:r>
            <a:endParaRPr lang="ru-RU" strike="noStrike" noProof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algn="r" fontAlgn="base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00FFFF"/>
            </a:gs>
          </a:gsLst>
          <a:path path="rect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 fontAlgn="base"/>
            <a:r>
              <a:rPr lang="ru-RU" strike="noStrike" noProof="1" smtClean="0"/>
              <a:t>Образец заголовка</a:t>
            </a:r>
            <a:endParaRPr lang="ru-RU" strike="noStrike" noProof="1" smtClean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 smtClean="0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ru-RU" strike="noStrike" noProof="1" dirty="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</a:fld>
            <a:endParaRPr lang="ru-RU" strike="noStrike" noProof="1" dirty="0">
              <a:effectLst>
                <a:outerShdw blurRad="38100" dist="38100" dir="2700000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hyperlink" Target="http://s002.radikal.ru/i198/1003/6e/20ff713f375ft.jpg" TargetMode="Externa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8" Type="http://schemas.openxmlformats.org/officeDocument/2006/relationships/image" Target="../media/image40.jpeg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2.jpeg"/><Relationship Id="rId1" Type="http://schemas.openxmlformats.org/officeDocument/2006/relationships/hyperlink" Target="http://s002.radikal.ru/i198/1003/6e/20ff713f375ft.jpg" TargetMode="Externa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8.jpeg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jpeg"/><Relationship Id="rId8" Type="http://schemas.openxmlformats.org/officeDocument/2006/relationships/image" Target="../media/image57.jpeg"/><Relationship Id="rId7" Type="http://schemas.openxmlformats.org/officeDocument/2006/relationships/image" Target="../media/image56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0" Type="http://schemas.openxmlformats.org/officeDocument/2006/relationships/slideLayout" Target="../slideLayouts/slideLayout7.xml"/><Relationship Id="rId1" Type="http://schemas.openxmlformats.org/officeDocument/2006/relationships/hyperlink" Target="http://s002.radikal.ru/i198/1003/6e/20ff713f375ft.jpg" TargetMode="Externa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6.jpeg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jpeg"/><Relationship Id="rId8" Type="http://schemas.openxmlformats.org/officeDocument/2006/relationships/image" Target="../media/image82.jpeg"/><Relationship Id="rId7" Type="http://schemas.openxmlformats.org/officeDocument/2006/relationships/image" Target="../media/image81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0" Type="http://schemas.openxmlformats.org/officeDocument/2006/relationships/slideLayout" Target="../slideLayouts/slideLayout2.xml"/><Relationship Id="rId1" Type="http://schemas.openxmlformats.org/officeDocument/2006/relationships/hyperlink" Target="http://s002.radikal.ru/i198/1003/6e/20ff713f375ft.jpg" TargetMode="Externa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jpeg"/><Relationship Id="rId8" Type="http://schemas.openxmlformats.org/officeDocument/2006/relationships/image" Target="../media/image89.jpeg"/><Relationship Id="rId7" Type="http://schemas.openxmlformats.org/officeDocument/2006/relationships/image" Target="../media/image88.jpe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91.jpeg"/><Relationship Id="rId1" Type="http://schemas.openxmlformats.org/officeDocument/2006/relationships/hyperlink" Target="http://s002.radikal.ru/i198/1003/6e/20ff713f375ft.jpg" TargetMode="Externa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7.jpeg"/><Relationship Id="rId7" Type="http://schemas.openxmlformats.org/officeDocument/2006/relationships/image" Target="../media/image96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3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3.jpeg"/><Relationship Id="rId7" Type="http://schemas.openxmlformats.org/officeDocument/2006/relationships/image" Target="../media/image102.jpeg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3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jpeg"/><Relationship Id="rId8" Type="http://schemas.openxmlformats.org/officeDocument/2006/relationships/image" Target="../media/image109.jpeg"/><Relationship Id="rId7" Type="http://schemas.openxmlformats.org/officeDocument/2006/relationships/image" Target="../media/image108.jpeg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3" Type="http://schemas.openxmlformats.org/officeDocument/2006/relationships/image" Target="../media/image104.jpeg"/><Relationship Id="rId2" Type="http://schemas.openxmlformats.org/officeDocument/2006/relationships/image" Target="../media/image3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11.jpeg"/><Relationship Id="rId10" Type="http://schemas.openxmlformats.org/officeDocument/2006/relationships/image" Target="../media/image110.jpeg"/><Relationship Id="rId1" Type="http://schemas.openxmlformats.org/officeDocument/2006/relationships/hyperlink" Target="http://s002.radikal.ru/i198/1003/6e/20ff713f375ft.jpg" TargetMode="Externa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8.jpeg"/><Relationship Id="rId8" Type="http://schemas.openxmlformats.org/officeDocument/2006/relationships/image" Target="../media/image117.jpeg"/><Relationship Id="rId7" Type="http://schemas.openxmlformats.org/officeDocument/2006/relationships/image" Target="../media/image116.jpeg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3" Type="http://schemas.openxmlformats.org/officeDocument/2006/relationships/image" Target="../media/image112.jpeg"/><Relationship Id="rId2" Type="http://schemas.openxmlformats.org/officeDocument/2006/relationships/image" Target="../media/image3.jpeg"/><Relationship Id="rId10" Type="http://schemas.openxmlformats.org/officeDocument/2006/relationships/slideLayout" Target="../slideLayouts/slideLayout2.xml"/><Relationship Id="rId1" Type="http://schemas.openxmlformats.org/officeDocument/2006/relationships/hyperlink" Target="http://s002.radikal.ru/i198/1003/6e/20ff713f375ft.jpg" TargetMode="Externa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5.jpeg"/><Relationship Id="rId8" Type="http://schemas.openxmlformats.org/officeDocument/2006/relationships/image" Target="../media/image124.jpeg"/><Relationship Id="rId7" Type="http://schemas.openxmlformats.org/officeDocument/2006/relationships/image" Target="../media/image123.jpeg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3" Type="http://schemas.openxmlformats.org/officeDocument/2006/relationships/image" Target="../media/image119.jpeg"/><Relationship Id="rId2" Type="http://schemas.openxmlformats.org/officeDocument/2006/relationships/image" Target="../media/image3.jpeg"/><Relationship Id="rId17" Type="http://schemas.openxmlformats.org/officeDocument/2006/relationships/vmlDrawing" Target="../drawings/vmlDrawing1.v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28.png"/><Relationship Id="rId14" Type="http://schemas.openxmlformats.org/officeDocument/2006/relationships/oleObject" Target="../embeddings/oleObject3.bin"/><Relationship Id="rId13" Type="http://schemas.openxmlformats.org/officeDocument/2006/relationships/image" Target="../media/image127.png"/><Relationship Id="rId12" Type="http://schemas.openxmlformats.org/officeDocument/2006/relationships/oleObject" Target="../embeddings/oleObject2.bin"/><Relationship Id="rId11" Type="http://schemas.openxmlformats.org/officeDocument/2006/relationships/image" Target="../media/image126.png"/><Relationship Id="rId10" Type="http://schemas.openxmlformats.org/officeDocument/2006/relationships/oleObject" Target="../embeddings/oleObject1.bin"/><Relationship Id="rId1" Type="http://schemas.openxmlformats.org/officeDocument/2006/relationships/hyperlink" Target="http://s002.radikal.ru/i198/1003/6e/20ff713f375ft.jpg" TargetMode="Externa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3.jpeg"/><Relationship Id="rId8" Type="http://schemas.openxmlformats.org/officeDocument/2006/relationships/image" Target="../media/image132.jpeg"/><Relationship Id="rId7" Type="http://schemas.openxmlformats.org/officeDocument/2006/relationships/image" Target="../media/image131.png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0.png"/><Relationship Id="rId4" Type="http://schemas.openxmlformats.org/officeDocument/2006/relationships/oleObject" Target="../embeddings/oleObject4.bin"/><Relationship Id="rId3" Type="http://schemas.openxmlformats.org/officeDocument/2006/relationships/image" Target="../media/image129.jpeg"/><Relationship Id="rId2" Type="http://schemas.openxmlformats.org/officeDocument/2006/relationships/image" Target="../media/image3.jpeg"/><Relationship Id="rId13" Type="http://schemas.openxmlformats.org/officeDocument/2006/relationships/vmlDrawing" Target="../drawings/vmlDrawing2.v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35.jpeg"/><Relationship Id="rId10" Type="http://schemas.openxmlformats.org/officeDocument/2006/relationships/image" Target="../media/image134.jpeg"/><Relationship Id="rId1" Type="http://schemas.openxmlformats.org/officeDocument/2006/relationships/hyperlink" Target="http://s002.radikal.ru/i198/1003/6e/20ff713f375ft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hyperlink" Target="http://s002.radikal.ru/i198/1003/6e/20ff713f375ft.jpg" TargetMode="Externa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0" Type="http://schemas.openxmlformats.org/officeDocument/2006/relationships/slideLayout" Target="../slideLayouts/slideLayout2.xml"/><Relationship Id="rId1" Type="http://schemas.openxmlformats.org/officeDocument/2006/relationships/hyperlink" Target="http://s002.radikal.ru/i198/1003/6e/20ff713f375ft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72313"/>
          </a:xfrm>
          <a:prstGeom prst="rect">
            <a:avLst/>
          </a:prstGeom>
          <a:solidFill>
            <a:srgbClr val="FFFFCC">
              <a:alpha val="83136"/>
            </a:srgbClr>
          </a:solidFill>
          <a:ln w="9525">
            <a:noFill/>
          </a:ln>
        </p:spPr>
      </p:pic>
      <p:sp>
        <p:nvSpPr>
          <p:cNvPr id="3074" name="Text Box 8"/>
          <p:cNvSpPr txBox="1"/>
          <p:nvPr/>
        </p:nvSpPr>
        <p:spPr>
          <a:xfrm>
            <a:off x="1547813" y="5805488"/>
            <a:ext cx="5486400" cy="396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/>
          <p:nvPr/>
        </p:nvSpPr>
        <p:spPr bwMode="auto">
          <a:xfrm>
            <a:off x="571500" y="357188"/>
            <a:ext cx="7929563" cy="2000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b" anchorCtr="1"/>
          <a:lstStyle/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ru-RU" sz="2000" b="1" i="1" kern="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Муниципальное бюджетное дошкольное  образовательное учреждение «Детский сад №160  общеразвивающего вида с приоритетным осуществлением деятельности по художественно-эстетическому развитию детей»  города Чебоксары Чувашской Республики</a:t>
            </a:r>
            <a:endParaRPr kumimoji="0" lang="ru-RU" sz="2000" b="1" i="1" kern="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7" name="Picture 5" descr="C:\Users\admin\Desktop\ds16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7" y="2357429"/>
            <a:ext cx="5715000" cy="350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0" name="Заголовок 1"/>
          <p:cNvSpPr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Внедрение передовых педагогических практик в образовательном процессе</a:t>
            </a:r>
            <a:endParaRPr lang="ru-RU" sz="28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12291" name="Объект 2"/>
          <p:cNvSpPr/>
          <p:nvPr/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МБДОУ «Детский сад № 1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60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» г. Чебоксары является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федеральными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 пилотн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ыми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 площадк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ами: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- Сетевая инновационная площадка АНО ДПО «НИИ дошкольного образования «Воспитатели России» по теме: «Мир головоломок».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</a:pPr>
            <a:endParaRPr lang="ru-RU" sz="2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7" y="3929065"/>
            <a:ext cx="2714644" cy="233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3" y="3571876"/>
            <a:ext cx="2214579" cy="3117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7" y="3929065"/>
            <a:ext cx="2928959" cy="236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420938"/>
            <a:ext cx="7561263" cy="3592513"/>
          </a:xfrm>
        </p:spPr>
        <p:txBody>
          <a:bodyPr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315" name="Объект 2"/>
          <p:cNvSpPr/>
          <p:nvPr/>
        </p:nvSpPr>
        <p:spPr>
          <a:xfrm>
            <a:off x="457200" y="333375"/>
            <a:ext cx="8229600" cy="13668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- Сетевая инновационная площадка АНО ДПО «НИИ дошкольного образования «Воспитатели России» по теме: «ПиктоМир».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</a:pPr>
            <a:endParaRPr lang="ru-RU" sz="2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331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1714500"/>
            <a:ext cx="28448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5" y="1285875"/>
            <a:ext cx="2133600" cy="284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88" y="1643063"/>
            <a:ext cx="27178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4071938"/>
            <a:ext cx="3357563" cy="2557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563" y="4143375"/>
            <a:ext cx="4000500" cy="2457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420938"/>
            <a:ext cx="7561263" cy="3592513"/>
          </a:xfrm>
        </p:spPr>
        <p:txBody>
          <a:bodyPr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39" name="Заголовок 1"/>
          <p:cNvSpPr/>
          <p:nvPr/>
        </p:nvSpPr>
        <p:spPr>
          <a:xfrm>
            <a:off x="468313" y="115888"/>
            <a:ext cx="8229600" cy="635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Освещение опыта педагогов</a:t>
            </a:r>
            <a:r>
              <a:rPr lang="ru-RU" sz="40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endParaRPr lang="ru-RU" sz="40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928669"/>
            <a:ext cx="1928827" cy="264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1000108"/>
            <a:ext cx="1785949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000108"/>
            <a:ext cx="171451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1000108"/>
            <a:ext cx="168591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3786190"/>
            <a:ext cx="1855769" cy="269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50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4612" y="3857627"/>
            <a:ext cx="1857388" cy="271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51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7751" y="3857628"/>
            <a:ext cx="2028818" cy="269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52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43767" y="3929066"/>
            <a:ext cx="1641455" cy="262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Заголовок 1"/>
          <p:cNvSpPr/>
          <p:nvPr/>
        </p:nvSpPr>
        <p:spPr>
          <a:xfrm>
            <a:off x="457200" y="188913"/>
            <a:ext cx="8229600" cy="100806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Предоставление передового опыта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7" y="1142984"/>
            <a:ext cx="3357587" cy="221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5" y="3786190"/>
            <a:ext cx="2714644" cy="1985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1071545"/>
            <a:ext cx="1927207" cy="278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7" y="4500570"/>
            <a:ext cx="2857520" cy="220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1" y="1071545"/>
            <a:ext cx="2357453" cy="278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73" y="4357694"/>
            <a:ext cx="2714644" cy="234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Заголовок 1"/>
          <p:cNvSpPr/>
          <p:nvPr/>
        </p:nvSpPr>
        <p:spPr>
          <a:xfrm>
            <a:off x="457200" y="274638"/>
            <a:ext cx="8229600" cy="922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Участие в муниципальных проектах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16387" name="Объект 2"/>
          <p:cNvSpPr/>
          <p:nvPr/>
        </p:nvSpPr>
        <p:spPr>
          <a:xfrm>
            <a:off x="539750" y="1268413"/>
            <a:ext cx="8229600" cy="48577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609600" indent="-6096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По родному краю с рюкзаком шагаю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Энциклопедия профессий: от А до Я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Преемственность: детский сад и школа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Культурное наследие Чувашии заботливо и бережно храним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Первый шаг в фитнес - класс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Театр глазами детей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Здоровые дети - счастливые родители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609600" indent="-609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</a:pPr>
            <a:endParaRPr lang="ru-RU" sz="32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000503"/>
            <a:ext cx="2844800" cy="145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4643446"/>
            <a:ext cx="28448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7" y="2928933"/>
            <a:ext cx="2284397" cy="369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2395538"/>
            <a:ext cx="7561263" cy="3592513"/>
          </a:xfrm>
        </p:spPr>
        <p:txBody>
          <a:bodyPr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57165"/>
            <a:ext cx="3213091" cy="1998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357430"/>
            <a:ext cx="314327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1" y="285728"/>
            <a:ext cx="376713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2571743"/>
            <a:ext cx="2651134" cy="209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4500570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6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64" y="2643182"/>
            <a:ext cx="21336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7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4643446"/>
            <a:ext cx="2784463" cy="1927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4" name="Заголовок 1"/>
          <p:cNvSpPr/>
          <p:nvPr/>
        </p:nvSpPr>
        <p:spPr>
          <a:xfrm>
            <a:off x="468313" y="260350"/>
            <a:ext cx="8229600" cy="8509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Сложившиеся традиции ДОУ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18435" name="Объект 2"/>
          <p:cNvSpPr/>
          <p:nvPr/>
        </p:nvSpPr>
        <p:spPr>
          <a:xfrm>
            <a:off x="457200" y="1125538"/>
            <a:ext cx="8229600" cy="50006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«Парад дошколят»</a:t>
            </a:r>
            <a:endParaRPr lang="ru-RU" sz="28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«Бал дошколят»</a:t>
            </a:r>
            <a:endParaRPr lang="ru-RU" sz="28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«Город мастеров»</a:t>
            </a:r>
            <a:endParaRPr lang="ru-RU" sz="28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«Цветок ветерану»</a:t>
            </a:r>
            <a:endParaRPr lang="ru-RU" sz="28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endParaRPr lang="ru-RU" sz="28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endParaRPr lang="ru-RU" sz="28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</a:pPr>
            <a:endParaRPr lang="ru-RU" sz="28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3643314"/>
            <a:ext cx="3071833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1142984"/>
            <a:ext cx="3357585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4000503"/>
            <a:ext cx="3070215" cy="221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420938"/>
            <a:ext cx="7561263" cy="3592513"/>
          </a:xfrm>
        </p:spPr>
        <p:txBody>
          <a:bodyPr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59" name="Заголовок 1"/>
          <p:cNvSpPr/>
          <p:nvPr/>
        </p:nvSpPr>
        <p:spPr>
          <a:xfrm>
            <a:off x="457200" y="274638"/>
            <a:ext cx="8229600" cy="8509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Платные образовательные услуги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19460" name="Объект 2"/>
          <p:cNvSpPr/>
          <p:nvPr/>
        </p:nvSpPr>
        <p:spPr>
          <a:xfrm>
            <a:off x="250825" y="1196975"/>
            <a:ext cx="8424863" cy="20875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Кроме основного, базисного образования в ДОУ действует многогранная система дополнительного образования. Дополнительное образование включает в себ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</a:rPr>
              <a:t>я: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</a:rPr>
              <a:t>- Художественно-эстетическое направление: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 «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</a:rPr>
              <a:t>Творческая мастерская»,«Крошки в ладошках», «Волшебное тесто», «Веселый каблучок», «Задоринк</a:t>
            </a:r>
            <a:r>
              <a:rPr lang="ru-RU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и»</a:t>
            </a:r>
            <a:endParaRPr lang="ru-RU" sz="3200" dirty="0">
              <a:latin typeface="Tahoma" panose="020B060403050404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</a:pPr>
            <a:endParaRPr lang="ru-RU" sz="3200" dirty="0">
              <a:latin typeface="Tahoma" panose="020B0604030504040204" pitchFamily="34" charset="0"/>
            </a:endParaRP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71810"/>
            <a:ext cx="3286148" cy="2133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4872046"/>
            <a:ext cx="3143272" cy="1985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143248"/>
            <a:ext cx="3071833" cy="2276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2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549275"/>
            <a:ext cx="7993063" cy="2374900"/>
          </a:xfrm>
          <a:ln/>
        </p:spPr>
        <p:txBody>
          <a:bodyPr wrap="square" lIns="91440" tIns="45720" rIns="91440" bIns="45720" anchor="t" anchorCtr="0"/>
          <a:lstStyle/>
          <a:p>
            <a:pPr>
              <a:spcBef>
                <a:spcPct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С</a:t>
            </a:r>
            <a:r>
              <a:rPr lang="ru-RU" sz="2400" dirty="0">
                <a:solidFill>
                  <a:srgbClr val="000000"/>
                </a:solidFill>
                <a:effectLst/>
              </a:rPr>
              <a:t>оциально-педагогическо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</a:t>
            </a:r>
            <a:r>
              <a:rPr lang="ru-RU" sz="2400" dirty="0">
                <a:solidFill>
                  <a:srgbClr val="000000"/>
                </a:solidFill>
                <a:effectLst/>
              </a:rPr>
              <a:t> направлен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ие:</a:t>
            </a:r>
            <a:endParaRPr lang="ru-RU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«Юные исследователи», «Лего-конструирование», «Речевичок».</a:t>
            </a:r>
            <a:endParaRPr lang="ru-RU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Подготовка к школе:</a:t>
            </a:r>
            <a:endParaRPr lang="ru-RU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«Читадочка»,«Юный математик»,«Я считаю от 0 до 10».</a:t>
            </a:r>
            <a:endParaRPr lang="ru-RU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sz="2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286124"/>
            <a:ext cx="321470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786058"/>
            <a:ext cx="3213091" cy="2070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857759"/>
            <a:ext cx="3213091" cy="178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Заголовок 1"/>
          <p:cNvSpPr/>
          <p:nvPr/>
        </p:nvSpPr>
        <p:spPr>
          <a:xfrm>
            <a:off x="457200" y="274638"/>
            <a:ext cx="8229600" cy="922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Сотрудничество с социумом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21507" name="Объект 2"/>
          <p:cNvSpPr/>
          <p:nvPr/>
        </p:nvSpPr>
        <p:spPr>
          <a:xfrm>
            <a:off x="179388" y="1125538"/>
            <a:ext cx="8785225" cy="23749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В целях соответствия образовательного процесса требованиям ФГОС ДО учреждение осуществляет взаимодействие с социумом города :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 - Детская библиотека им. В. Сухомлинского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 - Культурно-выставочный центр «Радуга» г. Чебоксары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 - МБОУ «СОШ № 50»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 - АУ «Чувашский государственный театр кукол» Минкультуры Чувашии. 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 - Чувашский государственный институт культуры и искусств.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6" y="3429000"/>
            <a:ext cx="2643207" cy="305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4357694"/>
            <a:ext cx="2714644" cy="20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1" y="3286124"/>
            <a:ext cx="2624126" cy="147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7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210" name="Rectangle 2"/>
          <p:cNvSpPr>
            <a:spLocks noGrp="1"/>
          </p:cNvSpPr>
          <p:nvPr>
            <p:ph type="title"/>
          </p:nvPr>
        </p:nvSpPr>
        <p:spPr>
          <a:xfrm>
            <a:off x="2484438" y="692150"/>
            <a:ext cx="4859337" cy="793750"/>
          </a:xfrm>
          <a:ln/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lang="ru-RU" b="1" i="1" dirty="0">
                <a:solidFill>
                  <a:srgbClr val="FF0000"/>
                </a:solidFill>
                <a:effectLst/>
              </a:rPr>
              <a:t>   </a:t>
            </a:r>
            <a:r>
              <a:rPr lang="ru-RU" b="1" dirty="0">
                <a:solidFill>
                  <a:srgbClr val="FF0000"/>
                </a:solidFill>
                <a:effectLst/>
              </a:rPr>
              <a:t>Наша история</a:t>
            </a:r>
            <a:br>
              <a:rPr lang="ru-RU" dirty="0">
                <a:solidFill>
                  <a:schemeClr val="bg2"/>
                </a:solidFill>
                <a:effectLst/>
              </a:rPr>
            </a:br>
            <a:endParaRPr lang="ru-RU" sz="2400" b="1" dirty="0">
              <a:solidFill>
                <a:schemeClr val="bg2"/>
              </a:solidFill>
              <a:effectLst/>
            </a:endParaRPr>
          </a:p>
        </p:txBody>
      </p:sp>
      <p:sp>
        <p:nvSpPr>
          <p:cNvPr id="4099" name="Text Box 16"/>
          <p:cNvSpPr txBox="1"/>
          <p:nvPr/>
        </p:nvSpPr>
        <p:spPr>
          <a:xfrm>
            <a:off x="395288" y="1916113"/>
            <a:ext cx="8497887" cy="3622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ru-RU" sz="16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Дата создания учреждения: 6 ноября1986 год</a:t>
            </a:r>
            <a:endParaRPr lang="ru-RU" sz="2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Место нахождения образовательной организации:</a:t>
            </a:r>
            <a:endParaRPr lang="ru-RU" sz="2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428038, Чувашская Республика, г. Чебоксары, ул. Юго-западный бульвар д. 7</a:t>
            </a:r>
            <a:endParaRPr lang="ru-RU" sz="2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       Режим работы: режим полного дня с 12-ти часовым пребыванием, 5-дневная рабочая неделя, выходные дни: суббота, воскресенье и праздничные дни, установленные законодательством РФ</a:t>
            </a:r>
            <a:endParaRPr lang="ru-RU" sz="2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        График работы: с 06.30 до 18.30.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0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357188"/>
            <a:ext cx="2498725" cy="1658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0" name="Заголовок 1"/>
          <p:cNvSpPr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Взаимодействие с семьями воспитанников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7" y="1428735"/>
            <a:ext cx="3552820" cy="232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357694"/>
            <a:ext cx="3052754" cy="207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428735"/>
            <a:ext cx="3641719" cy="2427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5" y="4000503"/>
            <a:ext cx="1785951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4214818"/>
            <a:ext cx="2857520" cy="2128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Заголовок 1"/>
          <p:cNvSpPr/>
          <p:nvPr/>
        </p:nvSpPr>
        <p:spPr>
          <a:xfrm>
            <a:off x="457200" y="274638"/>
            <a:ext cx="8229600" cy="777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Наши будни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000635"/>
            <a:ext cx="2928957" cy="164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29" y="1071545"/>
            <a:ext cx="3071835" cy="1928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786057"/>
            <a:ext cx="3286148" cy="20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30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928670"/>
            <a:ext cx="2286016" cy="2524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3143248"/>
            <a:ext cx="2643205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32" name="Picture 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1" y="928670"/>
            <a:ext cx="2998777" cy="178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33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197" y="4143379"/>
            <a:ext cx="2786050" cy="2070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643181"/>
            <a:ext cx="2844800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57166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85727"/>
            <a:ext cx="2844800" cy="189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2285992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571479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4714884"/>
            <a:ext cx="2844800" cy="173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073" y="2786058"/>
            <a:ext cx="271464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29057" y="4643446"/>
            <a:ext cx="4267200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2" name="Заголовок 1"/>
          <p:cNvSpPr/>
          <p:nvPr/>
        </p:nvSpPr>
        <p:spPr>
          <a:xfrm>
            <a:off x="457200" y="188913"/>
            <a:ext cx="8229600" cy="9366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Национальный колорит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14422"/>
            <a:ext cx="28448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000108"/>
            <a:ext cx="28067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1357298"/>
            <a:ext cx="192882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714752"/>
            <a:ext cx="300039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3429000"/>
            <a:ext cx="2786081" cy="1812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8" y="4714884"/>
            <a:ext cx="2855901" cy="192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5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547688" y="2395538"/>
            <a:ext cx="7561263" cy="35925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27" name="Заголовок 1"/>
          <p:cNvSpPr/>
          <p:nvPr/>
        </p:nvSpPr>
        <p:spPr>
          <a:xfrm>
            <a:off x="457200" y="274638"/>
            <a:ext cx="8229600" cy="777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Музыкальные и спортивные праздники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57232"/>
            <a:ext cx="2844800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3286124"/>
            <a:ext cx="26797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1928802"/>
            <a:ext cx="2844800" cy="194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857232"/>
            <a:ext cx="2855901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6" y="3071810"/>
            <a:ext cx="2357455" cy="3400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4286256"/>
            <a:ext cx="2998777" cy="205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2844800" cy="161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4071942"/>
            <a:ext cx="2844800" cy="210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1785926"/>
            <a:ext cx="2844800" cy="193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4500570"/>
            <a:ext cx="28448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0"/>
            <a:ext cx="2844800" cy="168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5" y="2143116"/>
            <a:ext cx="2416204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2198" y="571479"/>
            <a:ext cx="2844800" cy="145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20" y="4071941"/>
            <a:ext cx="2844800" cy="189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57884" y="2143116"/>
            <a:ext cx="28448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4" name="Заголовок 1"/>
          <p:cNvSpPr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Достижения детского сада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2867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285875"/>
            <a:ext cx="2928938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143000"/>
            <a:ext cx="2071688" cy="2928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5" y="1285875"/>
            <a:ext cx="3309938" cy="2071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" y="3500438"/>
            <a:ext cx="1987550" cy="2928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625" y="4000500"/>
            <a:ext cx="1974850" cy="2713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9188" y="4000500"/>
            <a:ext cx="1857375" cy="264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1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9438" y="3571875"/>
            <a:ext cx="1900237" cy="2643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8" name="Заголовок 1"/>
          <p:cNvSpPr/>
          <p:nvPr/>
        </p:nvSpPr>
        <p:spPr>
          <a:xfrm>
            <a:off x="457200" y="274638"/>
            <a:ext cx="8229600" cy="8509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Достижения педагогов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29699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3" y="214313"/>
            <a:ext cx="1643062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63" y="1000125"/>
            <a:ext cx="1643062" cy="230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88" y="1643063"/>
            <a:ext cx="1571625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2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1214438"/>
            <a:ext cx="1643063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13" y="3429000"/>
            <a:ext cx="1500187" cy="206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4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1625" y="4357688"/>
            <a:ext cx="1571625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5125" y="4643438"/>
            <a:ext cx="2214563" cy="150971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9706" name="Object 12"/>
          <p:cNvGraphicFramePr/>
          <p:nvPr/>
        </p:nvGraphicFramePr>
        <p:xfrm>
          <a:off x="6500813" y="1071563"/>
          <a:ext cx="1668462" cy="235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0" imgW="5667375" imgH="8010525" progId="FoxitReader.Document">
                  <p:embed/>
                </p:oleObj>
              </mc:Choice>
              <mc:Fallback>
                <p:oleObj name="" r:id="rId10" imgW="5667375" imgH="8010525" progId="FoxitReader.Document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00813" y="1071563"/>
                        <a:ext cx="1668462" cy="23574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7" name="Object 13"/>
          <p:cNvGraphicFramePr/>
          <p:nvPr/>
        </p:nvGraphicFramePr>
        <p:xfrm>
          <a:off x="3143250" y="3643313"/>
          <a:ext cx="1714500" cy="242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12" imgW="5667375" imgH="8020050" progId="FoxitReader.Document">
                  <p:embed/>
                </p:oleObj>
              </mc:Choice>
              <mc:Fallback>
                <p:oleObj name="" r:id="rId12" imgW="5667375" imgH="8020050" progId="FoxitReader.Document">
                  <p:embed/>
                  <p:pic>
                    <p:nvPicPr>
                      <p:cNvPr id="0" name="Изображение 307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43250" y="3643313"/>
                        <a:ext cx="1714500" cy="2425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8" name="Object 14"/>
          <p:cNvGraphicFramePr/>
          <p:nvPr/>
        </p:nvGraphicFramePr>
        <p:xfrm>
          <a:off x="4857750" y="3929063"/>
          <a:ext cx="1819275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14" imgW="5667375" imgH="8010525" progId="FoxitReader.Document">
                  <p:embed/>
                </p:oleObj>
              </mc:Choice>
              <mc:Fallback>
                <p:oleObj name="" r:id="rId14" imgW="5667375" imgH="8010525" progId="FoxitReader.Document">
                  <p:embed/>
                  <p:pic>
                    <p:nvPicPr>
                      <p:cNvPr id="0" name="Изображение 307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857750" y="3929063"/>
                        <a:ext cx="1819275" cy="2571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1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2" name="Заголовок 1"/>
          <p:cNvSpPr/>
          <p:nvPr/>
        </p:nvSpPr>
        <p:spPr>
          <a:xfrm>
            <a:off x="457200" y="274638"/>
            <a:ext cx="8229600" cy="9223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Достижения воспитанников</a:t>
            </a:r>
            <a:endParaRPr lang="ru-RU" sz="3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3072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1071563"/>
            <a:ext cx="2000250" cy="2643187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0724" name="Object 5"/>
          <p:cNvGraphicFramePr/>
          <p:nvPr/>
        </p:nvGraphicFramePr>
        <p:xfrm>
          <a:off x="2500313" y="1643063"/>
          <a:ext cx="17859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4" imgW="5667375" imgH="8010525" progId="FoxitReader.Document">
                  <p:embed/>
                </p:oleObj>
              </mc:Choice>
              <mc:Fallback>
                <p:oleObj name="" r:id="rId4" imgW="5667375" imgH="8010525" progId="FoxitReader.Document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00313" y="1643063"/>
                        <a:ext cx="1785937" cy="25241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6"/>
          <p:cNvGraphicFramePr/>
          <p:nvPr/>
        </p:nvGraphicFramePr>
        <p:xfrm>
          <a:off x="357188" y="4357688"/>
          <a:ext cx="2643187" cy="186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6" imgW="5667375" imgH="3990975" progId="FoxitReader.Document">
                  <p:embed/>
                </p:oleObj>
              </mc:Choice>
              <mc:Fallback>
                <p:oleObj name="" r:id="rId6" imgW="5667375" imgH="3990975" progId="FoxitReader.Document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7188" y="4357688"/>
                        <a:ext cx="2643187" cy="18621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6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071563"/>
            <a:ext cx="1785938" cy="2532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7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6563" y="1071563"/>
            <a:ext cx="1785937" cy="2589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8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6125" y="4214813"/>
            <a:ext cx="2643188" cy="187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9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0750" y="3714750"/>
            <a:ext cx="2927350" cy="2071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420938"/>
            <a:ext cx="7561263" cy="3592513"/>
          </a:xfrm>
        </p:spPr>
        <p:txBody>
          <a:bodyPr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8180" y="2935585"/>
            <a:ext cx="7035900" cy="923330"/>
          </a:xfrm>
          <a:prstGeom prst="rect">
            <a:avLst/>
          </a:prstGeom>
          <a:noFill/>
        </p:spPr>
        <p:txBody>
          <a:bodyPr wrap="none" numCol="1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Спасибо за внимание</a:t>
            </a:r>
            <a:r>
              <a:rPr kumimoji="0" lang="ru-RU" sz="5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ru-RU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1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210" name="Rectangle 2"/>
          <p:cNvSpPr>
            <a:spLocks noGrp="1"/>
          </p:cNvSpPr>
          <p:nvPr>
            <p:ph type="title"/>
          </p:nvPr>
        </p:nvSpPr>
        <p:spPr>
          <a:xfrm>
            <a:off x="1357313" y="692150"/>
            <a:ext cx="6643687" cy="793750"/>
          </a:xfrm>
          <a:ln/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lang="ru-RU" b="1" dirty="0">
                <a:solidFill>
                  <a:srgbClr val="FF0000"/>
                </a:solidFill>
                <a:effectLst/>
              </a:rPr>
              <a:t>Социальные сети</a:t>
            </a:r>
            <a:endParaRPr lang="ru-RU" sz="24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123" name="Text Box 16"/>
          <p:cNvSpPr txBox="1"/>
          <p:nvPr/>
        </p:nvSpPr>
        <p:spPr>
          <a:xfrm>
            <a:off x="395288" y="1773238"/>
            <a:ext cx="8497887" cy="4619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4" name="Прямоугольник 5"/>
          <p:cNvSpPr/>
          <p:nvPr/>
        </p:nvSpPr>
        <p:spPr>
          <a:xfrm>
            <a:off x="785813" y="1785938"/>
            <a:ext cx="7643812" cy="1816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Мы открыты для общения в социальных сетях:</a:t>
            </a:r>
            <a:endParaRPr lang="ru-RU" sz="28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ru-RU" sz="28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ru-RU" sz="28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125" name="Прямоугольник 6"/>
          <p:cNvSpPr/>
          <p:nvPr/>
        </p:nvSpPr>
        <p:spPr>
          <a:xfrm>
            <a:off x="571500" y="2857500"/>
            <a:ext cx="5753100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ru-RU" sz="2800" dirty="0">
                <a:solidFill>
                  <a:srgbClr val="000000"/>
                </a:solidFill>
                <a:latin typeface="Tahoma" panose="020B0604030504040204" pitchFamily="34" charset="0"/>
              </a:rPr>
              <a:t>- </a:t>
            </a:r>
            <a:r>
              <a:rPr lang="en-US" altLang="x-none" sz="2800" dirty="0">
                <a:solidFill>
                  <a:srgbClr val="000000"/>
                </a:solidFill>
                <a:latin typeface="Tahoma" panose="020B0604030504040204" pitchFamily="34" charset="0"/>
              </a:rPr>
              <a:t>https://vk.com/public212043792</a:t>
            </a:r>
            <a:endParaRPr lang="ru-RU" sz="28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5126" name="Picture 2" descr="C:\Users\admin\Desktop\logotip_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3714750"/>
            <a:ext cx="2714625" cy="2643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5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865188"/>
          </a:xfrm>
          <a:ln/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lang="ru-RU" b="1" dirty="0">
                <a:solidFill>
                  <a:srgbClr val="FF0000"/>
                </a:solidFill>
                <a:effectLst/>
              </a:rPr>
              <a:t>Основные документы</a:t>
            </a:r>
            <a:endParaRPr lang="ru-RU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47" name="Text Box 6"/>
          <p:cNvSpPr txBox="1"/>
          <p:nvPr/>
        </p:nvSpPr>
        <p:spPr>
          <a:xfrm>
            <a:off x="6156325" y="3068638"/>
            <a:ext cx="166211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148" name="Picture 8" descr="C:\Users\admin\Desktop\licen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88" y="1857375"/>
            <a:ext cx="3000375" cy="4786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9" descr="C:\Users\admin\Desktop\license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63" y="2286000"/>
            <a:ext cx="2786062" cy="443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0" descr="C:\Users\admin\Desktop\устав 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3" y="1285875"/>
            <a:ext cx="3143250" cy="4848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9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36625"/>
          </a:xfrm>
          <a:ln/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lang="ru-RU" sz="3600" b="1" dirty="0">
                <a:solidFill>
                  <a:srgbClr val="FF0000"/>
                </a:solidFill>
                <a:effectLst/>
              </a:rPr>
              <a:t>Руководитель</a:t>
            </a:r>
            <a:endParaRPr lang="ru-RU" sz="36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7171" name="Picture 13" descr="http://ds160.ucoz.net/pic/sotr/petrova_s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3" y="1500188"/>
            <a:ext cx="3019425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Прямоугольник 12"/>
          <p:cNvSpPr/>
          <p:nvPr/>
        </p:nvSpPr>
        <p:spPr>
          <a:xfrm>
            <a:off x="3643313" y="1341438"/>
            <a:ext cx="5249862" cy="50165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Петрова Светлана Геннадиевна</a:t>
            </a:r>
            <a:endParaRPr lang="ru-RU" sz="20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Образование - высшее дошкольное, ГОУ ВПО "Чувашский государственный педагогический университет им. И.Я. Яковлева", 2001г.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Специальность - "Педагогика и методика дошкольного образования".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Квалификация - "Педагог".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Профессиональная переподготовка:</a:t>
            </a:r>
            <a:endParaRPr lang="ru-RU" sz="20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ФГБОУ ВПО «Санкт-Петербургский государственный экономический университет, «Менеджмент», 2014 г.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Общий трудовой стаж - 3</a:t>
            </a:r>
            <a:r>
              <a:rPr lang="ru-RU" altLang="zh-CN" sz="2000" dirty="0">
                <a:solidFill>
                  <a:srgbClr val="000000"/>
                </a:solidFill>
                <a:latin typeface="Tahoma" panose="020B0604030504040204" pitchFamily="34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 год. 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Педагогический стаж работы - 1</a:t>
            </a:r>
            <a:r>
              <a:rPr lang="ru-RU" altLang="zh-CN" sz="2000" dirty="0">
                <a:solidFill>
                  <a:srgbClr val="000000"/>
                </a:solidFill>
                <a:latin typeface="Tahoma" panose="020B0604030504040204" pitchFamily="34" charset="0"/>
              </a:rPr>
              <a:t>9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 лет. 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Стаж работы в должности руководителя - 1</a:t>
            </a:r>
            <a:r>
              <a:rPr lang="ru-RU" altLang="zh-CN" sz="2000" dirty="0">
                <a:solidFill>
                  <a:srgbClr val="000000"/>
                </a:solidFill>
                <a:latin typeface="Tahoma" panose="020B0604030504040204" pitchFamily="34" charset="0"/>
              </a:rPr>
              <a:t>1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</a:rPr>
              <a:t> лет. 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3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4" name="Rectangle 9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079500"/>
          </a:xfrm>
          <a:ln/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lang="ru-RU" sz="3200" b="1" dirty="0">
                <a:solidFill>
                  <a:srgbClr val="FF0000"/>
                </a:solidFill>
                <a:effectLst/>
              </a:rPr>
              <a:t>Педагогический коллектив</a:t>
            </a:r>
            <a:r>
              <a:rPr lang="ru-RU" sz="3200" b="1" i="1" dirty="0">
                <a:solidFill>
                  <a:srgbClr val="FF0000"/>
                </a:solidFill>
                <a:effectLst/>
              </a:rPr>
              <a:t> </a:t>
            </a:r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/>
          <p:nvPr/>
        </p:nvSpPr>
        <p:spPr>
          <a:xfrm>
            <a:off x="323850" y="1125538"/>
            <a:ext cx="4895850" cy="5000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kern="0" cap="none" spc="0" normalizeH="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В МБДОУ «Детский сад № 160» г.Чебоксары работает 12 педагогов. Из них:  воспитателей  -  7</a:t>
            </a:r>
            <a:endParaRPr kumimoji="0" lang="ru-RU" sz="2000" kern="0" cap="none" spc="0" normalizeH="0" baseline="0" noProof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R="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kern="0" cap="none" spc="0" normalizeH="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-учитель -логопед - 1</a:t>
            </a:r>
            <a:endParaRPr kumimoji="0" lang="ru-RU" sz="2000" kern="0" cap="none" spc="0" normalizeH="0" baseline="0" noProof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R="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kern="0" cap="none" spc="0" normalizeH="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-музыкальных руководителя - 1</a:t>
            </a:r>
            <a:endParaRPr kumimoji="0" lang="ru-RU" sz="2000" kern="0" cap="none" spc="0" normalizeH="0" baseline="0" noProof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R="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kern="0" cap="none" spc="0" normalizeH="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инструктор по физической культуре-1</a:t>
            </a:r>
            <a:endParaRPr kumimoji="0" lang="ru-RU" sz="2000" kern="0" cap="none" spc="0" normalizeH="0" baseline="0" noProof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R="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kern="0" cap="none" spc="0" normalizeH="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-педагог- психолог - 1</a:t>
            </a:r>
            <a:endParaRPr kumimoji="0" lang="ru-RU" sz="2000" kern="0" cap="none" spc="0" normalizeH="0" baseline="0" noProof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R="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kern="0" cap="none" spc="0" normalizeH="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-старший воспитатель - 1</a:t>
            </a:r>
            <a:endParaRPr kumimoji="0" lang="ru-RU" sz="2000" kern="0" cap="none" spc="0" normalizeH="0" baseline="0" noProof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342900" marR="0" indent="-34290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endParaRPr kumimoji="0" lang="ru-RU" sz="3200" kern="0" cap="none" spc="0" normalizeH="0" baseline="0" noProof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Объект 3"/>
          <p:cNvSpPr txBox="1"/>
          <p:nvPr/>
        </p:nvSpPr>
        <p:spPr>
          <a:xfrm>
            <a:off x="5292725" y="1214438"/>
            <a:ext cx="3455988" cy="4911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kern="0" cap="none" spc="0" normalizeH="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-с высшей квалификационной категорией– 4</a:t>
            </a:r>
            <a:endParaRPr kumimoji="0" lang="ru-RU" sz="2000" kern="0" cap="none" spc="0" normalizeH="0" baseline="0" noProof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R="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kern="0" cap="none" spc="0" normalizeH="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-с первой квалификационной категорией – 7</a:t>
            </a:r>
            <a:endParaRPr kumimoji="0" lang="ru-RU" sz="2000" kern="0" cap="none" spc="0" normalizeH="0" baseline="0" noProof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R="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kern="0" cap="none" spc="0" normalizeH="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высшее образование – 6</a:t>
            </a:r>
            <a:endParaRPr kumimoji="0" lang="ru-RU" sz="2000" kern="0" cap="none" spc="0" normalizeH="0" baseline="0" noProof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R="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kern="0" cap="none" spc="0" normalizeH="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средне - специальное – 6</a:t>
            </a:r>
            <a:endParaRPr kumimoji="0" lang="ru-RU" sz="2000" kern="0" cap="none" spc="0" normalizeH="0" baseline="0" noProof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342900" marR="0" indent="-342900" defTabSz="914400" eaLnBrk="0" hangingPunct="0"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endParaRPr kumimoji="0" lang="ru-RU" sz="3200" kern="0" cap="none" spc="0" normalizeH="0" baseline="0" noProof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19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05" y="4071620"/>
            <a:ext cx="4011930" cy="2595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3" y="4071938"/>
            <a:ext cx="3624262" cy="2571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7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720725"/>
          </a:xfrm>
          <a:ln/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lang="ru-RU" sz="3600" b="1" dirty="0">
                <a:solidFill>
                  <a:srgbClr val="FF0000"/>
                </a:solidFill>
                <a:effectLst/>
              </a:rPr>
              <a:t>Структура МБДОУ «Детский сад №160»г. Чебоксары</a:t>
            </a:r>
            <a:endParaRPr lang="ru-RU" sz="3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5196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МБДОУ «Детский сад № 160» г. Чебоксары посещает 251 детей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 1,5-го года до 3-х лет </a:t>
            </a:r>
            <a:r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33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детей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 3-х лет до 7-ми лет – 185 детей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детском саду функционирует 8 групп: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групп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общеразвивающей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направленности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20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63" y="2214563"/>
            <a:ext cx="2428875" cy="178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3929063"/>
            <a:ext cx="2928938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63" y="4214813"/>
            <a:ext cx="2641600" cy="192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563" y="4286250"/>
            <a:ext cx="2714625" cy="228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2" name="Rectangle 2"/>
          <p:cNvSpPr txBox="1"/>
          <p:nvPr/>
        </p:nvSpPr>
        <p:spPr>
          <a:xfrm>
            <a:off x="1000125" y="357188"/>
            <a:ext cx="3286125" cy="7858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Музыкальный зал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3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285875"/>
            <a:ext cx="371475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4" name="Прямоугольник 7"/>
          <p:cNvSpPr/>
          <p:nvPr/>
        </p:nvSpPr>
        <p:spPr>
          <a:xfrm>
            <a:off x="5072063" y="3429000"/>
            <a:ext cx="3714750" cy="461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ru-RU" b="1" dirty="0">
                <a:solidFill>
                  <a:srgbClr val="010173"/>
                </a:solidFill>
                <a:latin typeface="Times New Roman" panose="02020603050405020304" pitchFamily="18" charset="0"/>
              </a:rPr>
              <a:t>    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Физкультурный  зал</a:t>
            </a:r>
            <a:endParaRPr lang="ru-RU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0245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4071938"/>
            <a:ext cx="3571875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6" name="Прямоугольник 7"/>
          <p:cNvSpPr/>
          <p:nvPr/>
        </p:nvSpPr>
        <p:spPr>
          <a:xfrm>
            <a:off x="5072063" y="428625"/>
            <a:ext cx="3500437" cy="461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ru-RU" b="1" dirty="0">
                <a:solidFill>
                  <a:srgbClr val="010173"/>
                </a:solidFill>
                <a:latin typeface="Times New Roman" panose="02020603050405020304" pitchFamily="18" charset="0"/>
              </a:rPr>
              <a:t>        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ЛЕГО-студия</a:t>
            </a:r>
            <a:endParaRPr lang="ru-RU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0247" name="Прямоугольник 7"/>
          <p:cNvSpPr/>
          <p:nvPr/>
        </p:nvSpPr>
        <p:spPr>
          <a:xfrm>
            <a:off x="285750" y="3571875"/>
            <a:ext cx="4572000" cy="461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ru-RU" b="1" dirty="0">
                <a:solidFill>
                  <a:srgbClr val="010173"/>
                </a:solidFill>
                <a:latin typeface="Times New Roman" panose="02020603050405020304" pitchFamily="18" charset="0"/>
              </a:rPr>
              <a:t>    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Психологический кабинет</a:t>
            </a:r>
            <a:endParaRPr lang="ru-RU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0248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5" y="1000125"/>
            <a:ext cx="3570288" cy="2357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" y="4214813"/>
            <a:ext cx="3500438" cy="2357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Picture 5" descr="Картинка 57 из 2285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6" name="Заголовок 1"/>
          <p:cNvSpPr/>
          <p:nvPr/>
        </p:nvSpPr>
        <p:spPr>
          <a:xfrm>
            <a:off x="468313" y="260350"/>
            <a:ext cx="8218487" cy="15128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ru-RU" sz="2900" b="1" dirty="0">
                <a:solidFill>
                  <a:srgbClr val="FF0000"/>
                </a:solidFill>
                <a:latin typeface="Tahoma" panose="020B0604030504040204" pitchFamily="34" charset="0"/>
              </a:rPr>
              <a:t>Программы реализуемые </a:t>
            </a:r>
            <a:br>
              <a:rPr lang="ru-RU" sz="2900" b="1" dirty="0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ru-RU" sz="2900" b="1" dirty="0">
                <a:solidFill>
                  <a:srgbClr val="FF0000"/>
                </a:solidFill>
                <a:latin typeface="Tahoma" panose="020B0604030504040204" pitchFamily="34" charset="0"/>
              </a:rPr>
              <a:t>в МБДОУ «Детский сад № 1</a:t>
            </a:r>
            <a:r>
              <a:rPr lang="ru-RU" sz="2900" b="1" dirty="0">
                <a:solidFill>
                  <a:srgbClr val="FF0000"/>
                </a:solidFill>
                <a:latin typeface="Arial" panose="020B0604020202020204" pitchFamily="34" charset="0"/>
              </a:rPr>
              <a:t>60</a:t>
            </a:r>
            <a:r>
              <a:rPr lang="ru-RU" sz="2900" b="1" dirty="0">
                <a:solidFill>
                  <a:srgbClr val="FF0000"/>
                </a:solidFill>
                <a:latin typeface="Tahoma" panose="020B0604030504040204" pitchFamily="34" charset="0"/>
              </a:rPr>
              <a:t>» </a:t>
            </a:r>
            <a:br>
              <a:rPr lang="ru-RU" sz="2900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ru-RU" sz="2900" b="1" dirty="0">
                <a:solidFill>
                  <a:srgbClr val="FF0000"/>
                </a:solidFill>
                <a:latin typeface="Tahoma" panose="020B0604030504040204" pitchFamily="34" charset="0"/>
              </a:rPr>
              <a:t>г. Чебоксары</a:t>
            </a:r>
            <a:endParaRPr lang="ru-RU" sz="29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1773238"/>
            <a:ext cx="2159000" cy="252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863" y="1125538"/>
            <a:ext cx="2073275" cy="479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988" y="1557338"/>
            <a:ext cx="2047875" cy="481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050" y="3429000"/>
            <a:ext cx="2103438" cy="481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775" y="4292600"/>
            <a:ext cx="2073275" cy="481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825" y="4292600"/>
            <a:ext cx="2084388" cy="481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650" y="4149724"/>
            <a:ext cx="1843088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0</TotalTime>
  <Words>3869</Words>
  <Application>WPS Presentation</Application>
  <PresentationFormat>Экран (4:3)</PresentationFormat>
  <Paragraphs>154</Paragraphs>
  <Slides>29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29</vt:i4>
      </vt:variant>
    </vt:vector>
  </HeadingPairs>
  <TitlesOfParts>
    <vt:vector size="44" baseType="lpstr">
      <vt:lpstr>Arial</vt:lpstr>
      <vt:lpstr>SimSun</vt:lpstr>
      <vt:lpstr>Wingdings</vt:lpstr>
      <vt:lpstr>Tahoma</vt:lpstr>
      <vt:lpstr>Calibri</vt:lpstr>
      <vt:lpstr>Arial Black</vt:lpstr>
      <vt:lpstr>Times New Roman</vt:lpstr>
      <vt:lpstr>Microsoft YaHei</vt:lpstr>
      <vt:lpstr>Arial Unicode MS</vt:lpstr>
      <vt:lpstr>Океан</vt:lpstr>
      <vt:lpstr>FoxitReader.Document</vt:lpstr>
      <vt:lpstr>FoxitReader.Document</vt:lpstr>
      <vt:lpstr>FoxitReader.Document</vt:lpstr>
      <vt:lpstr>FoxitReader.Document</vt:lpstr>
      <vt:lpstr>FoxitReader.Document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Представляем наш детский сад</dc:title>
  <dc:creator>домашний</dc:creator>
  <cp:lastModifiedBy>Компьютер</cp:lastModifiedBy>
  <cp:revision>137</cp:revision>
  <dcterms:created xsi:type="dcterms:W3CDTF">2007-10-25T17:07:47Z</dcterms:created>
  <dcterms:modified xsi:type="dcterms:W3CDTF">2024-05-15T09:23:08Z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DD62468D804B4A908AFBAC482448405A_12</vt:lpwstr>
  </property>
  <property fmtid="{D5CDD505-2E9C-101B-9397-08002B2CF9AE}" pid="3" name="KSOProductBuildVer">
    <vt:lpwstr>1049-12.2.0.16909</vt:lpwstr>
  </property>
</Properties>
</file>