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9" r:id="rId1"/>
  </p:sldMasterIdLst>
  <p:notesMasterIdLst>
    <p:notesMasterId r:id="rId26"/>
  </p:notesMasterIdLst>
  <p:sldIdLst>
    <p:sldId id="282" r:id="rId2"/>
    <p:sldId id="284" r:id="rId3"/>
    <p:sldId id="306" r:id="rId4"/>
    <p:sldId id="308" r:id="rId5"/>
    <p:sldId id="309" r:id="rId6"/>
    <p:sldId id="311" r:id="rId7"/>
    <p:sldId id="257" r:id="rId8"/>
    <p:sldId id="312" r:id="rId9"/>
    <p:sldId id="287" r:id="rId10"/>
    <p:sldId id="313" r:id="rId11"/>
    <p:sldId id="314" r:id="rId12"/>
    <p:sldId id="288" r:id="rId13"/>
    <p:sldId id="297" r:id="rId14"/>
    <p:sldId id="298" r:id="rId15"/>
    <p:sldId id="321" r:id="rId16"/>
    <p:sldId id="322" r:id="rId17"/>
    <p:sldId id="318" r:id="rId18"/>
    <p:sldId id="295" r:id="rId19"/>
    <p:sldId id="291" r:id="rId20"/>
    <p:sldId id="324" r:id="rId21"/>
    <p:sldId id="315" r:id="rId22"/>
    <p:sldId id="325" r:id="rId23"/>
    <p:sldId id="326" r:id="rId24"/>
    <p:sldId id="327" r:id="rId25"/>
  </p:sldIdLst>
  <p:sldSz cx="9144000" cy="6858000" type="screen4x3"/>
  <p:notesSz cx="6815138" cy="9942513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FFB3E3AD-0CF0-47CF-B6AD-D2523B8386C2}">
  <a:tblStyle styleId="{FFB3E3AD-0CF0-47CF-B6AD-D2523B8386C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61" autoAdjust="0"/>
    <p:restoredTop sz="90286" autoAdjust="0"/>
  </p:normalViewPr>
  <p:slideViewPr>
    <p:cSldViewPr snapToGrid="0">
      <p:cViewPr varScale="1">
        <p:scale>
          <a:sx n="117" d="100"/>
          <a:sy n="117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8241083413318377"/>
          <c:y val="2.0350302957791014E-2"/>
        </c:manualLayout>
      </c:layout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Образование </c:v>
                </c:pt>
              </c:strCache>
            </c:strRef>
          </c:tx>
          <c:cat>
            <c:strRef>
              <c:f>Лист1!$A$2:$A$3</c:f>
              <c:strCache>
                <c:ptCount val="2"/>
                <c:pt idx="0">
                  <c:v>высшее</c:v>
                </c:pt>
                <c:pt idx="1">
                  <c:v>средне-специальное</c:v>
                </c:pt>
              </c:strCache>
            </c:strRef>
          </c:cat>
          <c:val>
            <c:numRef>
              <c:f>Лист1!$B$2:$B$3</c:f>
              <c:numCache>
                <c:formatCode>General</c:formatCode>
                <c:ptCount val="2"/>
                <c:pt idx="0">
                  <c:v>68</c:v>
                </c:pt>
                <c:pt idx="1">
                  <c:v>33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0670376333412868"/>
          <c:y val="0.31826137907753838"/>
          <c:w val="0.37594843742316425"/>
          <c:h val="0.48342545272747472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Категорийность </c:v>
                </c:pt>
              </c:strCache>
            </c:strRef>
          </c:tx>
          <c:explosion val="1"/>
          <c:cat>
            <c:strRef>
              <c:f>Лист1!$A$2:$A$5</c:f>
              <c:strCache>
                <c:ptCount val="4"/>
                <c:pt idx="0">
                  <c:v>высшая</c:v>
                </c:pt>
                <c:pt idx="1">
                  <c:v>I кв. кат. </c:v>
                </c:pt>
                <c:pt idx="2">
                  <c:v>Соответствие </c:v>
                </c:pt>
                <c:pt idx="3">
                  <c:v>Без кат. 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50</c:v>
                </c:pt>
                <c:pt idx="1">
                  <c:v>14</c:v>
                </c:pt>
                <c:pt idx="2">
                  <c:v>27</c:v>
                </c:pt>
                <c:pt idx="3">
                  <c:v>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2765449896248082"/>
          <c:y val="0.19619122909799327"/>
          <c:w val="0.3552775050084041"/>
          <c:h val="0.73971046000296459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ru-RU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53226" cy="497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457200" marR="0" lvl="1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914400" marR="0" lvl="2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371600" marR="0" lvl="3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1828800" marR="0" lvl="4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286000" marR="0" lvl="5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2743200" marR="0" lvl="6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200400" marR="0" lvl="7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3657600" marR="0" lvl="8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61912" y="0"/>
            <a:ext cx="2953226" cy="497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-88900" algn="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457200" marR="0" lvl="1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914400" marR="0" lvl="2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371600" marR="0" lvl="3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1828800" marR="0" lvl="4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286000" marR="0" lvl="5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2743200" marR="0" lvl="6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200400" marR="0" lvl="7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3657600" marR="0" lvl="8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923925" y="746125"/>
            <a:ext cx="4968875" cy="372745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908685" y="4722694"/>
            <a:ext cx="4997768" cy="44741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17500" algn="l" rtl="0">
              <a:spcBef>
                <a:spcPts val="36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marR="0" lvl="1" indent="-317500" algn="l" rtl="0">
              <a:spcBef>
                <a:spcPts val="36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marR="0" lvl="2" indent="-317500" algn="l" rtl="0">
              <a:spcBef>
                <a:spcPts val="36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marR="0" lvl="3" indent="-317500" algn="l" rtl="0">
              <a:spcBef>
                <a:spcPts val="36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marR="0" lvl="4" indent="-317500" algn="l" rtl="0">
              <a:spcBef>
                <a:spcPts val="36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marR="0" lvl="5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marR="0" lvl="6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marR="0" lvl="7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marR="0" lvl="8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9445387"/>
            <a:ext cx="2953226" cy="497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0" marR="0" lvl="0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457200" marR="0" lvl="1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914400" marR="0" lvl="2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371600" marR="0" lvl="3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1828800" marR="0" lvl="4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286000" marR="0" lvl="5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2743200" marR="0" lvl="6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200400" marR="0" lvl="7" indent="-889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3657600" marR="0" lvl="8" indent="-88900" algn="l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61912" y="9445387"/>
            <a:ext cx="2953226" cy="497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83279521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>
            <a:spLocks noGrp="1" noRot="1" noChangeAspect="1"/>
          </p:cNvSpPr>
          <p:nvPr>
            <p:ph type="sldImg" idx="2"/>
          </p:nvPr>
        </p:nvSpPr>
        <p:spPr>
          <a:xfrm>
            <a:off x="923925" y="746125"/>
            <a:ext cx="4968875" cy="372745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6" name="Shape 146"/>
          <p:cNvSpPr txBox="1">
            <a:spLocks noGrp="1"/>
          </p:cNvSpPr>
          <p:nvPr>
            <p:ph type="body" idx="1"/>
          </p:nvPr>
        </p:nvSpPr>
        <p:spPr>
          <a:xfrm>
            <a:off x="908685" y="4722694"/>
            <a:ext cx="4997768" cy="44741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7" name="Shape 147"/>
          <p:cNvSpPr txBox="1">
            <a:spLocks noGrp="1"/>
          </p:cNvSpPr>
          <p:nvPr>
            <p:ph type="sldNum" idx="12"/>
          </p:nvPr>
        </p:nvSpPr>
        <p:spPr>
          <a:xfrm>
            <a:off x="3861912" y="9445387"/>
            <a:ext cx="2953226" cy="497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</a:t>
            </a:fld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36963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 txBox="1">
            <a:spLocks noGrp="1"/>
          </p:cNvSpPr>
          <p:nvPr>
            <p:ph type="body" idx="1"/>
          </p:nvPr>
        </p:nvSpPr>
        <p:spPr>
          <a:xfrm>
            <a:off x="908685" y="4722694"/>
            <a:ext cx="4997768" cy="447413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Shape 252"/>
          <p:cNvSpPr>
            <a:spLocks noGrp="1" noRot="1" noChangeAspect="1"/>
          </p:cNvSpPr>
          <p:nvPr>
            <p:ph type="sldImg" idx="2"/>
          </p:nvPr>
        </p:nvSpPr>
        <p:spPr>
          <a:xfrm>
            <a:off x="923925" y="746125"/>
            <a:ext cx="4968875" cy="372745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77301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 txBox="1">
            <a:spLocks noGrp="1" noChangeArrowheads="1"/>
          </p:cNvSpPr>
          <p:nvPr/>
        </p:nvSpPr>
        <p:spPr bwMode="auto">
          <a:xfrm>
            <a:off x="3860335" y="9443662"/>
            <a:ext cx="2953226" cy="497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903" tIns="45952" rIns="91903" bIns="45952" anchor="b"/>
          <a:lstStyle>
            <a:lvl1pPr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eaLnBrk="1" hangingPunct="1"/>
            <a:fld id="{310329DE-3945-4FAA-B6D1-93B74565A2F2}" type="slidenum">
              <a:rPr lang="ru-RU" altLang="ru-RU" sz="1200">
                <a:solidFill>
                  <a:srgbClr val="000000"/>
                </a:solidFill>
                <a:latin typeface="Calibri" pitchFamily="34" charset="0"/>
              </a:rPr>
              <a:pPr algn="r" eaLnBrk="1" hangingPunct="1"/>
              <a:t>17</a:t>
            </a:fld>
            <a:endParaRPr lang="ru-RU" altLang="ru-RU" sz="12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84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-1431925" y="-1020763"/>
            <a:ext cx="9678988" cy="72596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ru-RU" altLang="ru-RU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Shape 350"/>
          <p:cNvSpPr txBox="1">
            <a:spLocks noGrp="1"/>
          </p:cNvSpPr>
          <p:nvPr>
            <p:ph type="body" idx="1"/>
          </p:nvPr>
        </p:nvSpPr>
        <p:spPr>
          <a:xfrm>
            <a:off x="908685" y="4722694"/>
            <a:ext cx="4997768" cy="447413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1" name="Shape 351"/>
          <p:cNvSpPr>
            <a:spLocks noGrp="1" noRot="1" noChangeAspect="1"/>
          </p:cNvSpPr>
          <p:nvPr>
            <p:ph type="sldImg" idx="2"/>
          </p:nvPr>
        </p:nvSpPr>
        <p:spPr>
          <a:xfrm>
            <a:off x="923925" y="746125"/>
            <a:ext cx="4968875" cy="372745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18354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jp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3" Type="http://schemas.openxmlformats.org/officeDocument/2006/relationships/image" Target="../media/image63.jpeg"/><Relationship Id="rId7" Type="http://schemas.openxmlformats.org/officeDocument/2006/relationships/image" Target="../media/image67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64.jpeg"/><Relationship Id="rId9" Type="http://schemas.openxmlformats.org/officeDocument/2006/relationships/image" Target="../media/image69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eg"/><Relationship Id="rId3" Type="http://schemas.openxmlformats.org/officeDocument/2006/relationships/image" Target="../media/image70.jpeg"/><Relationship Id="rId7" Type="http://schemas.openxmlformats.org/officeDocument/2006/relationships/image" Target="../media/image7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3.jpeg"/><Relationship Id="rId5" Type="http://schemas.openxmlformats.org/officeDocument/2006/relationships/image" Target="../media/image72.jpeg"/><Relationship Id="rId4" Type="http://schemas.openxmlformats.org/officeDocument/2006/relationships/image" Target="../media/image71.jpeg"/><Relationship Id="rId9" Type="http://schemas.openxmlformats.org/officeDocument/2006/relationships/image" Target="../media/image7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jpeg"/><Relationship Id="rId4" Type="http://schemas.openxmlformats.org/officeDocument/2006/relationships/image" Target="../media/image7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7.jpeg"/><Relationship Id="rId4" Type="http://schemas.openxmlformats.org/officeDocument/2006/relationships/image" Target="../media/image8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jpeg"/><Relationship Id="rId3" Type="http://schemas.openxmlformats.org/officeDocument/2006/relationships/image" Target="../media/image93.jpeg"/><Relationship Id="rId7" Type="http://schemas.openxmlformats.org/officeDocument/2006/relationships/image" Target="../media/image97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jpeg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jpeg"/><Relationship Id="rId3" Type="http://schemas.openxmlformats.org/officeDocument/2006/relationships/image" Target="../media/image99.png"/><Relationship Id="rId7" Type="http://schemas.openxmlformats.org/officeDocument/2006/relationships/image" Target="../media/image103.jpeg"/><Relationship Id="rId12" Type="http://schemas.openxmlformats.org/officeDocument/2006/relationships/image" Target="../media/image108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png"/><Relationship Id="rId11" Type="http://schemas.openxmlformats.org/officeDocument/2006/relationships/image" Target="../media/image107.jpeg"/><Relationship Id="rId5" Type="http://schemas.openxmlformats.org/officeDocument/2006/relationships/image" Target="../media/image101.jpeg"/><Relationship Id="rId10" Type="http://schemas.openxmlformats.org/officeDocument/2006/relationships/image" Target="../media/image106.jpeg"/><Relationship Id="rId4" Type="http://schemas.openxmlformats.org/officeDocument/2006/relationships/image" Target="../media/image100.jpeg"/><Relationship Id="rId9" Type="http://schemas.openxmlformats.org/officeDocument/2006/relationships/image" Target="../media/image105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jpeg"/><Relationship Id="rId13" Type="http://schemas.openxmlformats.org/officeDocument/2006/relationships/image" Target="../media/image120.jpeg"/><Relationship Id="rId18" Type="http://schemas.openxmlformats.org/officeDocument/2006/relationships/image" Target="../media/image125.JPG"/><Relationship Id="rId3" Type="http://schemas.openxmlformats.org/officeDocument/2006/relationships/image" Target="../media/image110.jpeg"/><Relationship Id="rId7" Type="http://schemas.openxmlformats.org/officeDocument/2006/relationships/image" Target="../media/image114.jpeg"/><Relationship Id="rId12" Type="http://schemas.openxmlformats.org/officeDocument/2006/relationships/image" Target="../media/image119.jpeg"/><Relationship Id="rId17" Type="http://schemas.openxmlformats.org/officeDocument/2006/relationships/image" Target="../media/image124.jpeg"/><Relationship Id="rId2" Type="http://schemas.openxmlformats.org/officeDocument/2006/relationships/image" Target="../media/image109.jpeg"/><Relationship Id="rId16" Type="http://schemas.openxmlformats.org/officeDocument/2006/relationships/image" Target="../media/image12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3.jpeg"/><Relationship Id="rId11" Type="http://schemas.openxmlformats.org/officeDocument/2006/relationships/image" Target="../media/image118.jpeg"/><Relationship Id="rId5" Type="http://schemas.openxmlformats.org/officeDocument/2006/relationships/image" Target="../media/image112.jpeg"/><Relationship Id="rId15" Type="http://schemas.openxmlformats.org/officeDocument/2006/relationships/image" Target="../media/image122.png"/><Relationship Id="rId10" Type="http://schemas.openxmlformats.org/officeDocument/2006/relationships/image" Target="../media/image117.png"/><Relationship Id="rId4" Type="http://schemas.openxmlformats.org/officeDocument/2006/relationships/image" Target="../media/image111.jpeg"/><Relationship Id="rId9" Type="http://schemas.openxmlformats.org/officeDocument/2006/relationships/image" Target="../media/image116.jpeg"/><Relationship Id="rId14" Type="http://schemas.openxmlformats.org/officeDocument/2006/relationships/image" Target="../media/image1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734937" y="4769181"/>
            <a:ext cx="8270611" cy="1384417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Тема: Инновационная деятельность детского сада – как ресурс повышения  качества образования  </a:t>
            </a:r>
            <a:endParaRPr lang="ru-RU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587828" y="57775"/>
            <a:ext cx="8342515" cy="1021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МУНИЦИПАЛЬНОЕ ДОШКОЛЬНОЕ ОБРАЗОВАТЕЛЬНОЕ УЧРЕЖДЕНИЕ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ДЕТСКИЙ САД  КОМБИНИРОВАННОГО ВИДА №53 «СОЛНЫШКО</a:t>
            </a:r>
            <a:r>
              <a:rPr lang="ru-RU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» </a:t>
            </a:r>
            <a:r>
              <a:rPr lang="ru-RU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г.НОВОАЛЕКСАНДРОВСК</a:t>
            </a:r>
            <a:endParaRPr lang="ru-RU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Скругленный прямоугольник 11"/>
          <p:cNvSpPr/>
          <p:nvPr/>
        </p:nvSpPr>
        <p:spPr>
          <a:xfrm>
            <a:off x="145119" y="5757517"/>
            <a:ext cx="8785225" cy="792162"/>
          </a:xfrm>
          <a:prstGeom prst="roundRect">
            <a:avLst/>
          </a:prstGeom>
          <a:noFill/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ru-RU" sz="28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</a:t>
            </a:r>
            <a:r>
              <a:rPr lang="ru-RU" sz="18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Сечина</a:t>
            </a:r>
            <a:r>
              <a:rPr lang="ru-RU" sz="1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Л.П. </a:t>
            </a:r>
            <a:r>
              <a:rPr lang="ru-RU" sz="1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ru-RU" sz="1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заведующая,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Заслуженный учитель РФ 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Отличник народного просвещения</a:t>
            </a:r>
            <a:endParaRPr lang="ru-RU" sz="1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 descr="G:\Фото 2017\Среда июнь\DSCF38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254" y="950564"/>
            <a:ext cx="5682954" cy="36816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845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2"/>
          <p:cNvSpPr txBox="1">
            <a:spLocks noChangeArrowheads="1"/>
          </p:cNvSpPr>
          <p:nvPr/>
        </p:nvSpPr>
        <p:spPr bwMode="auto">
          <a:xfrm>
            <a:off x="4571999" y="1438678"/>
            <a:ext cx="4248472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ru-RU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Будущее России, наши успехи зависят от образования. Путь развития к 2020 году определён – это инновации. </a:t>
            </a:r>
            <a:r>
              <a:rPr lang="ru-RU" sz="32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altLang="ru-RU" sz="3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332656"/>
            <a:ext cx="4020563" cy="58326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96235" y="4462103"/>
            <a:ext cx="17251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sz="2400" b="1" dirty="0" smtClean="0">
              <a:solidFill>
                <a:srgbClr val="C00000"/>
              </a:solidFill>
            </a:endParaRPr>
          </a:p>
          <a:p>
            <a:r>
              <a:rPr lang="ru-RU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В.В. Путин</a:t>
            </a:r>
            <a:endParaRPr lang="ru-RU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47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G:\Фото 2017\Открытый показ Полевода\DSCF37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322" y="971506"/>
            <a:ext cx="2862158" cy="23091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674" y="4127518"/>
            <a:ext cx="3167042" cy="22138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C:\Users\Работник\Desktop\фото с фотоаппарата\Апрель - Июнь\DSCF327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16" y="4217693"/>
            <a:ext cx="2808313" cy="22048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G:\Фото 2015\Николаева\Фото Николаева\DSCF603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322" y="4046293"/>
            <a:ext cx="3168352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Работник\Documents\рабочий стол сентябрь 2015\Все с рабочего стола февраль 2015\Марьина музрук\Марьина Л.В. Воспитатель года. Солнышко\ФОТО конкурс\жанровая\DSC_024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784" y="1029068"/>
            <a:ext cx="2954900" cy="23091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Прямоугольник 10"/>
          <p:cNvSpPr/>
          <p:nvPr/>
        </p:nvSpPr>
        <p:spPr>
          <a:xfrm>
            <a:off x="0" y="329267"/>
            <a:ext cx="8866501" cy="4683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Условия для проведения  инновационной деятельности в детском саду</a:t>
            </a:r>
            <a:endParaRPr lang="ru-RU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ru-RU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Рисунок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480" y="971506"/>
            <a:ext cx="2870993" cy="23667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908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03030" y="753073"/>
            <a:ext cx="703482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Темы </a:t>
            </a:r>
            <a:r>
              <a:rPr lang="ru-RU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исследования:</a:t>
            </a:r>
          </a:p>
          <a:p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	«Создание оптимальных условий развивающей среды для сохранения физического и психического здоровья ребенка»,  1994 г.</a:t>
            </a:r>
          </a:p>
          <a:p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	«Отработка программы укрепления здоровья ребенка, его личностного развития в условиях детского сада», 1999г.</a:t>
            </a:r>
          </a:p>
          <a:p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	«Формирование коммуникативной готовности детей старшего дошкольного возраста к обучению в школе», 2004г.</a:t>
            </a:r>
          </a:p>
          <a:p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	«Внедрение моделей </a:t>
            </a:r>
            <a:r>
              <a:rPr lang="ru-RU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предшкольного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образования  на базе ДОУ в условиях малого города», 2009г.</a:t>
            </a:r>
          </a:p>
          <a:p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   «Реализация вариативных моделей и форм дошкольного образования в условиях ДОУ» , 2012 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Заголовок 1"/>
          <p:cNvSpPr txBox="1">
            <a:spLocks/>
          </p:cNvSpPr>
          <p:nvPr/>
        </p:nvSpPr>
        <p:spPr>
          <a:xfrm>
            <a:off x="1023871" y="128788"/>
            <a:ext cx="77724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Опыт краевой  инновационной  работы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10" descr="picture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06400">
            <a:off x="7386864" y="472043"/>
            <a:ext cx="1508125" cy="18192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</p:pic>
      <p:pic>
        <p:nvPicPr>
          <p:cNvPr id="5" name="Picture 8" descr="picture"/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9635">
            <a:off x="6906802" y="1644713"/>
            <a:ext cx="1617587" cy="22098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</p:pic>
      <p:pic>
        <p:nvPicPr>
          <p:cNvPr id="6" name="Picture 12" descr="picture"/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68614">
            <a:off x="7374674" y="2772579"/>
            <a:ext cx="1532502" cy="1962629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</p:pic>
      <p:pic>
        <p:nvPicPr>
          <p:cNvPr id="7" name="Picture 6" descr="печат материал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39896">
            <a:off x="6864108" y="3867518"/>
            <a:ext cx="1424282" cy="201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 descr="печ материал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4462">
            <a:off x="7351091" y="4890540"/>
            <a:ext cx="1413020" cy="1816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353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 txBox="1">
            <a:spLocks/>
          </p:cNvSpPr>
          <p:nvPr/>
        </p:nvSpPr>
        <p:spPr>
          <a:xfrm>
            <a:off x="753414" y="167424"/>
            <a:ext cx="77724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Инновационная деятельность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941" y="167421"/>
            <a:ext cx="1970468" cy="1159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213426" y="855138"/>
            <a:ext cx="6612377" cy="172063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000" b="1" dirty="0" smtClean="0">
                <a:solidFill>
                  <a:srgbClr val="C00000"/>
                </a:solidFill>
              </a:rPr>
              <a:t>2011-2013гг</a:t>
            </a:r>
            <a:r>
              <a:rPr lang="ru-RU" sz="2000" b="1" dirty="0">
                <a:solidFill>
                  <a:srgbClr val="C00000"/>
                </a:solidFill>
              </a:rPr>
              <a:t>. </a:t>
            </a:r>
          </a:p>
          <a:p>
            <a:r>
              <a:rPr lang="ru-RU" sz="2000" b="1" dirty="0"/>
              <a:t>«Модернизация муниципальных систем  дошкольного образования » </a:t>
            </a:r>
          </a:p>
          <a:p>
            <a:r>
              <a:rPr lang="ru-RU" sz="2000" dirty="0">
                <a:solidFill>
                  <a:srgbClr val="C00000"/>
                </a:solidFill>
              </a:rPr>
              <a:t>(пр. МО СК  № 867 от 26 сентября </a:t>
            </a:r>
            <a:r>
              <a:rPr lang="ru-RU" sz="2000" dirty="0" smtClean="0">
                <a:solidFill>
                  <a:srgbClr val="C00000"/>
                </a:solidFill>
              </a:rPr>
              <a:t>2011 </a:t>
            </a:r>
            <a:r>
              <a:rPr lang="ru-RU" sz="2000" dirty="0">
                <a:solidFill>
                  <a:srgbClr val="C00000"/>
                </a:solidFill>
              </a:rPr>
              <a:t>г)</a:t>
            </a:r>
          </a:p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13426" y="2696364"/>
            <a:ext cx="6612377" cy="22321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ru-RU" sz="2000" b="1" dirty="0" smtClean="0">
                <a:solidFill>
                  <a:srgbClr val="C00000"/>
                </a:solidFill>
              </a:rPr>
              <a:t>2014-2015гг. </a:t>
            </a:r>
          </a:p>
          <a:p>
            <a:pPr lvl="0" algn="just"/>
            <a:r>
              <a:rPr lang="ru-RU" sz="2000" b="1" dirty="0" smtClean="0">
                <a:solidFill>
                  <a:prstClr val="black"/>
                </a:solidFill>
              </a:rPr>
              <a:t>«</a:t>
            </a:r>
            <a:r>
              <a:rPr lang="ru-RU" sz="2000" b="1" dirty="0">
                <a:solidFill>
                  <a:prstClr val="black"/>
                </a:solidFill>
              </a:rPr>
              <a:t>Создание  условий </a:t>
            </a:r>
            <a:r>
              <a:rPr lang="ru-RU" sz="2000" b="1" dirty="0" smtClean="0">
                <a:solidFill>
                  <a:prstClr val="black"/>
                </a:solidFill>
              </a:rPr>
              <a:t>для  </a:t>
            </a:r>
            <a:r>
              <a:rPr lang="ru-RU" sz="2000" b="1" dirty="0">
                <a:solidFill>
                  <a:prstClr val="black"/>
                </a:solidFill>
              </a:rPr>
              <a:t>распространения моделей ГОУ </a:t>
            </a:r>
            <a:r>
              <a:rPr lang="ru-RU" sz="2000" b="1" dirty="0" smtClean="0">
                <a:solidFill>
                  <a:prstClr val="black"/>
                </a:solidFill>
              </a:rPr>
              <a:t>образованием </a:t>
            </a:r>
            <a:r>
              <a:rPr lang="ru-RU" sz="2000" b="1" dirty="0">
                <a:solidFill>
                  <a:prstClr val="black"/>
                </a:solidFill>
              </a:rPr>
              <a:t>и поддержка программ </a:t>
            </a:r>
            <a:r>
              <a:rPr lang="ru-RU" sz="2000" b="1" dirty="0" smtClean="0">
                <a:solidFill>
                  <a:prstClr val="black"/>
                </a:solidFill>
              </a:rPr>
              <a:t> развития </a:t>
            </a:r>
            <a:r>
              <a:rPr lang="ru-RU" sz="2000" b="1" dirty="0">
                <a:solidFill>
                  <a:prstClr val="black"/>
                </a:solidFill>
              </a:rPr>
              <a:t>регионально – муниципальных </a:t>
            </a:r>
            <a:r>
              <a:rPr lang="ru-RU" sz="2000" b="1" dirty="0" smtClean="0">
                <a:solidFill>
                  <a:prstClr val="black"/>
                </a:solidFill>
              </a:rPr>
              <a:t>систем </a:t>
            </a:r>
            <a:r>
              <a:rPr lang="ru-RU" sz="2000" b="1" dirty="0">
                <a:solidFill>
                  <a:prstClr val="black"/>
                </a:solidFill>
              </a:rPr>
              <a:t>дошкольного образования» </a:t>
            </a:r>
          </a:p>
          <a:p>
            <a:pPr lvl="0"/>
            <a:r>
              <a:rPr lang="ru-RU" sz="2000" dirty="0">
                <a:solidFill>
                  <a:srgbClr val="C00000"/>
                </a:solidFill>
              </a:rPr>
              <a:t>(пр. МО и МП  СК  № 671 от 16 июня  2014 г.)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213425" y="5059251"/>
            <a:ext cx="6612377" cy="172063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000" b="1" dirty="0" smtClean="0">
                <a:solidFill>
                  <a:srgbClr val="C00000"/>
                </a:solidFill>
              </a:rPr>
              <a:t>2016-2017гг</a:t>
            </a:r>
            <a:r>
              <a:rPr lang="ru-RU" sz="2000" b="1" dirty="0">
                <a:solidFill>
                  <a:srgbClr val="C00000"/>
                </a:solidFill>
              </a:rPr>
              <a:t>. </a:t>
            </a:r>
          </a:p>
          <a:p>
            <a:r>
              <a:rPr lang="ru-RU" sz="2000" b="1" dirty="0" smtClean="0"/>
              <a:t>«Внедрение </a:t>
            </a:r>
            <a:r>
              <a:rPr lang="ru-RU" sz="2000" b="1" dirty="0"/>
              <a:t>профессионального стандарта «Педагог»</a:t>
            </a:r>
          </a:p>
          <a:p>
            <a:r>
              <a:rPr lang="ru-RU" sz="2000" b="1" dirty="0" smtClean="0"/>
              <a:t> </a:t>
            </a:r>
            <a:r>
              <a:rPr lang="ru-RU" sz="2000" dirty="0" smtClean="0">
                <a:solidFill>
                  <a:srgbClr val="C00000"/>
                </a:solidFill>
              </a:rPr>
              <a:t>(</a:t>
            </a:r>
            <a:r>
              <a:rPr lang="ru-RU" sz="2000" dirty="0">
                <a:solidFill>
                  <a:srgbClr val="C00000"/>
                </a:solidFill>
              </a:rPr>
              <a:t>пр. </a:t>
            </a:r>
            <a:r>
              <a:rPr lang="ru-RU" sz="2000" dirty="0" smtClean="0">
                <a:solidFill>
                  <a:srgbClr val="C00000"/>
                </a:solidFill>
              </a:rPr>
              <a:t>СКИРО ПК и ПРО  </a:t>
            </a:r>
            <a:r>
              <a:rPr lang="ru-RU" sz="2000" dirty="0">
                <a:solidFill>
                  <a:srgbClr val="C00000"/>
                </a:solidFill>
              </a:rPr>
              <a:t>№ </a:t>
            </a:r>
            <a:r>
              <a:rPr lang="ru-RU" sz="2000" dirty="0" smtClean="0">
                <a:solidFill>
                  <a:srgbClr val="C00000"/>
                </a:solidFill>
              </a:rPr>
              <a:t>174/1-од </a:t>
            </a:r>
            <a:r>
              <a:rPr lang="ru-RU" sz="2000" dirty="0">
                <a:solidFill>
                  <a:srgbClr val="C00000"/>
                </a:solidFill>
              </a:rPr>
              <a:t>от 26 </a:t>
            </a:r>
            <a:r>
              <a:rPr lang="ru-RU" sz="2000" dirty="0" smtClean="0">
                <a:solidFill>
                  <a:srgbClr val="C00000"/>
                </a:solidFill>
              </a:rPr>
              <a:t>июня 2016 </a:t>
            </a:r>
            <a:r>
              <a:rPr lang="ru-RU" sz="2000" dirty="0">
                <a:solidFill>
                  <a:srgbClr val="C00000"/>
                </a:solidFill>
              </a:rPr>
              <a:t>г)</a:t>
            </a:r>
          </a:p>
          <a:p>
            <a:pPr algn="ctr"/>
            <a:endParaRPr lang="ru-RU" dirty="0"/>
          </a:p>
        </p:txBody>
      </p:sp>
      <p:pic>
        <p:nvPicPr>
          <p:cNvPr id="1026" name="Picture 2" descr="http://solnyshko-53.ucoz.ru/poto/DSCF132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91" y="5059251"/>
            <a:ext cx="2171118" cy="1720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picture"/>
          <p:cNvPicPr preferRelativeResize="0"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8728">
            <a:off x="6938685" y="1404265"/>
            <a:ext cx="1077471" cy="14771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3" descr="picture"/>
          <p:cNvPicPr preferRelativeResize="0"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5085">
            <a:off x="7811638" y="1470420"/>
            <a:ext cx="1021359" cy="14832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43181">
            <a:off x="7044677" y="2759656"/>
            <a:ext cx="1092814" cy="14031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5" descr="picture"/>
          <p:cNvPicPr preferRelativeResize="0">
            <a:picLocks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1087">
            <a:off x="7833619" y="2878622"/>
            <a:ext cx="1097182" cy="14689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4" descr="picture"/>
          <p:cNvPicPr preferRelativeResize="0">
            <a:picLocks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420" y="3677177"/>
            <a:ext cx="1062596" cy="13153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66044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10" y="708339"/>
            <a:ext cx="8937938" cy="6009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Заголовок 1"/>
          <p:cNvSpPr txBox="1">
            <a:spLocks/>
          </p:cNvSpPr>
          <p:nvPr/>
        </p:nvSpPr>
        <p:spPr>
          <a:xfrm>
            <a:off x="0" y="437596"/>
            <a:ext cx="91440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ru-RU" sz="2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Модель управления инновационной деятельностью  ДОУ </a:t>
            </a:r>
            <a:endParaRPr lang="ru-RU" sz="26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024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Shape 150"/>
          <p:cNvGrpSpPr/>
          <p:nvPr/>
        </p:nvGrpSpPr>
        <p:grpSpPr>
          <a:xfrm>
            <a:off x="5459912" y="1076855"/>
            <a:ext cx="3561825" cy="1032096"/>
            <a:chOff x="260901" y="-599482"/>
            <a:chExt cx="4355771" cy="1775862"/>
          </a:xfrm>
        </p:grpSpPr>
        <p:sp>
          <p:nvSpPr>
            <p:cNvPr id="151" name="Shape 151"/>
            <p:cNvSpPr/>
            <p:nvPr/>
          </p:nvSpPr>
          <p:spPr>
            <a:xfrm>
              <a:off x="260901" y="-599482"/>
              <a:ext cx="4355771" cy="1775862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Shape 152"/>
            <p:cNvSpPr/>
            <p:nvPr/>
          </p:nvSpPr>
          <p:spPr>
            <a:xfrm>
              <a:off x="349472" y="51131"/>
              <a:ext cx="4177856" cy="825776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txBody>
            <a:bodyPr spcFirstLastPara="1" wrap="square" lIns="161275" tIns="0" rIns="161275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1085"/>
                </a:spcAft>
                <a:buNone/>
              </a:pPr>
              <a:r>
                <a:rPr lang="ru-RU" sz="3100" b="1" i="0" u="none" strike="noStrike" cap="none" dirty="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Работа с педагогами</a:t>
              </a:r>
              <a:endParaRPr dirty="0"/>
            </a:p>
          </p:txBody>
        </p:sp>
      </p:grpSp>
      <p:sp>
        <p:nvSpPr>
          <p:cNvPr id="153" name="Shape 153"/>
          <p:cNvSpPr/>
          <p:nvPr/>
        </p:nvSpPr>
        <p:spPr>
          <a:xfrm>
            <a:off x="1857375" y="5715000"/>
            <a:ext cx="5500688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800" b="1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Работа по самообразованию</a:t>
            </a:r>
            <a:endParaRPr dirty="0"/>
          </a:p>
        </p:txBody>
      </p:sp>
      <p:grpSp>
        <p:nvGrpSpPr>
          <p:cNvPr id="154" name="Shape 154"/>
          <p:cNvGrpSpPr/>
          <p:nvPr/>
        </p:nvGrpSpPr>
        <p:grpSpPr>
          <a:xfrm>
            <a:off x="5403819" y="3327678"/>
            <a:ext cx="3561825" cy="891766"/>
            <a:chOff x="304800" y="6459"/>
            <a:chExt cx="4267200" cy="915120"/>
          </a:xfrm>
        </p:grpSpPr>
        <p:sp>
          <p:nvSpPr>
            <p:cNvPr id="155" name="Shape 155"/>
            <p:cNvSpPr/>
            <p:nvPr/>
          </p:nvSpPr>
          <p:spPr>
            <a:xfrm>
              <a:off x="304800" y="6459"/>
              <a:ext cx="4267200" cy="915120"/>
            </a:xfrm>
            <a:prstGeom prst="roundRect">
              <a:avLst>
                <a:gd name="adj" fmla="val 16667"/>
              </a:avLst>
            </a:prstGeom>
            <a:solidFill>
              <a:srgbClr val="FFC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Shape 156"/>
            <p:cNvSpPr/>
            <p:nvPr/>
          </p:nvSpPr>
          <p:spPr>
            <a:xfrm>
              <a:off x="349472" y="51131"/>
              <a:ext cx="4177856" cy="825776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txBody>
            <a:bodyPr spcFirstLastPara="1" wrap="square" lIns="161275" tIns="0" rIns="161275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1085"/>
                </a:spcAft>
                <a:buNone/>
              </a:pPr>
              <a:r>
                <a:rPr lang="ru-RU" sz="3100" b="1" i="0" u="none" strike="noStrike" cap="none" dirty="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Работа с детьми</a:t>
              </a:r>
              <a:endParaRPr dirty="0"/>
            </a:p>
          </p:txBody>
        </p:sp>
      </p:grpSp>
      <p:grpSp>
        <p:nvGrpSpPr>
          <p:cNvPr id="157" name="Shape 157"/>
          <p:cNvGrpSpPr/>
          <p:nvPr/>
        </p:nvGrpSpPr>
        <p:grpSpPr>
          <a:xfrm>
            <a:off x="5423026" y="5187636"/>
            <a:ext cx="3523411" cy="1276537"/>
            <a:chOff x="304800" y="6459"/>
            <a:chExt cx="4267200" cy="915120"/>
          </a:xfrm>
        </p:grpSpPr>
        <p:sp>
          <p:nvSpPr>
            <p:cNvPr id="158" name="Shape 158"/>
            <p:cNvSpPr/>
            <p:nvPr/>
          </p:nvSpPr>
          <p:spPr>
            <a:xfrm>
              <a:off x="304800" y="6459"/>
              <a:ext cx="4267200" cy="915120"/>
            </a:xfrm>
            <a:prstGeom prst="roundRect">
              <a:avLst>
                <a:gd name="adj" fmla="val 16667"/>
              </a:avLst>
            </a:pr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Shape 159"/>
            <p:cNvSpPr/>
            <p:nvPr/>
          </p:nvSpPr>
          <p:spPr>
            <a:xfrm>
              <a:off x="349472" y="51131"/>
              <a:ext cx="4177856" cy="825776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txBody>
            <a:bodyPr spcFirstLastPara="1" wrap="square" lIns="161275" tIns="0" rIns="161275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1085"/>
                </a:spcAft>
                <a:buNone/>
              </a:pPr>
              <a:r>
                <a:rPr lang="ru-RU" sz="3100" b="1" i="0" u="none" strike="noStrike" cap="none" dirty="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Работа с родителями</a:t>
              </a:r>
              <a:endParaRPr dirty="0"/>
            </a:p>
          </p:txBody>
        </p:sp>
      </p:grpSp>
      <p:pic>
        <p:nvPicPr>
          <p:cNvPr id="13" name="Picture 3" descr="G:\Фото 2017\15.02.17 семинар\сем 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91335"/>
            <a:ext cx="2833220" cy="20139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G:\Фото 2017\Открытый показ Полевода\DSCF372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97109"/>
            <a:ext cx="2715527" cy="19827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453" y="3005269"/>
            <a:ext cx="2520573" cy="18670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Рисунок 19" descr="C:\Users\Работник\Desktop\Инновации\Фото к презентации\Хатуева собрание\DSCF7551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221" y="4879819"/>
            <a:ext cx="2482158" cy="18921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Заголовок 1"/>
          <p:cNvSpPr txBox="1">
            <a:spLocks/>
          </p:cNvSpPr>
          <p:nvPr/>
        </p:nvSpPr>
        <p:spPr>
          <a:xfrm>
            <a:off x="721519" y="226722"/>
            <a:ext cx="77724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Направления инновационной деятельности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D:\презентации к инновациям\06.11.13 Мастер-класс\DSC_046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4724"/>
            <a:ext cx="2715528" cy="18672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презентации к инновациям\06.11.13 Мастер-класс\DSC_0453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222" y="1047409"/>
            <a:ext cx="2570598" cy="19578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Диаграмма 1"/>
          <p:cNvGraphicFramePr/>
          <p:nvPr>
            <p:extLst>
              <p:ext uri="{D42A27DB-BD31-4B8C-83A1-F6EECF244321}">
                <p14:modId xmlns:p14="http://schemas.microsoft.com/office/powerpoint/2010/main" val="4170675241"/>
              </p:ext>
            </p:extLst>
          </p:nvPr>
        </p:nvGraphicFramePr>
        <p:xfrm>
          <a:off x="33116" y="3284984"/>
          <a:ext cx="4392488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Диаграмма 2"/>
          <p:cNvGraphicFramePr/>
          <p:nvPr>
            <p:extLst>
              <p:ext uri="{D42A27DB-BD31-4B8C-83A1-F6EECF244321}">
                <p14:modId xmlns:p14="http://schemas.microsoft.com/office/powerpoint/2010/main" val="1683641167"/>
              </p:ext>
            </p:extLst>
          </p:nvPr>
        </p:nvGraphicFramePr>
        <p:xfrm>
          <a:off x="4499992" y="3447885"/>
          <a:ext cx="4644008" cy="34001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3" descr="G:\Фото 2017\Педсовет 2017 апрель\DSCF320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100" y="566670"/>
            <a:ext cx="3865611" cy="27375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1078760" y="12952"/>
            <a:ext cx="75328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КАЧЕСТВЕННЫЙ СОСТАВ ПЕД РАБОТНИКОВ                        </a:t>
            </a:r>
            <a:endParaRPr lang="ru-RU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63140" y="474617"/>
            <a:ext cx="468289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2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учреждении  22 педагогических работника, из них :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«Заслуженный учитель РФ» - </a:t>
            </a:r>
            <a:r>
              <a:rPr lang="ru-RU" sz="24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1; 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Отличник народного </a:t>
            </a:r>
            <a:r>
              <a:rPr lang="ru-RU" sz="24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просвещения</a:t>
            </a:r>
            <a:r>
              <a:rPr lang="ru-RU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 - 4 чел</a:t>
            </a:r>
            <a:r>
              <a:rPr lang="ru-RU" sz="24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24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Почетный работник общего образования РФ» - 2 чел.</a:t>
            </a:r>
          </a:p>
        </p:txBody>
      </p:sp>
    </p:spTree>
    <p:extLst>
      <p:ext uri="{BB962C8B-B14F-4D97-AF65-F5344CB8AC3E}">
        <p14:creationId xmlns:p14="http://schemas.microsoft.com/office/powerpoint/2010/main" val="100704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Работник\Desktop\САЙТ июль\ноябрь 2017\DSCF47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26" y="676617"/>
            <a:ext cx="3695700" cy="249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Работник\Desktop\Инновации\Фото к презентации\IMG_10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605" y="676616"/>
            <a:ext cx="3642108" cy="249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 descr="C:\Users\Работник\Desktop\Инновации\Фото к презентации\6 шляп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605" y="3780423"/>
            <a:ext cx="3642109" cy="269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Рисунок 9" descr="C:\Users\Работник\Desktop\Инновации\Фото к презентации\педсовет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25" y="3780423"/>
            <a:ext cx="3695700" cy="26976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Заголовок 1"/>
          <p:cNvSpPr txBox="1">
            <a:spLocks/>
          </p:cNvSpPr>
          <p:nvPr/>
        </p:nvSpPr>
        <p:spPr>
          <a:xfrm>
            <a:off x="497940" y="31079"/>
            <a:ext cx="77724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Творческая группа педагогов 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95253" y="6490952"/>
            <a:ext cx="24929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«Педагогическая студия» </a:t>
            </a:r>
            <a:endParaRPr lang="ru-RU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86358" y="3233913"/>
            <a:ext cx="31742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«Аукцион инновационных  идей»</a:t>
            </a:r>
            <a:endParaRPr lang="ru-RU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5344732" y="3233913"/>
            <a:ext cx="22637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«Педагогический ринг»</a:t>
            </a:r>
            <a:endParaRPr lang="ru-RU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5452133" y="6541151"/>
            <a:ext cx="2496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«Шесть шляп мышления»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407027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5825" y="3917952"/>
            <a:ext cx="3902897" cy="2700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5825" y="843387"/>
            <a:ext cx="3853936" cy="2571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C:\Users\Работник\Desktop\Инновации\Фото к презентации\DSCF128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48" y="843386"/>
            <a:ext cx="3797480" cy="25710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Заголовок 1"/>
          <p:cNvSpPr txBox="1">
            <a:spLocks/>
          </p:cNvSpPr>
          <p:nvPr/>
        </p:nvSpPr>
        <p:spPr>
          <a:xfrm>
            <a:off x="767361" y="128663"/>
            <a:ext cx="77724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Методический совет дошкольного учреждения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D:\презентации к инновациям\06.11.13 Мастер-класс\DSC_058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48" y="3773510"/>
            <a:ext cx="3797480" cy="27207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46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269" y="3819432"/>
            <a:ext cx="4185633" cy="29328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Работник\Desktop\Инновации\Фото к презентации\Николаева фото\IMG_119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83" y="774747"/>
            <a:ext cx="4053396" cy="28424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Заголовок 1"/>
          <p:cNvSpPr txBox="1">
            <a:spLocks/>
          </p:cNvSpPr>
          <p:nvPr/>
        </p:nvSpPr>
        <p:spPr>
          <a:xfrm>
            <a:off x="753414" y="167424"/>
            <a:ext cx="77724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Группа педагогов – наставников 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4" descr="DSCF321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47" y="3799268"/>
            <a:ext cx="4185632" cy="29530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D:\презентации к инновациям\06.11.13 Мастер-класс\DSC_047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269" y="774745"/>
            <a:ext cx="4135266" cy="28424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74" y="988111"/>
            <a:ext cx="2879001" cy="23629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7" y="4165968"/>
            <a:ext cx="2879001" cy="23722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7" descr="P10003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36" y="4144346"/>
            <a:ext cx="3162442" cy="23529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Рисунок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375" y="988111"/>
            <a:ext cx="2906061" cy="23629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DSCF265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681" y="978770"/>
            <a:ext cx="3162442" cy="23722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Заголовок 1"/>
          <p:cNvSpPr txBox="1">
            <a:spLocks/>
          </p:cNvSpPr>
          <p:nvPr/>
        </p:nvSpPr>
        <p:spPr>
          <a:xfrm>
            <a:off x="753414" y="167424"/>
            <a:ext cx="7772400" cy="82068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Группа информационной поддержки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951" y="4165968"/>
            <a:ext cx="2809485" cy="2372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71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Shape 257"/>
          <p:cNvSpPr txBox="1"/>
          <p:nvPr/>
        </p:nvSpPr>
        <p:spPr>
          <a:xfrm>
            <a:off x="152400" y="759854"/>
            <a:ext cx="3845378" cy="76744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ctr"/>
            <a:r>
              <a:rPr lang="ru-RU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НЕПОСРЕДСТВЕННО – ОБРАЗОВАТЕЛЬНАЯ ДЕЯТЕЛЬНОСТЬ ДЕТЕЙ</a:t>
            </a:r>
            <a:endParaRPr lang="ru-RU" dirty="0">
              <a:solidFill>
                <a:srgbClr val="C00000"/>
              </a:solidFill>
            </a:endParaRPr>
          </a:p>
        </p:txBody>
      </p:sp>
      <p:sp>
        <p:nvSpPr>
          <p:cNvPr id="258" name="Shape 258"/>
          <p:cNvSpPr txBox="1"/>
          <p:nvPr/>
        </p:nvSpPr>
        <p:spPr>
          <a:xfrm>
            <a:off x="5300203" y="714950"/>
            <a:ext cx="3566772" cy="85724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algn="ctr"/>
            <a:endParaRPr lang="ru-RU" b="1" dirty="0" smtClean="0">
              <a:solidFill>
                <a:srgbClr val="C00000"/>
              </a:solidFill>
              <a:latin typeface="Times New Roman" pitchFamily="18" charset="0"/>
              <a:ea typeface="Times New Roman"/>
              <a:cs typeface="Times New Roman" pitchFamily="18" charset="0"/>
              <a:sym typeface="Times New Roman"/>
            </a:endParaRPr>
          </a:p>
          <a:p>
            <a:pPr algn="ctr"/>
            <a:r>
              <a:rPr lang="ru-RU" b="1" dirty="0" smtClean="0">
                <a:solidFill>
                  <a:srgbClr val="C00000"/>
                </a:solidFill>
                <a:latin typeface="Times New Roman" pitchFamily="18" charset="0"/>
                <a:ea typeface="Times New Roman"/>
                <a:cs typeface="Times New Roman" pitchFamily="18" charset="0"/>
                <a:sym typeface="Times New Roman"/>
              </a:rPr>
              <a:t>СОВМЕСТНАЯ ДЕЯТЕЛЬНОСТЬ ПЕДАГОГА С ДЕТЬМИ</a:t>
            </a:r>
            <a:endParaRPr lang="ru-RU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400" b="1" i="0" u="none" strike="noStrike" cap="none" dirty="0" smtClean="0">
                <a:solidFill>
                  <a:srgbClr val="0000CC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lang="ru-RU" sz="2400" b="1" dirty="0">
              <a:solidFill>
                <a:srgbClr val="0000CC"/>
              </a:solidFill>
              <a:latin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ru-RU" sz="2400" b="1" dirty="0" smtClean="0">
              <a:solidFill>
                <a:srgbClr val="0000CC"/>
              </a:solidFill>
              <a:latin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5122" name="Picture 2" descr="C:\Users\Работник\Desktop\Инновации\Фото к презентации\DSCF372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840" y="4039417"/>
            <a:ext cx="2756636" cy="20740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G:\Фото 2016\Лебедева фото\IMG_20161026_10245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156" y="1729552"/>
            <a:ext cx="2938005" cy="2018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Работник\Desktop\фото баннер\IMG_3241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42" y="1729552"/>
            <a:ext cx="2938005" cy="2150772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sp>
        <p:nvSpPr>
          <p:cNvPr id="3" name="TextBox 2"/>
          <p:cNvSpPr txBox="1"/>
          <p:nvPr/>
        </p:nvSpPr>
        <p:spPr>
          <a:xfrm>
            <a:off x="3044847" y="236634"/>
            <a:ext cx="2884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Работа с детьми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D:\презентации к инновациям\06.11.13 Мастер-класс\DSC_0428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033" y="4743713"/>
            <a:ext cx="2884123" cy="19155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hape 257"/>
          <p:cNvSpPr txBox="1"/>
          <p:nvPr/>
        </p:nvSpPr>
        <p:spPr>
          <a:xfrm>
            <a:off x="3052387" y="3976269"/>
            <a:ext cx="3361414" cy="76744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ctr"/>
            <a:endParaRPr lang="ru-RU" b="1" dirty="0" smtClean="0">
              <a:solidFill>
                <a:srgbClr val="C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ctr"/>
            <a:r>
              <a:rPr lang="ru-RU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САМОСТОЯТЕЛЬНАЯ </a:t>
            </a:r>
          </a:p>
          <a:p>
            <a:pPr lvl="0" algn="ctr"/>
            <a:r>
              <a:rPr lang="ru-RU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ДЕЯТЕЛЬНОСТЬ ДЕТЕЙ</a:t>
            </a:r>
            <a:endParaRPr lang="ru-RU" dirty="0">
              <a:solidFill>
                <a:srgbClr val="C00000"/>
              </a:solidFill>
            </a:endParaRPr>
          </a:p>
        </p:txBody>
      </p:sp>
      <p:pic>
        <p:nvPicPr>
          <p:cNvPr id="6147" name="Picture 3" descr="D:\презентации к инновациям\06.11.13 Мастер-класс\DSC_043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358" y="1262130"/>
            <a:ext cx="1880315" cy="26181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:\презентации к инновациям\06.11.13 Мастер-класс\DSC_0468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42" y="4107115"/>
            <a:ext cx="2945545" cy="20063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5030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Работник\Desktop\Инновации\Фото к презентации\DSCF126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709" y="4539404"/>
            <a:ext cx="2891811" cy="22002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Работник\Desktop\Инновации\Фото к презентации\День флага\DSCF45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44588"/>
            <a:ext cx="3110591" cy="23268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Работник\Desktop\Инновации\Фото к презентации\Игра призывная комиссия\IMG_20180221_094117 (2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5758"/>
            <a:ext cx="3184070" cy="22696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Работник\Desktop\Инновации\Фото к презентации\Игра призывная комиссия\клушина\DSCN502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945" y="3645758"/>
            <a:ext cx="2718708" cy="22696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F:\квест-игра\DSCN434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471" y="903764"/>
            <a:ext cx="3110591" cy="23268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F:\квест-игра\DSCN435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062" y="965000"/>
            <a:ext cx="3110591" cy="23064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514662" y="330818"/>
            <a:ext cx="3570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Реализация проекта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2" descr="http://www.proza.ru/pics/2017/11/07/1577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591" y="3230584"/>
            <a:ext cx="3062875" cy="13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706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2228"/>
            <a:ext cx="92421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ru-RU" sz="2800" b="1" dirty="0" smtClean="0">
                <a:ln w="1905"/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Проект  </a:t>
            </a:r>
            <a:r>
              <a:rPr lang="ru-RU" sz="2800" b="1" dirty="0">
                <a:ln w="1905"/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2800" b="1" dirty="0" smtClean="0">
                <a:ln w="1905"/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Навстречу Великой  </a:t>
            </a:r>
            <a:r>
              <a:rPr lang="ru-RU" sz="2800" b="1" dirty="0">
                <a:ln w="1905"/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Победе</a:t>
            </a:r>
            <a:r>
              <a:rPr lang="ru-RU" sz="2800" b="1" dirty="0" smtClean="0">
                <a:ln w="1905"/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r>
              <a:rPr lang="ru-RU" sz="2800" b="1" i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1747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26" y="420682"/>
            <a:ext cx="4032250" cy="29835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757" y="3788329"/>
            <a:ext cx="4450987" cy="28400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5791200" y="6472249"/>
            <a:ext cx="2486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dirty="0">
                <a:solidFill>
                  <a:srgbClr val="0000CC"/>
                </a:solidFill>
              </a:rPr>
              <a:t>Встреча с ветераном 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963" y="3733800"/>
            <a:ext cx="3914799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" name="TextBox 41"/>
          <p:cNvSpPr txBox="1"/>
          <p:nvPr/>
        </p:nvSpPr>
        <p:spPr>
          <a:xfrm>
            <a:off x="499660" y="6482834"/>
            <a:ext cx="3853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dirty="0">
                <a:solidFill>
                  <a:srgbClr val="0000CC"/>
                </a:solidFill>
              </a:rPr>
              <a:t>Акция  «Успей сказать «Спасибо</a:t>
            </a:r>
            <a:r>
              <a:rPr lang="ru-RU" dirty="0"/>
              <a:t>!»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04386" y="3390900"/>
            <a:ext cx="31614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dirty="0">
                <a:solidFill>
                  <a:srgbClr val="0000CC"/>
                </a:solidFill>
              </a:rPr>
              <a:t>Закладка капсулы </a:t>
            </a:r>
            <a:r>
              <a:rPr lang="ru-RU" dirty="0" smtClean="0">
                <a:solidFill>
                  <a:srgbClr val="0000CC"/>
                </a:solidFill>
              </a:rPr>
              <a:t>потомкам 2065 г.</a:t>
            </a:r>
            <a:endParaRPr lang="ru-RU" dirty="0">
              <a:solidFill>
                <a:srgbClr val="0000CC"/>
              </a:solidFill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846883" y="3367591"/>
            <a:ext cx="3977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dirty="0" smtClean="0">
                <a:solidFill>
                  <a:srgbClr val="0000CC"/>
                </a:solidFill>
              </a:rPr>
              <a:t> «</a:t>
            </a:r>
            <a:r>
              <a:rPr lang="ru-RU" dirty="0">
                <a:solidFill>
                  <a:srgbClr val="0000CC"/>
                </a:solidFill>
              </a:rPr>
              <a:t>Мы будем помнить ваши </a:t>
            </a:r>
            <a:r>
              <a:rPr lang="ru-RU" dirty="0" smtClean="0">
                <a:solidFill>
                  <a:srgbClr val="0000CC"/>
                </a:solidFill>
              </a:rPr>
              <a:t>имена»</a:t>
            </a:r>
            <a:endParaRPr lang="ru-RU" dirty="0">
              <a:solidFill>
                <a:srgbClr val="0000CC"/>
              </a:solidFill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7229" y="527929"/>
            <a:ext cx="4196681" cy="298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7293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2275593" y="295121"/>
            <a:ext cx="7884939" cy="4683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ru-RU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Проект «Красота- это то,</a:t>
            </a:r>
          </a:p>
          <a:p>
            <a:pPr algn="ctr">
              <a:defRPr/>
            </a:pPr>
            <a:r>
              <a:rPr lang="ru-RU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что создает человек»  </a:t>
            </a:r>
            <a:endParaRPr lang="ru-RU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defRPr/>
            </a:pPr>
            <a:endParaRPr lang="ru-RU" sz="2400" b="1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G:\Фото 2017\среда апрель\DSCF31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4" y="2114377"/>
            <a:ext cx="3528392" cy="47058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G:\Фото 2017\Среда июнь\DSCF38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4" y="77759"/>
            <a:ext cx="3528392" cy="24301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G:\Фото 2017\Среда июль\DSCF435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44726"/>
            <a:ext cx="3018268" cy="208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G:\Фото 2017\Среда июль\DSCF433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148" y="4744726"/>
            <a:ext cx="2723794" cy="20428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2945" y="2636912"/>
            <a:ext cx="2596138" cy="19471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9534" y="669030"/>
            <a:ext cx="2669550" cy="1922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4" name="Picture 8" descr="G:\Фото 2015\педсовет\DSCF7514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148" y="714927"/>
            <a:ext cx="2526348" cy="18947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9786" y="2636912"/>
            <a:ext cx="2596138" cy="19471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7180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577809" y="5744515"/>
            <a:ext cx="1782763" cy="40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ru-RU" sz="2000" dirty="0" err="1">
                <a:latin typeface="Times New Roman" pitchFamily="18" charset="0"/>
                <a:cs typeface="Times New Roman" pitchFamily="18" charset="0"/>
              </a:rPr>
              <a:t>Лекотека</a:t>
            </a:r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»</a:t>
            </a:r>
          </a:p>
        </p:txBody>
      </p:sp>
      <p:pic>
        <p:nvPicPr>
          <p:cNvPr id="706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640" y="2410389"/>
            <a:ext cx="2427768" cy="18383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066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640" y="915988"/>
            <a:ext cx="2335921" cy="1657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87325" y="789067"/>
            <a:ext cx="46164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«Юный </a:t>
            </a:r>
          </a:p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шахматист»</a:t>
            </a:r>
            <a:r>
              <a:rPr lang="ru-RU" altLang="ru-RU" sz="23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4803775" y="944563"/>
            <a:ext cx="2286000" cy="70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«Спортивная гимнастика»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114315" y="1744802"/>
            <a:ext cx="2286000" cy="71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«Волшебные кубики» </a:t>
            </a:r>
          </a:p>
        </p:txBody>
      </p:sp>
      <p:pic>
        <p:nvPicPr>
          <p:cNvPr id="7066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735" y="2602535"/>
            <a:ext cx="2676525" cy="20081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066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646" y="4552950"/>
            <a:ext cx="2687222" cy="20002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4547308" y="3003859"/>
            <a:ext cx="2286000" cy="709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«Компьютерная игротека»</a:t>
            </a:r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>
            <a:off x="2360572" y="6432449"/>
            <a:ext cx="5518150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«Занимательная </a:t>
            </a:r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геометрия  и </a:t>
            </a:r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логика»</a:t>
            </a:r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471488" y="5151438"/>
            <a:ext cx="1821630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ru-RU" sz="2000" dirty="0" err="1">
                <a:latin typeface="Times New Roman" pitchFamily="18" charset="0"/>
                <a:cs typeface="Times New Roman" pitchFamily="18" charset="0"/>
              </a:rPr>
              <a:t>АБВГДейка</a:t>
            </a:r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» </a:t>
            </a:r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139974" y="4783328"/>
            <a:ext cx="4697412" cy="401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>
                <a:latin typeface="Times New Roman" pitchFamily="18" charset="0"/>
                <a:cs typeface="Times New Roman" pitchFamily="18" charset="0"/>
              </a:rPr>
              <a:t>«Ритмическая мозаика» </a:t>
            </a:r>
          </a:p>
        </p:txBody>
      </p:sp>
      <p:pic>
        <p:nvPicPr>
          <p:cNvPr id="70671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167" y="783388"/>
            <a:ext cx="2728201" cy="20465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0673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00" y="2625797"/>
            <a:ext cx="1631950" cy="2175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82" name="Rectangle 18"/>
          <p:cNvSpPr>
            <a:spLocks noChangeArrowheads="1"/>
          </p:cNvSpPr>
          <p:nvPr/>
        </p:nvSpPr>
        <p:spPr bwMode="auto">
          <a:xfrm>
            <a:off x="6832037" y="6455709"/>
            <a:ext cx="1826439" cy="402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ru-RU" sz="2000" dirty="0" err="1" smtClean="0">
                <a:latin typeface="Times New Roman" pitchFamily="18" charset="0"/>
                <a:cs typeface="Times New Roman" pitchFamily="18" charset="0"/>
              </a:rPr>
              <a:t>Россияночка</a:t>
            </a:r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»</a:t>
            </a:r>
            <a:endParaRPr lang="ru-RU" altLang="ru-RU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85" name="Rectangle 10"/>
          <p:cNvSpPr>
            <a:spLocks noChangeArrowheads="1"/>
          </p:cNvSpPr>
          <p:nvPr/>
        </p:nvSpPr>
        <p:spPr bwMode="auto">
          <a:xfrm>
            <a:off x="4331408" y="3961358"/>
            <a:ext cx="2501900" cy="40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ru-RU" sz="2000" dirty="0" err="1" smtClean="0">
                <a:latin typeface="Times New Roman" pitchFamily="18" charset="0"/>
                <a:cs typeface="Times New Roman" pitchFamily="18" charset="0"/>
              </a:rPr>
              <a:t>Сенсорика</a:t>
            </a:r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»</a:t>
            </a:r>
            <a:endParaRPr lang="ru-RU" altLang="ru-RU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86" name="Rectangle 10"/>
          <p:cNvSpPr>
            <a:spLocks noChangeArrowheads="1"/>
          </p:cNvSpPr>
          <p:nvPr/>
        </p:nvSpPr>
        <p:spPr bwMode="auto">
          <a:xfrm>
            <a:off x="255808" y="6237353"/>
            <a:ext cx="1503362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altLang="ru-RU" sz="2000" dirty="0" err="1" smtClean="0">
                <a:latin typeface="Times New Roman" pitchFamily="18" charset="0"/>
                <a:cs typeface="Times New Roman" pitchFamily="18" charset="0"/>
              </a:rPr>
              <a:t>Я+мама</a:t>
            </a:r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»</a:t>
            </a:r>
            <a:endParaRPr lang="ru-RU" altLang="ru-RU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88" name="Rectangle 10"/>
          <p:cNvSpPr>
            <a:spLocks noChangeArrowheads="1"/>
          </p:cNvSpPr>
          <p:nvPr/>
        </p:nvSpPr>
        <p:spPr bwMode="auto">
          <a:xfrm>
            <a:off x="1469191" y="4162971"/>
            <a:ext cx="2286000" cy="401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«Акварелька »</a:t>
            </a:r>
            <a:endParaRPr lang="ru-RU" altLang="ru-RU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89" name="Rectangle 10"/>
          <p:cNvSpPr>
            <a:spLocks noChangeArrowheads="1"/>
          </p:cNvSpPr>
          <p:nvPr/>
        </p:nvSpPr>
        <p:spPr bwMode="auto">
          <a:xfrm>
            <a:off x="4192547" y="1744663"/>
            <a:ext cx="2286000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ru-RU" altLang="ru-RU" sz="2000" dirty="0" smtClean="0">
                <a:latin typeface="Times New Roman" pitchFamily="18" charset="0"/>
                <a:cs typeface="Times New Roman" pitchFamily="18" charset="0"/>
              </a:rPr>
              <a:t>«Кожаный мяч»</a:t>
            </a:r>
            <a:endParaRPr lang="ru-RU" altLang="ru-RU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Прямоугольник 55"/>
          <p:cNvSpPr/>
          <p:nvPr/>
        </p:nvSpPr>
        <p:spPr>
          <a:xfrm>
            <a:off x="2177256" y="0"/>
            <a:ext cx="57791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Дополнительное образование </a:t>
            </a:r>
            <a:endParaRPr lang="ru-RU" sz="3200" dirty="0"/>
          </a:p>
        </p:txBody>
      </p:sp>
      <p:pic>
        <p:nvPicPr>
          <p:cNvPr id="9218" name="Picture 2" descr="G:\Фото 2016\Николаева фото\наш\DSCF1015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442" y="4552949"/>
            <a:ext cx="2667001" cy="200025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2219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Shape 353"/>
          <p:cNvSpPr/>
          <p:nvPr/>
        </p:nvSpPr>
        <p:spPr>
          <a:xfrm>
            <a:off x="1547813" y="549275"/>
            <a:ext cx="7086600" cy="58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3200" b="1" i="0" u="none" strike="noStrike" cap="none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Работа с </a:t>
            </a:r>
            <a:r>
              <a:rPr lang="ru-RU" sz="3200" b="1" i="0" u="none" strike="noStrike" cap="none" dirty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родителями</a:t>
            </a:r>
            <a:endParaRPr dirty="0"/>
          </a:p>
        </p:txBody>
      </p:sp>
      <p:pic>
        <p:nvPicPr>
          <p:cNvPr id="354" name="Shape 354" descr="i (37).jpg"/>
          <p:cNvPicPr preferRelativeResize="0"/>
          <p:nvPr/>
        </p:nvPicPr>
        <p:blipFill rotWithShape="1">
          <a:blip r:embed="rId3">
            <a:alphaModFix/>
          </a:blip>
          <a:srcRect l="18965" t="23058" r="18967" b="34897"/>
          <a:stretch/>
        </p:blipFill>
        <p:spPr>
          <a:xfrm>
            <a:off x="2771775" y="3711575"/>
            <a:ext cx="4191000" cy="2101850"/>
          </a:xfrm>
          <a:prstGeom prst="rect">
            <a:avLst/>
          </a:prstGeom>
          <a:noFill/>
          <a:ln>
            <a:noFill/>
          </a:ln>
        </p:spPr>
      </p:pic>
      <p:sp>
        <p:nvSpPr>
          <p:cNvPr id="355" name="Shape 355"/>
          <p:cNvSpPr txBox="1"/>
          <p:nvPr/>
        </p:nvSpPr>
        <p:spPr>
          <a:xfrm>
            <a:off x="179389" y="3004457"/>
            <a:ext cx="2963862" cy="636814"/>
          </a:xfrm>
          <a:prstGeom prst="rect">
            <a:avLst/>
          </a:prstGeom>
          <a:solidFill>
            <a:srgbClr val="CC00CC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День открытых дверей</a:t>
            </a:r>
            <a:endParaRPr dirty="0"/>
          </a:p>
        </p:txBody>
      </p:sp>
      <p:sp>
        <p:nvSpPr>
          <p:cNvPr id="356" name="Shape 356"/>
          <p:cNvSpPr txBox="1"/>
          <p:nvPr/>
        </p:nvSpPr>
        <p:spPr>
          <a:xfrm>
            <a:off x="660627" y="1958068"/>
            <a:ext cx="8413295" cy="834118"/>
          </a:xfrm>
          <a:prstGeom prst="rect">
            <a:avLst/>
          </a:prstGeom>
          <a:solidFill>
            <a:srgbClr val="FF0066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4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Родительские собрания с использованием компьютерных презентаций</a:t>
            </a:r>
            <a:endParaRPr sz="2400" b="1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57" name="Shape 357"/>
          <p:cNvSpPr txBox="1"/>
          <p:nvPr/>
        </p:nvSpPr>
        <p:spPr>
          <a:xfrm>
            <a:off x="6573780" y="3004459"/>
            <a:ext cx="2427343" cy="63681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Семейные клубы</a:t>
            </a:r>
            <a:endParaRPr dirty="0"/>
          </a:p>
        </p:txBody>
      </p:sp>
      <p:sp>
        <p:nvSpPr>
          <p:cNvPr id="358" name="Shape 358"/>
          <p:cNvSpPr txBox="1"/>
          <p:nvPr/>
        </p:nvSpPr>
        <p:spPr>
          <a:xfrm>
            <a:off x="208757" y="6180365"/>
            <a:ext cx="8865165" cy="604156"/>
          </a:xfrm>
          <a:prstGeom prst="rect">
            <a:avLst/>
          </a:prstGeom>
          <a:solidFill>
            <a:srgbClr val="66FF66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Семейные праздники, </a:t>
            </a:r>
            <a:r>
              <a:rPr lang="ru-RU" sz="2000" b="1" i="0" u="none" strike="noStrike" cap="none" dirty="0" smtClean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посиделки, фестивали творческого мастерства</a:t>
            </a:r>
            <a:endParaRPr sz="2000" b="1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59" name="Shape 359"/>
          <p:cNvSpPr txBox="1"/>
          <p:nvPr/>
        </p:nvSpPr>
        <p:spPr>
          <a:xfrm>
            <a:off x="208757" y="5228824"/>
            <a:ext cx="2926329" cy="771926"/>
          </a:xfrm>
          <a:prstGeom prst="rect">
            <a:avLst/>
          </a:prstGeom>
          <a:solidFill>
            <a:srgbClr val="00FFFF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Душевный разговор</a:t>
            </a:r>
            <a:endParaRPr dirty="0"/>
          </a:p>
        </p:txBody>
      </p:sp>
      <p:sp>
        <p:nvSpPr>
          <p:cNvPr id="360" name="Shape 360"/>
          <p:cNvSpPr txBox="1"/>
          <p:nvPr/>
        </p:nvSpPr>
        <p:spPr>
          <a:xfrm>
            <a:off x="6573781" y="4229100"/>
            <a:ext cx="2570218" cy="644979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000" b="1" i="0" u="none" strike="noStrike" cap="none" dirty="0" smtClean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Семейные конкурсы</a:t>
            </a:r>
            <a:endParaRPr dirty="0"/>
          </a:p>
        </p:txBody>
      </p:sp>
      <p:sp>
        <p:nvSpPr>
          <p:cNvPr id="361" name="Shape 361"/>
          <p:cNvSpPr txBox="1"/>
          <p:nvPr/>
        </p:nvSpPr>
        <p:spPr>
          <a:xfrm>
            <a:off x="6573781" y="5440362"/>
            <a:ext cx="2570218" cy="56038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000" b="1" i="0" u="none" strike="noStrike" cap="none" dirty="0" smtClean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СМС - </a:t>
            </a:r>
            <a:r>
              <a:rPr lang="ru-RU" sz="2400" b="1" i="0" u="none" strike="noStrike" cap="none" dirty="0" smtClean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почта</a:t>
            </a:r>
            <a:endParaRPr dirty="0"/>
          </a:p>
        </p:txBody>
      </p:sp>
      <p:sp>
        <p:nvSpPr>
          <p:cNvPr id="362" name="Shape 362"/>
          <p:cNvSpPr txBox="1"/>
          <p:nvPr/>
        </p:nvSpPr>
        <p:spPr>
          <a:xfrm>
            <a:off x="107950" y="4114799"/>
            <a:ext cx="3035300" cy="75927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Мастер – классы родителей</a:t>
            </a:r>
            <a:endParaRPr sz="2000" b="1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146" name="Picture 2" descr="C:\Users\Работник\Desktop\roditelskiy_klub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825" y="0"/>
            <a:ext cx="2075914" cy="1830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Работник\Desktop\4253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1" y="3004457"/>
            <a:ext cx="3430529" cy="299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66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Работник\Desktop\Инновации\Фото к презентации\Николаева фото\наш\DSCF10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569" y="587615"/>
            <a:ext cx="4303104" cy="2954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Работник\Desktop\Инновации\Фото к презентации\День семьи любви и верности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69" y="3933033"/>
            <a:ext cx="4237945" cy="27299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G:\Фото 2017\Фото День Открытых дверей\DSCF384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793" y="3933033"/>
            <a:ext cx="3837904" cy="26946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101173" y="64395"/>
            <a:ext cx="6492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Формы взаимодействия с родителями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40946" y="3541689"/>
            <a:ext cx="2643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Практикум «Учимся, играя»</a:t>
            </a:r>
            <a:endParaRPr lang="ru-RU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19905" y="6550223"/>
            <a:ext cx="41569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Выставка «День семьи, любви и верности»</a:t>
            </a:r>
            <a:endParaRPr lang="ru-RU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362164" y="6550223"/>
            <a:ext cx="16081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Анкетирование </a:t>
            </a:r>
            <a:endParaRPr lang="ru-RU" b="1" dirty="0"/>
          </a:p>
        </p:txBody>
      </p:sp>
      <p:pic>
        <p:nvPicPr>
          <p:cNvPr id="10242" name="Picture 2" descr="G:\Фото 2015\Фото Флешмоб\DSCF722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69" y="526285"/>
            <a:ext cx="4450431" cy="30767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979986" y="3625256"/>
            <a:ext cx="27093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err="1" smtClean="0"/>
              <a:t>Флешмоб</a:t>
            </a:r>
            <a:r>
              <a:rPr lang="ru-RU" b="1" dirty="0" smtClean="0"/>
              <a:t> «Любимый край» 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181091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/>
          <p:cNvSpPr txBox="1"/>
          <p:nvPr/>
        </p:nvSpPr>
        <p:spPr>
          <a:xfrm>
            <a:off x="395536" y="78060"/>
            <a:ext cx="8861162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День самоуправления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314" name="Picture 2" descr="DSCN743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24" y="576909"/>
            <a:ext cx="4104714" cy="29261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 descr="DSCN757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678518"/>
            <a:ext cx="4139128" cy="28245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 descr="DSCN753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97" y="3851319"/>
            <a:ext cx="4065429" cy="28603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Рисунок 3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851319"/>
            <a:ext cx="4213318" cy="28603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42428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I:\Фото 2015\Совет отцов\DSCF8144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645" y="655706"/>
            <a:ext cx="3819274" cy="2589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/>
          <p:cNvSpPr txBox="1"/>
          <p:nvPr/>
        </p:nvSpPr>
        <p:spPr>
          <a:xfrm>
            <a:off x="729671" y="3236199"/>
            <a:ext cx="24705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Заседание Совета Отцов </a:t>
            </a:r>
            <a:endParaRPr lang="ru-RU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833309" y="3262537"/>
            <a:ext cx="32608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Заседание Управляющего Совета </a:t>
            </a:r>
            <a:endParaRPr lang="ru-RU" b="1" dirty="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227" y="642827"/>
            <a:ext cx="3817435" cy="25670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/>
          <p:cNvSpPr txBox="1"/>
          <p:nvPr/>
        </p:nvSpPr>
        <p:spPr>
          <a:xfrm>
            <a:off x="789782" y="6364814"/>
            <a:ext cx="30332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Общее родительское собрание </a:t>
            </a:r>
            <a:endParaRPr lang="ru-RU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33597" y="119607"/>
            <a:ext cx="8712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Государственно -  общественное управление МДОУ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2" descr="I:\Фото 2016\ДС СОЛНЫШКО 30 ЛЕТ\Подготовка к юбилею  и юбилей\DSCF82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4305" y="3725361"/>
            <a:ext cx="4071934" cy="2625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/>
          <p:cNvSpPr txBox="1"/>
          <p:nvPr/>
        </p:nvSpPr>
        <p:spPr>
          <a:xfrm>
            <a:off x="5375845" y="6339056"/>
            <a:ext cx="27045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err="1" smtClean="0"/>
              <a:t>Общесадовский</a:t>
            </a:r>
            <a:r>
              <a:rPr lang="ru-RU" b="1" dirty="0" smtClean="0"/>
              <a:t> субботник  </a:t>
            </a:r>
            <a:endParaRPr lang="ru-RU" b="1" dirty="0"/>
          </a:p>
        </p:txBody>
      </p:sp>
      <p:pic>
        <p:nvPicPr>
          <p:cNvPr id="7170" name="Picture 2" descr="G:\Фото 2017\Фото День Открытых дверей\DSCF386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60" y="3725361"/>
            <a:ext cx="3723159" cy="25415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42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Работник\Desktop\сайт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77" y="617069"/>
            <a:ext cx="4064531" cy="264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630" y="582640"/>
            <a:ext cx="4392488" cy="30622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83753">
            <a:off x="6188660" y="3573093"/>
            <a:ext cx="1531836" cy="302995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89825">
            <a:off x="7333059" y="3798082"/>
            <a:ext cx="1503592" cy="2928114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198" y="3436600"/>
            <a:ext cx="1531836" cy="306896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-41089" y="93849"/>
            <a:ext cx="9355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Трансляция результатов  инновационной деятельности  </a:t>
            </a: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290" name="Picture 2" descr="D:\презентации к инновациям\06.11.13 Мастер-класс\DSC_051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7" y="3644866"/>
            <a:ext cx="4237756" cy="29641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80654">
            <a:off x="4024333" y="3588466"/>
            <a:ext cx="1440159" cy="298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35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pic>
        <p:nvPicPr>
          <p:cNvPr id="23" name="Рисунок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610518"/>
            <a:ext cx="3318454" cy="2254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Прямоугольник 14"/>
          <p:cNvSpPr/>
          <p:nvPr/>
        </p:nvSpPr>
        <p:spPr>
          <a:xfrm>
            <a:off x="629530" y="386531"/>
            <a:ext cx="7884939" cy="4683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ru-RU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ДЕТСКИЙ САД 21 ВЕКА  </a:t>
            </a:r>
            <a:endParaRPr lang="ru-RU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defRPr/>
            </a:pPr>
            <a:endParaRPr lang="ru-RU" sz="3600" b="1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26"/>
            <a:ext cx="1806205" cy="1476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 descr="C:\Users\Работник\Desktop\скрин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159" y="2935981"/>
            <a:ext cx="2998375" cy="222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792" y="2935981"/>
            <a:ext cx="3197459" cy="223224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9162" y="595919"/>
            <a:ext cx="3242721" cy="2269003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97" y="1816968"/>
            <a:ext cx="2036152" cy="15271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" y="3465004"/>
            <a:ext cx="2039314" cy="15294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3" y="5254407"/>
            <a:ext cx="2084626" cy="153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792" y="5209262"/>
            <a:ext cx="2115417" cy="15865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200295"/>
            <a:ext cx="2282136" cy="16042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" descr="G:\Фото 2015\Николаева\Фото Николаева\DSCF6038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860" y="5209262"/>
            <a:ext cx="2034480" cy="15258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216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2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074803">
            <a:off x="173190" y="3350975"/>
            <a:ext cx="1349375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202" y="3104148"/>
            <a:ext cx="1295400" cy="183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4" name="Рисунок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356" y="3158962"/>
            <a:ext cx="1258888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263" y="3104146"/>
            <a:ext cx="1265238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6" name="Рисунок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9441">
            <a:off x="4627920" y="3001504"/>
            <a:ext cx="1273175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7" name="Рисунок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0861">
            <a:off x="5713106" y="3025513"/>
            <a:ext cx="1266825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8" name="Рисунок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2507">
            <a:off x="6568519" y="3089859"/>
            <a:ext cx="1300163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9" name="Рисунок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6262">
            <a:off x="7484290" y="3339302"/>
            <a:ext cx="1490662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Прямоугольник 23"/>
          <p:cNvSpPr/>
          <p:nvPr/>
        </p:nvSpPr>
        <p:spPr>
          <a:xfrm>
            <a:off x="118283" y="842"/>
            <a:ext cx="900649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ru-RU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РЕСУРС ПОВЫШЕНИЯ КАЧЕСТВА ОБРАЗОВАНИЯ</a:t>
            </a:r>
            <a:endParaRPr lang="ru-RU" sz="2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Рисунок 8" descr="126933-002-026-sert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942369">
            <a:off x="401344" y="4611700"/>
            <a:ext cx="1676400" cy="203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05284">
            <a:off x="1731963" y="4373563"/>
            <a:ext cx="1474787" cy="205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5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2867">
            <a:off x="2735263" y="4308475"/>
            <a:ext cx="1524000" cy="210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" name="Рисунок 7" descr="preview-538767f1c5afc.jp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1172">
            <a:off x="4100908" y="4329151"/>
            <a:ext cx="1508664" cy="20762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417" name="Рисунок 11" descr="SAM_4911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5398">
            <a:off x="5184775" y="4311650"/>
            <a:ext cx="1574800" cy="228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Рисунок 6" descr="preview-53876795b2592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6871">
            <a:off x="6518275" y="4398963"/>
            <a:ext cx="1495425" cy="2325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Picture 8" descr="C:\Users\user2\Desktop\дипломы конкурсов\Бретковская Дарья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5770">
            <a:off x="7566025" y="4635500"/>
            <a:ext cx="1401763" cy="211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3" descr="G:\Фото 2017\Фото Сечина\IMG-20171010-WA0006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17" y="472625"/>
            <a:ext cx="4368307" cy="26108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5240" y="472625"/>
            <a:ext cx="4056940" cy="26521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0843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Воздушный поток">
  <a:themeElements>
    <a:clrScheme name="Воздушный поток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Воздушный поток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Воздушный поток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1257</TotalTime>
  <Words>462</Words>
  <Application>Microsoft Office PowerPoint</Application>
  <PresentationFormat>Экран (4:3)</PresentationFormat>
  <Paragraphs>105</Paragraphs>
  <Slides>24</Slides>
  <Notes>4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24</vt:i4>
      </vt:variant>
    </vt:vector>
  </HeadingPairs>
  <TitlesOfParts>
    <vt:vector size="25" baseType="lpstr">
      <vt:lpstr>Воздушный поток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Orion2018</dc:creator>
  <cp:lastModifiedBy>Работник</cp:lastModifiedBy>
  <cp:revision>69</cp:revision>
  <cp:lastPrinted>2018-04-11T06:09:08Z</cp:lastPrinted>
  <dcterms:modified xsi:type="dcterms:W3CDTF">2026-04-28T08:16:17Z</dcterms:modified>
</cp:coreProperties>
</file>