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sldIdLst>
    <p:sldId id="257" r:id="rId2"/>
    <p:sldId id="295" r:id="rId3"/>
    <p:sldId id="260" r:id="rId4"/>
    <p:sldId id="272" r:id="rId5"/>
    <p:sldId id="263" r:id="rId6"/>
    <p:sldId id="278" r:id="rId7"/>
    <p:sldId id="297" r:id="rId8"/>
    <p:sldId id="303" r:id="rId9"/>
    <p:sldId id="290" r:id="rId10"/>
    <p:sldId id="281" r:id="rId11"/>
    <p:sldId id="280" r:id="rId12"/>
    <p:sldId id="284" r:id="rId13"/>
    <p:sldId id="293" r:id="rId14"/>
    <p:sldId id="306" r:id="rId15"/>
    <p:sldId id="26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CC"/>
    <a:srgbClr val="FFFF99"/>
    <a:srgbClr val="339933"/>
    <a:srgbClr val="99FFCC"/>
    <a:srgbClr val="FFFFFF"/>
    <a:srgbClr val="66CCFF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6DC476-8574-4DC1-A9C6-EF4D51695C11}" type="datetimeFigureOut">
              <a:rPr lang="ru-RU"/>
              <a:pPr>
                <a:defRPr/>
              </a:pPr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220668-E4F7-4642-A1FC-A1D3FFE15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СОДЕРЖАНИЕ  ОПЫТА.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D57B0-F86C-4A93-AF09-4BE227D8808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90EF04-E986-425A-94D1-B940769055B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Музыкально-литературный досуг с родителями « Ложка деревянная»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A6FE8B-ACBF-4C38-A977-928816BEF04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5C98-22FE-4735-9453-630671820334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BD6A-8344-4839-9BF9-F16E761874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7DA30-1513-42BA-900A-561DC5262544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59E28-3135-4F18-8D44-87BCA7D4CE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7B71-96A6-4333-96DC-43681F36D98D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887E7-B638-48B7-9315-AD9AD500F3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2EFF-33D2-4F61-A399-6579FE72429C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1951-27CD-452A-A995-01470E1353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15D0D-01D1-4F94-B669-8C7E71245526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289FA-DA3A-4005-A108-DC2EE426D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AD235-9A59-4DA4-AD71-4BBCFC6C3598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83E6A-AED2-4644-9B4F-3B61AB6881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0E254-2F6E-4402-93BC-B47D6AA5B732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DC39-44B1-4590-A736-E951094D0B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729F2-34E6-40AC-B5EE-059E821463B0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54965-D65B-46B0-AB23-14CE2EEC57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6BBE-8A41-413F-9222-66423871CB52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9316D-8A42-4D4A-BFA9-6A8DF418A3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89B3-31B5-4AD0-B3B3-A30AD7D5EA60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420C-D312-463C-9FB1-45AEA65D8A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99299-284D-4C65-9D4F-BCD12E92C680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4DE3-833D-40EA-B999-BB0460BF04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9A336C-3663-485E-BF99-ED81AC7A7B59}" type="datetimeFigureOut">
              <a:rPr lang="ru-RU"/>
              <a:pPr>
                <a:defRPr/>
              </a:pPr>
              <a:t>11.02.2020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31F0D-2407-4EE1-924D-49133601B9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85" r:id="rId2"/>
    <p:sldLayoutId id="2147484094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5" r:id="rId9"/>
    <p:sldLayoutId id="2147484091" r:id="rId10"/>
    <p:sldLayoutId id="2147484092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TV\Desktop\&#1042;&#1099;&#1073;&#1086;&#1088;&#1099;%202018\&#1055;&#1088;&#1086;&#1077;&#1082;&#1090;&#1085;&#1072;&#1103;%20&#1076;&#1077;&#1103;&#1090;&#1077;&#1083;&#1100;&#1085;&#1086;&#1089;&#1090;&#1100;\DSC_0008.MO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179388" y="333375"/>
            <a:ext cx="8785225" cy="302418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40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714488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6350">
                  <a:noFill/>
                </a:ln>
                <a:solidFill>
                  <a:srgbClr val="006600"/>
                </a:solidFill>
                <a:latin typeface="+mj-lt"/>
                <a:cs typeface="Times New Roman" pitchFamily="18" charset="0"/>
              </a:rPr>
              <a:t>«ОСНОВНЫЕ ПОКАЗАТЕЛИ И РЕЗУЛЬТАТЫ ДЕЯТЕЛЬНОСТИ ПО ПРИОБЩЕНИЮ ДОШКОЛЬНИКОВ К ОБЩЕЧЕЛОВЕЧЕСКИМ ЦЕННОСТЯМ»</a:t>
            </a:r>
            <a:endParaRPr lang="ru-RU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85728"/>
            <a:ext cx="70723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ПОЧИНКОВСКИЙ ДЕТСКИЙ САД №6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СЕЛА ПОЧИНКИ НИЖЕГОРОДСКОЙ ОБЛАСТИ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3071810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Патриотизм, по моему мнению, - это воспитание любви к родному краю, к родной культуре, к родному городу, к родной речи – задача первостепенной важности, и нет необходимости это доказывать. Но как воспитать эту любовь? Она начинается с малого –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настоящему, а затем ко всему человечеству. 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Д.С.Лихачёв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/>
          <a:srcRect l="4720" t="5901" r="15744" b="11501"/>
          <a:stretch>
            <a:fillRect/>
          </a:stretch>
        </p:blipFill>
        <p:spPr bwMode="auto">
          <a:xfrm>
            <a:off x="214282" y="2857496"/>
            <a:ext cx="379310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ар\Desktop\Герб Починок\pochin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142852"/>
            <a:ext cx="15144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390525" y="3789363"/>
            <a:ext cx="5405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к вечному огню и аллеи Славы</a:t>
            </a:r>
          </a:p>
        </p:txBody>
      </p:sp>
      <p:sp>
        <p:nvSpPr>
          <p:cNvPr id="18435" name="TextBox 10"/>
          <p:cNvSpPr txBox="1">
            <a:spLocks noChangeArrowheads="1"/>
          </p:cNvSpPr>
          <p:nvPr/>
        </p:nvSpPr>
        <p:spPr bwMode="auto">
          <a:xfrm>
            <a:off x="6138863" y="6142038"/>
            <a:ext cx="2936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«День победы»</a:t>
            </a:r>
          </a:p>
        </p:txBody>
      </p:sp>
      <p:sp>
        <p:nvSpPr>
          <p:cNvPr id="18436" name="TextBox 11"/>
          <p:cNvSpPr txBox="1">
            <a:spLocks noChangeArrowheads="1"/>
          </p:cNvSpPr>
          <p:nvPr/>
        </p:nvSpPr>
        <p:spPr bwMode="auto">
          <a:xfrm>
            <a:off x="3635375" y="6021388"/>
            <a:ext cx="2289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6227763" y="3068638"/>
            <a:ext cx="2733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ветераном ВОВ Гаранькиным А.И.</a:t>
            </a:r>
          </a:p>
        </p:txBody>
      </p:sp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2"/>
          <a:srcRect l="15550" t="19334" r="15546" b="9267"/>
          <a:stretch>
            <a:fillRect/>
          </a:stretch>
        </p:blipFill>
        <p:spPr bwMode="auto">
          <a:xfrm>
            <a:off x="6337300" y="1052513"/>
            <a:ext cx="25749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 descr="D:\Фото 2017 -2018\9 мая\DSC_00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149725"/>
            <a:ext cx="268128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 descr="D:\Фото 2017 -2018\9 мая\DSC_00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4221163"/>
            <a:ext cx="27860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D:\Фото 2017 -2018\9 мая\DSC_00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149725"/>
            <a:ext cx="28257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3" descr="G:\100D5100\DSC_00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908050"/>
            <a:ext cx="23907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4" descr="G:\100D5100\DSC_004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981075"/>
            <a:ext cx="23923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5" descr="G:\100D5100\DSC_0048.JPG"/>
          <p:cNvPicPr>
            <a:picLocks noChangeAspect="1" noChangeArrowheads="1"/>
          </p:cNvPicPr>
          <p:nvPr/>
        </p:nvPicPr>
        <p:blipFill>
          <a:blip r:embed="rId8"/>
          <a:srcRect r="13831"/>
          <a:stretch>
            <a:fillRect/>
          </a:stretch>
        </p:blipFill>
        <p:spPr bwMode="auto">
          <a:xfrm>
            <a:off x="2339975" y="2492375"/>
            <a:ext cx="17986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TextBox 11"/>
          <p:cNvSpPr txBox="1">
            <a:spLocks noChangeArrowheads="1"/>
          </p:cNvSpPr>
          <p:nvPr/>
        </p:nvSpPr>
        <p:spPr bwMode="auto">
          <a:xfrm>
            <a:off x="250825" y="5934075"/>
            <a:ext cx="3241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Посадка дерева славы в рамках районной акции «Подари земле сад»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57166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«9-мая День победы»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323850" y="2565400"/>
            <a:ext cx="219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улицам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села Починки</a:t>
            </a:r>
          </a:p>
        </p:txBody>
      </p:sp>
      <p:sp>
        <p:nvSpPr>
          <p:cNvPr id="19461" name="TextBox 17"/>
          <p:cNvSpPr txBox="1">
            <a:spLocks noChangeArrowheads="1"/>
          </p:cNvSpPr>
          <p:nvPr/>
        </p:nvSpPr>
        <p:spPr bwMode="auto">
          <a:xfrm>
            <a:off x="3286116" y="5857892"/>
            <a:ext cx="3095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 «Открытка к дню рождения села»</a:t>
            </a: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6227763" y="2781300"/>
            <a:ext cx="2663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 «Улицы родного села»</a:t>
            </a:r>
          </a:p>
        </p:txBody>
      </p:sp>
      <p:pic>
        <p:nvPicPr>
          <p:cNvPr id="20" name="DSC_000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48413" y="692150"/>
            <a:ext cx="2627312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21"/>
          <p:cNvSpPr txBox="1">
            <a:spLocks noChangeArrowheads="1"/>
          </p:cNvSpPr>
          <p:nvPr/>
        </p:nvSpPr>
        <p:spPr bwMode="auto">
          <a:xfrm>
            <a:off x="3348038" y="2708275"/>
            <a:ext cx="2733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интересными людьми</a:t>
            </a:r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4"/>
          <a:srcRect l="2557" t="4634" r="62399" b="67368"/>
          <a:stretch>
            <a:fillRect/>
          </a:stretch>
        </p:blipFill>
        <p:spPr bwMode="auto">
          <a:xfrm>
            <a:off x="3428992" y="3714751"/>
            <a:ext cx="2300290" cy="199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6"/>
          <p:cNvPicPr>
            <a:picLocks noChangeAspect="1" noChangeArrowheads="1"/>
          </p:cNvPicPr>
          <p:nvPr/>
        </p:nvPicPr>
        <p:blipFill>
          <a:blip r:embed="rId5"/>
          <a:srcRect l="5972" t="5682" r="4001" b="5405"/>
          <a:stretch>
            <a:fillRect/>
          </a:stretch>
        </p:blipFill>
        <p:spPr bwMode="auto">
          <a:xfrm>
            <a:off x="6357950" y="3857628"/>
            <a:ext cx="2663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Box 17"/>
          <p:cNvSpPr txBox="1">
            <a:spLocks noChangeArrowheads="1"/>
          </p:cNvSpPr>
          <p:nvPr/>
        </p:nvSpPr>
        <p:spPr bwMode="auto">
          <a:xfrm>
            <a:off x="6516688" y="5732463"/>
            <a:ext cx="2627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посиделки в музее «Русская изба»</a:t>
            </a:r>
          </a:p>
        </p:txBody>
      </p:sp>
      <p:pic>
        <p:nvPicPr>
          <p:cNvPr id="19469" name="Picture 19"/>
          <p:cNvPicPr>
            <a:picLocks noChangeAspect="1" noChangeArrowheads="1"/>
          </p:cNvPicPr>
          <p:nvPr/>
        </p:nvPicPr>
        <p:blipFill>
          <a:blip r:embed="rId6"/>
          <a:srcRect l="4720" t="5901" r="15744" b="11501"/>
          <a:stretch>
            <a:fillRect/>
          </a:stretch>
        </p:blipFill>
        <p:spPr bwMode="auto">
          <a:xfrm>
            <a:off x="285720" y="3857628"/>
            <a:ext cx="2593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TextBox 21"/>
          <p:cNvSpPr txBox="1">
            <a:spLocks noChangeArrowheads="1"/>
          </p:cNvSpPr>
          <p:nvPr/>
        </p:nvSpPr>
        <p:spPr bwMode="auto">
          <a:xfrm>
            <a:off x="395288" y="6211888"/>
            <a:ext cx="2733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Развлечение «Ты село мое родное»</a:t>
            </a:r>
          </a:p>
        </p:txBody>
      </p:sp>
      <p:pic>
        <p:nvPicPr>
          <p:cNvPr id="19471" name="Picture 17" descr="G:\100D5100\DSC_003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692150"/>
            <a:ext cx="2882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8" descr="G:\100D5100\DSC_005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692150"/>
            <a:ext cx="29352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8" descr="G:\100D5100\DSC_005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692150"/>
            <a:ext cx="29352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000100" y="142852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«Улицы моего села»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10"/>
          <p:cNvSpPr>
            <a:spLocks noChangeArrowheads="1"/>
          </p:cNvSpPr>
          <p:nvPr/>
        </p:nvSpPr>
        <p:spPr bwMode="auto">
          <a:xfrm>
            <a:off x="4859338" y="2492375"/>
            <a:ext cx="3887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179388" y="5445125"/>
            <a:ext cx="37433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Развлечение «Разноцветные пуговки»</a:t>
            </a:r>
            <a:endParaRPr lang="ru-RU" sz="1400" b="1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485" name="Прямоугольник 12"/>
          <p:cNvSpPr>
            <a:spLocks noChangeArrowheads="1"/>
          </p:cNvSpPr>
          <p:nvPr/>
        </p:nvSpPr>
        <p:spPr bwMode="auto">
          <a:xfrm>
            <a:off x="6734175" y="5780088"/>
            <a:ext cx="24098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защитником Отечества «Военные истории отважной пуговки»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4356100" y="566102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ООД «Шкатулка поколений»</a:t>
            </a:r>
          </a:p>
        </p:txBody>
      </p:sp>
      <p:sp>
        <p:nvSpPr>
          <p:cNvPr id="20487" name="Прямоугольник 10"/>
          <p:cNvSpPr>
            <a:spLocks noChangeArrowheads="1"/>
          </p:cNvSpPr>
          <p:nvPr/>
        </p:nvSpPr>
        <p:spPr bwMode="auto">
          <a:xfrm>
            <a:off x="468313" y="2565400"/>
            <a:ext cx="388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Конезаводской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Дом Культуры</a:t>
            </a:r>
          </a:p>
        </p:txBody>
      </p:sp>
      <p:pic>
        <p:nvPicPr>
          <p:cNvPr id="20488" name="Picture 3" descr="L:\Лепка пуговиц\DSC_0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908050"/>
            <a:ext cx="21431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5" descr="C:\Users\Агейкин\Desktop\работа с родителями\0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908050"/>
            <a:ext cx="1644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005263"/>
            <a:ext cx="23256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4" descr="C:\Users\Любовь\Desktop\народная изба клуб\DSCN09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908050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5" descr="C:\Users\Любовь\Desktop\народная изба клуб\DSCN09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875" y="908050"/>
            <a:ext cx="21113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6" descr="C:\Users\Любовь\Desktop\народная изба клуб\DSCN0938.JPG"/>
          <p:cNvPicPr>
            <a:picLocks noChangeAspect="1" noChangeArrowheads="1"/>
          </p:cNvPicPr>
          <p:nvPr/>
        </p:nvPicPr>
        <p:blipFill>
          <a:blip r:embed="rId8"/>
          <a:srcRect r="19768"/>
          <a:stretch>
            <a:fillRect/>
          </a:stretch>
        </p:blipFill>
        <p:spPr bwMode="auto">
          <a:xfrm>
            <a:off x="107950" y="3644900"/>
            <a:ext cx="1655763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8" descr="C:\Users\Любовь\Desktop\народная изба клуб\DSCN094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8175" y="3644900"/>
            <a:ext cx="206375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6" descr="C:\Users\Любовь\Desktop\игра лошадки\DSCN102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9925" y="4365625"/>
            <a:ext cx="196850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7" descr="C:\Users\Любовь\Desktop\игра лошадки\DSCN102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9925" y="2852738"/>
            <a:ext cx="1944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28596" y="0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История большого села в маленькой пуговке»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2484438" y="5732463"/>
            <a:ext cx="3024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интересными людьми: починковской поэтессой Пряничниковой Т.А</a:t>
            </a: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508" name="Прямоугольник 8"/>
          <p:cNvSpPr>
            <a:spLocks noChangeArrowheads="1"/>
          </p:cNvSpPr>
          <p:nvPr/>
        </p:nvSpPr>
        <p:spPr bwMode="auto">
          <a:xfrm>
            <a:off x="0" y="5732463"/>
            <a:ext cx="2447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Совместный досуг с родителями «Игры со старинными пуговицами»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80063" y="6021388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Папки-передвижки для родителей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6700"/>
            <a:ext cx="2540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5" descr="C:\Users\Любовь\Desktop\игра лошадки\DSCN1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4508500"/>
            <a:ext cx="1824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6" descr="C:\Users\Любовь\Desktop\игра лошадки\DSCN1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3860800"/>
            <a:ext cx="19208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 descr="G:\экскурсия к памятнику\DSC_00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3789363"/>
            <a:ext cx="24653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68313" y="1052513"/>
            <a:ext cx="6911975" cy="2936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95000"/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</a:rPr>
              <a:t>Анкетирование родителей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«Наше село»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95000"/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</a:rPr>
              <a:t>Консультация для родителей: «Как воспитать маленького патриота», «Наша Родина-Россия»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Развлечение «Живи, мое село»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  «Люби свой край»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«Достопримечательности моей малой родины»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Конезаводскую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библиотеку </a:t>
            </a: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«Читаем книги о родине детям»</a:t>
            </a:r>
            <a:endParaRPr lang="en-US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интересными людьми.</a:t>
            </a: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§"/>
              <a:defRPr/>
            </a:pPr>
            <a:endParaRPr lang="ru-RU" sz="1600" dirty="0"/>
          </a:p>
        </p:txBody>
      </p:sp>
      <p:pic>
        <p:nvPicPr>
          <p:cNvPr id="21515" name="Picture 11" descr="C:\Users\Любовь\Desktop\фото детей\библиотека\DSCN07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1125538"/>
            <a:ext cx="232886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Прямоугольник 8"/>
          <p:cNvSpPr>
            <a:spLocks noChangeArrowheads="1"/>
          </p:cNvSpPr>
          <p:nvPr/>
        </p:nvSpPr>
        <p:spPr bwMode="auto">
          <a:xfrm>
            <a:off x="6516688" y="2997200"/>
            <a:ext cx="24479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Конезаводскую библиотеку </a:t>
            </a:r>
          </a:p>
          <a:p>
            <a:pPr algn="ctr"/>
            <a:r>
              <a:rPr lang="ru-RU" alt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«Читаем книги о родине детям»</a:t>
            </a:r>
            <a:endParaRPr lang="en-US" alt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3042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родителями. (законными представителями)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80963"/>
            <a:ext cx="85169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132138" y="5013325"/>
            <a:ext cx="2376487" cy="8302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МБДОУ ПОЧИНКОВСКИЙ ДЕТСКИЙ САД №6</a:t>
            </a: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92075" y="2630488"/>
            <a:ext cx="3071813" cy="3381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Конезаводская БИБЛИОТЕКА</a:t>
            </a:r>
          </a:p>
        </p:txBody>
      </p:sp>
      <p:sp>
        <p:nvSpPr>
          <p:cNvPr id="22533" name="Прямоугольник 7"/>
          <p:cNvSpPr>
            <a:spLocks noChangeArrowheads="1"/>
          </p:cNvSpPr>
          <p:nvPr/>
        </p:nvSpPr>
        <p:spPr bwMode="auto">
          <a:xfrm>
            <a:off x="179388" y="5013325"/>
            <a:ext cx="2828925" cy="3397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ШКОЛА ИСКУССТВ</a:t>
            </a:r>
          </a:p>
        </p:txBody>
      </p:sp>
      <p:sp>
        <p:nvSpPr>
          <p:cNvPr id="22534" name="Прямоугольник 11"/>
          <p:cNvSpPr>
            <a:spLocks noChangeArrowheads="1"/>
          </p:cNvSpPr>
          <p:nvPr/>
        </p:nvSpPr>
        <p:spPr bwMode="auto">
          <a:xfrm>
            <a:off x="3708400" y="2492375"/>
            <a:ext cx="1778000" cy="3079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ФОК с. ПОЧИНКИ</a:t>
            </a:r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Прямоугольник 13"/>
          <p:cNvSpPr>
            <a:spLocks noChangeArrowheads="1"/>
          </p:cNvSpPr>
          <p:nvPr/>
        </p:nvSpPr>
        <p:spPr bwMode="auto">
          <a:xfrm>
            <a:off x="6259513" y="3500438"/>
            <a:ext cx="2884487" cy="585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КРАЕВЕДЧЕСКИЙ МУЗЕЙ </a:t>
            </a:r>
          </a:p>
          <a:p>
            <a:pPr algn="ctr"/>
            <a:r>
              <a:rPr lang="ru-RU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С. ПОЧИНКИ</a:t>
            </a:r>
          </a:p>
        </p:txBody>
      </p:sp>
      <p:sp>
        <p:nvSpPr>
          <p:cNvPr id="22536" name="Прямоугольник 18"/>
          <p:cNvSpPr>
            <a:spLocks noChangeArrowheads="1"/>
          </p:cNvSpPr>
          <p:nvPr/>
        </p:nvSpPr>
        <p:spPr bwMode="auto">
          <a:xfrm>
            <a:off x="6588125" y="6092825"/>
            <a:ext cx="2100263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КОНЕЗАВОДСКАЯ </a:t>
            </a:r>
          </a:p>
          <a:p>
            <a:pPr algn="ctr"/>
            <a:r>
              <a:rPr lang="ru-RU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НАЧАЛЬНАЯ ШКОЛА</a:t>
            </a:r>
          </a:p>
        </p:txBody>
      </p:sp>
      <p:pic>
        <p:nvPicPr>
          <p:cNvPr id="26" name="Picture 3" descr="J:\Музей\DSCN8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616" y="980728"/>
            <a:ext cx="3456384" cy="2538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ото 2016-2017 у г\Школа приемственность\DSC_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222960"/>
            <a:ext cx="2932576" cy="1942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:\библиотека\DSCN0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527" y="764704"/>
            <a:ext cx="2448272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Users\STV\Desktop\Детский са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924944"/>
            <a:ext cx="3771677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G:\музыкальная школ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19" y="5301208"/>
            <a:ext cx="2557707" cy="1394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2" name="Picture 14" descr="G:\экскурсия к памятнику\DSCN08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20688"/>
            <a:ext cx="2713345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468313" y="142875"/>
            <a:ext cx="8424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и достигнутые эффекты из задач</a:t>
            </a:r>
            <a:endParaRPr lang="ru-RU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825" y="1052513"/>
            <a:ext cx="8642350" cy="8001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Сформированы образные представления детей о достопримечательностях с. Починок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825" y="5373688"/>
            <a:ext cx="8642350" cy="5667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Дети замечают и отмечают красоту окружающего мира 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825" y="4508500"/>
            <a:ext cx="8642350" cy="6223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Установлено  сотрудничество с социальными институтами.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0825" y="3716338"/>
            <a:ext cx="8642350" cy="6508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Создана развивающая предметно-пространственная среда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0350" y="2949575"/>
            <a:ext cx="8632825" cy="6492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Разработано методическое и дидактическое сопровождение по данной теме.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0188" y="1989138"/>
            <a:ext cx="8662987" cy="7191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Дети  проявляют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любознательность, инициативность, активность детей в процессе знакомства  с историей своей малой родины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0825" y="6092825"/>
            <a:ext cx="8642350" cy="6207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проявляют уважительное отношение к своему Отечеству, его истории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3500" y="141288"/>
            <a:ext cx="79629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1430"/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АКТУАЛЬНОСТЬ</a:t>
            </a:r>
            <a:endParaRPr lang="ru-RU" sz="2400" i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714356"/>
            <a:ext cx="9001156" cy="6021412"/>
          </a:xfrm>
          <a:prstGeom prst="roundRect">
            <a:avLst>
              <a:gd name="adj" fmla="val 9264"/>
            </a:avLst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ФГОС ДО: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1.4.3.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содействие и сотрудничество детей и взрослых, признание ребенка полноценным участником (субъектом) образовательных отношений.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1.6.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Создание благоприятных условий развития детей в соответствии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их возрастными и индивидуальными особенностями и склонностями,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развития способностей и творческого потенциала каждого ребёнка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субъекта отношений с самим собой, другими детьми, взрослыми и миром;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4.6.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Ребенок проявляет инициативу и самостоятельность в разных видах деятельности, способен выбирать себе род занятий; способен договариваться, учитывать интересы и чувства других; обладает развитым воображением, которое реализуется в разных видах деятельности; эмоционально откликается на различные произведения культуры и искусства; ребенок проявляет любознательность, задает вопросы взрослым и сверстникам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современном этапе дошкольное образование − первый, самый важный уровень образования. В ФГОС ДО ключевым принципом является поддержка разнообразия детства, подчеркивается необходимость работы по патриотическому воспитанию дошкольников с учетом их индивидуальных и возрастных особенностей, национальной культуры и традиций народа.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современных условиях одним из центральных направлений работы с подрастающим поколением становится воспитание любви к малой родине, возвращение к своим корням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63" y="30163"/>
            <a:ext cx="1384300" cy="1684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195513" y="5300663"/>
            <a:ext cx="6553200" cy="13843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95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42875" y="79375"/>
            <a:ext cx="8821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Теоретическое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обоснование</a:t>
            </a:r>
            <a:endParaRPr lang="ru-RU" sz="2400" dirty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85750" y="885825"/>
            <a:ext cx="8534400" cy="22812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    </a:t>
            </a:r>
          </a:p>
          <a:p>
            <a:pPr algn="just"/>
            <a:endParaRPr lang="ru-RU" sz="160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       </a:t>
            </a:r>
            <a:endParaRPr lang="ru-RU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algn="just">
              <a:lnSpc>
                <a:spcPct val="115000"/>
              </a:lnSpc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6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513" y="908050"/>
            <a:ext cx="6575425" cy="1296988"/>
          </a:xfrm>
          <a:prstGeom prst="roundRect">
            <a:avLst>
              <a:gd name="adj" fmla="val 20361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Веракса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«Одна из главных задач педагога при организации проектной деятельности дошкольников заключается в том, чтобы поддерживать детскую инициативу. Инициатива ребенка обязательно включает в себя познавательный компонент.»</a:t>
            </a:r>
          </a:p>
          <a:p>
            <a:pPr algn="just">
              <a:defRPr/>
            </a:pPr>
            <a:endParaRPr lang="ru-RU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8538" y="2492375"/>
            <a:ext cx="6480175" cy="9366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sz="1400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Килпатрик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Проект – есть всякое действие, совершаемое от всего сердца и с определенной целью»</a:t>
            </a:r>
          </a:p>
          <a:p>
            <a:pPr algn="just">
              <a:defRPr/>
            </a:pPr>
            <a:endParaRPr lang="ru-RU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8538" y="3716338"/>
            <a:ext cx="6480175" cy="108108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9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К.Паустовский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«Человеку никак нельзя жить без Родины, как нельзя жить без сердца».</a:t>
            </a:r>
          </a:p>
        </p:txBody>
      </p:sp>
      <p:sp>
        <p:nvSpPr>
          <p:cNvPr id="11272" name="Прямоугольник 6"/>
          <p:cNvSpPr>
            <a:spLocks noChangeArrowheads="1"/>
          </p:cNvSpPr>
          <p:nvPr/>
        </p:nvSpPr>
        <p:spPr bwMode="auto">
          <a:xfrm>
            <a:off x="2484438" y="5380038"/>
            <a:ext cx="59039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«Нельзя пробудить чувство Родины без восприятия и переживания окружающего мира. Пусть в сердце малыша на всю жизнь останутся воспоминания о маленьком уголке его детства. Пусть с этим уголком связывается образ великой Родины».</a:t>
            </a:r>
          </a:p>
        </p:txBody>
      </p:sp>
      <p:pic>
        <p:nvPicPr>
          <p:cNvPr id="11273" name="Рисунок 8" descr="http://pocketknowledge.tc.columbia.edu/files_web_accessible/35055/3917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133600"/>
            <a:ext cx="13001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9" descr="https://scientificrussia.ru/data/auto/material/large-preview-img_9818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143986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0" descr="https://cdn.turkaramamotoru.com/ru/suhomlinskij-vasilij-aleksandrovich-67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157788"/>
            <a:ext cx="136842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3" descr="https://ds02.infourok.ru/uploads/ex/0f3d/00047c0c-11c40044/3/img2.jpg"/>
          <p:cNvPicPr>
            <a:picLocks noChangeAspect="1" noChangeArrowheads="1"/>
          </p:cNvPicPr>
          <p:nvPr/>
        </p:nvPicPr>
        <p:blipFill>
          <a:blip r:embed="rId5"/>
          <a:srcRect l="4326" t="5251" r="51575" b="19151"/>
          <a:stretch>
            <a:fillRect/>
          </a:stretch>
        </p:blipFill>
        <p:spPr bwMode="auto">
          <a:xfrm>
            <a:off x="395288" y="3573463"/>
            <a:ext cx="12239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3850" y="3097213"/>
            <a:ext cx="860425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2924175"/>
            <a:ext cx="8670925" cy="36322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265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2000" dirty="0">
              <a:solidFill>
                <a:srgbClr val="00660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Формировать первичные представления  у детей о своем селе, его достопримечательностях, знаменитых людях в процессе организации проектной деятельности.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Развивать коммуникативные способности детей: умение вести диалог, договариваться. Обогащать словарный запас детей.</a:t>
            </a: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Пробуждать любознательность, инициативность, активность детей в процессе знакомства  с малой родиной.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Способствовать формированию патриотических чувств, умения видеть, ценить и уважать красоту своего села.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Воспитание  уважительного отношения детей к истории земли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починковской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2627313" y="152400"/>
            <a:ext cx="3960812" cy="281622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воспитание у дошкольников любви к Родине,</a:t>
            </a:r>
            <a:b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формирование патриотических чувств и развитие духовности.</a:t>
            </a:r>
            <a:r>
              <a:rPr lang="ru-RU" sz="2400" dirty="0" smtClean="0">
                <a:solidFill>
                  <a:srgbClr val="9E512E"/>
                </a:solidFill>
              </a:rPr>
              <a:t/>
            </a:r>
            <a:br>
              <a:rPr lang="ru-RU" sz="2400" dirty="0" smtClean="0">
                <a:solidFill>
                  <a:srgbClr val="9E512E"/>
                </a:solidFill>
              </a:rPr>
            </a:b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3" name="Picture 7" descr="G:\DSCN08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25447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C:\Users\Любовь\Desktop\ср гр все\DSCN07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476250"/>
            <a:ext cx="24955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485775" y="47625"/>
            <a:ext cx="8567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Педагогическая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идея</a:t>
            </a:r>
            <a:r>
              <a:rPr lang="ru-RU" sz="1600" dirty="0">
                <a:solidFill>
                  <a:srgbClr val="C00000"/>
                </a:solidFill>
                <a:latin typeface="Trebuchet MS" pitchFamily="34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247650" y="571500"/>
            <a:ext cx="85693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Целенаправленная и планомерная организация педагогического  процесса по ознакомлению детей с историей родного села в рамках реализации педагогических проектов</a:t>
            </a:r>
            <a:endParaRPr lang="ru-RU" sz="200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7" name="Picture 10" descr="G:\DSCN0883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642911" y="4149725"/>
            <a:ext cx="329409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 descr="G:\DSCN0867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072066" y="4143380"/>
            <a:ext cx="3286148" cy="232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ар\Desktop\DSCN7585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714348" y="1643050"/>
            <a:ext cx="3262313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ар\Desktop\DSC_0723.JPG"/>
          <p:cNvPicPr>
            <a:picLocks noChangeAspect="1" noChangeArrowheads="1"/>
          </p:cNvPicPr>
          <p:nvPr/>
        </p:nvPicPr>
        <p:blipFill>
          <a:blip r:embed="rId5"/>
          <a:srcRect r="-2180" b="17140"/>
          <a:stretch>
            <a:fillRect/>
          </a:stretch>
        </p:blipFill>
        <p:spPr bwMode="auto">
          <a:xfrm>
            <a:off x="4857752" y="1785926"/>
            <a:ext cx="3570288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755650" y="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0" y="404813"/>
            <a:ext cx="8820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развивающей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предметно-пространственной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3135313" y="3213100"/>
            <a:ext cx="320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</a:rPr>
              <a:t>Оформление мини-музеев</a:t>
            </a:r>
            <a:endParaRPr lang="ru-RU" sz="2000" b="1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269875" y="3024188"/>
            <a:ext cx="2582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«ЛЭП бук»</a:t>
            </a: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0" y="6223000"/>
            <a:ext cx="2916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Подбор художественной литературы</a:t>
            </a:r>
          </a:p>
          <a:p>
            <a:endParaRPr lang="ru-RU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7" name="TextBox 4"/>
          <p:cNvSpPr txBox="1">
            <a:spLocks noChangeArrowheads="1"/>
          </p:cNvSpPr>
          <p:nvPr/>
        </p:nvSpPr>
        <p:spPr bwMode="auto">
          <a:xfrm>
            <a:off x="6875463" y="3222625"/>
            <a:ext cx="22685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дидактических игр и пособий </a:t>
            </a:r>
            <a:endParaRPr lang="ru-RU" b="1">
              <a:solidFill>
                <a:srgbClr val="00206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3059113" y="6119813"/>
            <a:ext cx="4249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</a:rPr>
              <a:t>Оформление уголка патриотического воспитания в группе</a:t>
            </a:r>
            <a:endParaRPr lang="ru-RU" b="1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15369" name="Содержимое 5" descr="DSCN2069_edi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216058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15" descr="C:\Users\Любовь\Desktop\Новая папка\DSCN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716338"/>
            <a:ext cx="24479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5" descr="C:\Users\Любовь\Desktop\народная изба клуб\DSCN09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428736"/>
            <a:ext cx="19208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6" descr="C:\Users\Любовь\Desktop\народная изба клуб\DSCN0924.JPG"/>
          <p:cNvPicPr>
            <a:picLocks noChangeAspect="1" noChangeArrowheads="1"/>
          </p:cNvPicPr>
          <p:nvPr/>
        </p:nvPicPr>
        <p:blipFill>
          <a:blip r:embed="rId5" cstate="print"/>
          <a:srcRect l="13333" r="6667"/>
          <a:stretch>
            <a:fillRect/>
          </a:stretch>
        </p:blipFill>
        <p:spPr bwMode="auto">
          <a:xfrm>
            <a:off x="3643306" y="1285860"/>
            <a:ext cx="1728788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C:\Users\Любовь\Desktop\DSCN1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3716338"/>
            <a:ext cx="19431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 descr="C:\Users\Любовь\Desktop\DSCN1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4149725"/>
            <a:ext cx="1673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15" descr="C:\Users\Любовь\Desktop\игра лошадки\DSCN10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7900" y="3716338"/>
            <a:ext cx="205263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350"/>
            <a:ext cx="88201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ln w="11430"/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ФОРМЫ РАБОТЫ</a:t>
            </a:r>
            <a:endParaRPr lang="ru-RU" sz="24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2"/>
          <a:srcRect l="13580" t="6734" r="26176" b="23267"/>
          <a:stretch>
            <a:fillRect/>
          </a:stretch>
        </p:blipFill>
        <p:spPr bwMode="auto">
          <a:xfrm>
            <a:off x="1500166" y="857232"/>
            <a:ext cx="6178563" cy="357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00232" y="4786322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деятельность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Самостоятельная деятельность детей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Взаимодействие с социумом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Взаимодействие с родителями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Праздники и развлечения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4643438" y="2928934"/>
            <a:ext cx="4286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</p:txBody>
      </p:sp>
      <p:sp>
        <p:nvSpPr>
          <p:cNvPr id="16389" name="TextBox 16"/>
          <p:cNvSpPr txBox="1">
            <a:spLocks noChangeArrowheads="1"/>
          </p:cNvSpPr>
          <p:nvPr/>
        </p:nvSpPr>
        <p:spPr bwMode="auto">
          <a:xfrm>
            <a:off x="2071670" y="3714752"/>
            <a:ext cx="4968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Детско-родительские сочинения «Праздник родного села, который мне запомнился»</a:t>
            </a:r>
          </a:p>
        </p:txBody>
      </p:sp>
      <p:sp>
        <p:nvSpPr>
          <p:cNvPr id="16390" name="TextBox 17"/>
          <p:cNvSpPr txBox="1">
            <a:spLocks noChangeArrowheads="1"/>
          </p:cNvSpPr>
          <p:nvPr/>
        </p:nvSpPr>
        <p:spPr bwMode="auto">
          <a:xfrm>
            <a:off x="214282" y="2857496"/>
            <a:ext cx="3816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малая родина»</a:t>
            </a:r>
          </a:p>
        </p:txBody>
      </p:sp>
      <p:pic>
        <p:nvPicPr>
          <p:cNvPr id="16391" name="Picture 2" descr="L:\оформление группы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571480"/>
            <a:ext cx="30432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8" descr="http://www.libex.ru/dimg/24e1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500042"/>
            <a:ext cx="14271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5" descr="C:\Users\Любовь\Desktop\сочинения дет-род\DSCN1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508500"/>
            <a:ext cx="16192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6" descr="C:\Users\Любовь\Desktop\сочинения дет-род\DSCN1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4508500"/>
            <a:ext cx="1674813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7" descr="C:\Users\Любовь\Desktop\сочинения дет-род\DSCN1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4533900"/>
            <a:ext cx="165735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8" descr="C:\Users\Любовь\Desktop\сочинения дет-род\DSCN1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4508500"/>
            <a:ext cx="1674812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9" descr="C:\Users\Любовь\Desktop\сочинения дет-род\DSCN1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4508500"/>
            <a:ext cx="16208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6" descr="C:\Users\Любовь\Desktop\DSCN1022.JPG"/>
          <p:cNvPicPr>
            <a:picLocks noChangeAspect="1" noChangeArrowheads="1"/>
          </p:cNvPicPr>
          <p:nvPr/>
        </p:nvPicPr>
        <p:blipFill>
          <a:blip r:embed="rId9">
            <a:lum bright="10000" contrast="20000"/>
          </a:blip>
          <a:srcRect/>
          <a:stretch>
            <a:fillRect/>
          </a:stretch>
        </p:blipFill>
        <p:spPr bwMode="auto">
          <a:xfrm>
            <a:off x="642910" y="571480"/>
            <a:ext cx="27828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1214414" y="0"/>
            <a:ext cx="57340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7030A0"/>
              </a:solidFill>
              <a:latin typeface="Trebuchet MS" pitchFamily="34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rebuchet MS" pitchFamily="34" charset="0"/>
              </a:rPr>
              <a:t>   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конный завод- наша гордость!»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Прямоугольник 10"/>
          <p:cNvSpPr>
            <a:spLocks noChangeArrowheads="1"/>
          </p:cNvSpPr>
          <p:nvPr/>
        </p:nvSpPr>
        <p:spPr bwMode="auto">
          <a:xfrm>
            <a:off x="571472" y="3357562"/>
            <a:ext cx="3816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Trebuchet MS" pitchFamily="34" charset="0"/>
              </a:rPr>
              <a:t>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КСК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Починковский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Прямоугольник 11"/>
          <p:cNvSpPr>
            <a:spLocks noChangeArrowheads="1"/>
          </p:cNvSpPr>
          <p:nvPr/>
        </p:nvSpPr>
        <p:spPr bwMode="auto">
          <a:xfrm>
            <a:off x="1071538" y="6143644"/>
            <a:ext cx="272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Тематическая выставка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«Сердцу милый уголок»»</a:t>
            </a:r>
          </a:p>
        </p:txBody>
      </p:sp>
      <p:sp>
        <p:nvSpPr>
          <p:cNvPr id="17414" name="Прямоугольник 12"/>
          <p:cNvSpPr>
            <a:spLocks noChangeArrowheads="1"/>
          </p:cNvSpPr>
          <p:nvPr/>
        </p:nvSpPr>
        <p:spPr bwMode="auto">
          <a:xfrm>
            <a:off x="5429256" y="3429000"/>
            <a:ext cx="2592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Режиссерская игра «Конюшня»</a:t>
            </a:r>
          </a:p>
        </p:txBody>
      </p:sp>
      <p:sp>
        <p:nvSpPr>
          <p:cNvPr id="17415" name="Прямоугольник 15"/>
          <p:cNvSpPr>
            <a:spLocks noChangeArrowheads="1"/>
          </p:cNvSpPr>
          <p:nvPr/>
        </p:nvSpPr>
        <p:spPr bwMode="auto">
          <a:xfrm>
            <a:off x="755650" y="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</a:p>
        </p:txBody>
      </p:sp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3"/>
          <a:srcRect l="21655" t="22833" r="14363" b="8568"/>
          <a:stretch>
            <a:fillRect/>
          </a:stretch>
        </p:blipFill>
        <p:spPr bwMode="auto">
          <a:xfrm>
            <a:off x="571472" y="1357298"/>
            <a:ext cx="3224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4" descr="D:\Фото 2016-2017 у г\Юбилей детского сада 35\DSC_0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929066"/>
            <a:ext cx="3024187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Текст 4"/>
          <p:cNvSpPr txBox="1">
            <a:spLocks/>
          </p:cNvSpPr>
          <p:nvPr/>
        </p:nvSpPr>
        <p:spPr bwMode="auto">
          <a:xfrm>
            <a:off x="5214942" y="5978525"/>
            <a:ext cx="3929058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950"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  <a:p>
            <a:pPr marL="107950"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«Собери лошадку на соревнования» </a:t>
            </a:r>
          </a:p>
        </p:txBody>
      </p:sp>
      <p:pic>
        <p:nvPicPr>
          <p:cNvPr id="17420" name="Picture 14"/>
          <p:cNvPicPr>
            <a:picLocks noChangeAspect="1" noChangeArrowheads="1"/>
          </p:cNvPicPr>
          <p:nvPr/>
        </p:nvPicPr>
        <p:blipFill>
          <a:blip r:embed="rId5"/>
          <a:srcRect l="5983" t="7101" r="4793" b="12404"/>
          <a:stretch>
            <a:fillRect/>
          </a:stretch>
        </p:blipFill>
        <p:spPr bwMode="auto">
          <a:xfrm>
            <a:off x="5286380" y="1428736"/>
            <a:ext cx="28003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4" descr="C:\Users\Любовь\Desktop\игра лошадки\DSCN09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071942"/>
            <a:ext cx="2519362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3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ECCF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3236</TotalTime>
  <Words>942</Words>
  <Application>Microsoft Office PowerPoint</Application>
  <PresentationFormat>Экран (4:3)</PresentationFormat>
  <Paragraphs>126</Paragraphs>
  <Slides>15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SAD</cp:lastModifiedBy>
  <cp:revision>358</cp:revision>
  <dcterms:created xsi:type="dcterms:W3CDTF">2017-02-06T15:26:56Z</dcterms:created>
  <dcterms:modified xsi:type="dcterms:W3CDTF">2020-02-11T07:25:37Z</dcterms:modified>
</cp:coreProperties>
</file>