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26" r:id="rId2"/>
    <p:sldId id="303" r:id="rId3"/>
    <p:sldId id="304" r:id="rId4"/>
    <p:sldId id="301" r:id="rId5"/>
    <p:sldId id="315" r:id="rId6"/>
    <p:sldId id="307" r:id="rId7"/>
    <p:sldId id="316" r:id="rId8"/>
    <p:sldId id="300" r:id="rId9"/>
    <p:sldId id="321" r:id="rId10"/>
    <p:sldId id="306" r:id="rId11"/>
    <p:sldId id="320" r:id="rId12"/>
    <p:sldId id="311" r:id="rId13"/>
    <p:sldId id="30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37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17207-3CEA-427F-B8C2-547D69FDDB1A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2CA73-84C7-4B1B-8306-57F390446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04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853B5BD-4BC8-413C-9C63-48EF4B303113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9228CC-5FEE-43F7-91AC-7422F150C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619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22FA86-78B3-4711-88CC-405537B7E824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49295E-EE26-4025-9A6E-511579C980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339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1FE4356-9011-4336-ACDF-4D82DA7BD208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DDA74D-BFD0-4D48-BE2D-1F508068F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0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A3C7D1-CE85-4EB0-9526-00D50C647B2B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7D1970-1E02-41BF-AD50-13D11C0FC4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40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C7A3ACD-2460-4012-BD25-4A8E3D931B0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728AF6D-DBF2-49C7-9205-78E3D3521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64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F96DD57-E93F-4873-989C-56FCF80E8FFF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8463835-A3F5-44BA-882D-ACA3823A4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66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66790D4-21B8-45F3-A20F-250B6A7CEFB9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26526F-3D16-479F-BC25-AEB915871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885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00C79F-B88C-46FF-8B02-BDC1384978F5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A3420E-EA26-4620-9D41-6DA8B8E49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69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CF0F69-D6BA-4F82-9102-ADB599034D22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ADF7DC-031C-49F1-8FB2-E0152D6E09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14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5EF869C-2B61-4B29-895D-DB05F16C642A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C87E378-3621-4C77-9DA0-6D6DB2E4E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01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399EEB-FB56-403B-9B25-77784C41056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42BF75-0DAC-42D4-B619-9FFB25CE3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39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65CA84E-91EC-4F9D-831E-291F640A6B72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1D8F382-8D5B-4E5B-BB1D-B46A05454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03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users/pegas196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users/pegas196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073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842493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i="1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Уважаемые, коллеги! </a:t>
            </a: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Мы хотим познакомить Вас, с нашим руководителем</a:t>
            </a:r>
          </a:p>
          <a:p>
            <a:pPr algn="ctr">
              <a:defRPr/>
            </a:pP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БАТАШАН Ириной Фёдоровной.</a:t>
            </a:r>
          </a:p>
          <a:p>
            <a:pPr algn="ctr">
              <a:defRPr/>
            </a:pP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«ЭТО –  генератор идей, </a:t>
            </a:r>
            <a:r>
              <a:rPr lang="ru-RU" altLang="ru-RU" sz="1500" b="1" i="1" kern="0" dirty="0" err="1" smtClean="0">
                <a:solidFill>
                  <a:srgbClr val="002060"/>
                </a:solidFill>
                <a:latin typeface="Times New Roman" pitchFamily="18" charset="0"/>
              </a:rPr>
              <a:t>Перпетуум</a:t>
            </a: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ru-RU" altLang="ru-RU" sz="1500" b="1" i="1" kern="0" dirty="0" err="1" smtClean="0">
                <a:solidFill>
                  <a:srgbClr val="002060"/>
                </a:solidFill>
                <a:latin typeface="Times New Roman" pitchFamily="18" charset="0"/>
              </a:rPr>
              <a:t>мобиле</a:t>
            </a: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!» Так говорят коллеги о ней.</a:t>
            </a:r>
          </a:p>
          <a:p>
            <a:pPr algn="ctr">
              <a:defRPr/>
            </a:pP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Её неиссякаемая энергия, желание делать еще и еще что-то новое, заставляет все вокруг двигаться, превращаться в новое и интересное.</a:t>
            </a:r>
          </a:p>
          <a:p>
            <a:pPr algn="ctr">
              <a:defRPr/>
            </a:pP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И в этом вся наша Ирина Фёдоровна!!!</a:t>
            </a:r>
            <a:endParaRPr lang="ru-RU" altLang="ru-RU" sz="1500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 Прекрасного </a:t>
            </a: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просмотра! </a:t>
            </a:r>
            <a:endParaRPr lang="ru-RU" altLang="ru-RU" sz="1500" b="1" i="1" kern="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60848"/>
            <a:ext cx="3524821" cy="45243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26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8569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Владея методами эффективного руководства персоналом, применяет различные модели и методики мотивации сотрудников, родителей (законных представителей). Создает и поддерживает благоприятной  морально-психологический климат в коллективе.</a:t>
            </a: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Как опытный руководитель, направляет деятельность всех коллег на непрерывное повышение квалификации, реализацию творческих способностей, их самореализации, помогает раскрыть индивидуальные качества Личности каждого обучающегося, сотрудника образовательного учреждения. Привлекает родителей  (законных представителей) к совместному проведению мероприятий, чтобы они из пассивных наблюдателей перешли в активных участников. </a:t>
            </a: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А еще у Ирины Фёдоровны есть способность идти в ногу со временем, а может быть даже иногда опережать время! Она четко видит поставленную ею цель, представляет результат, ведет за собой коллектив, при этом направляя усилия на значимые действия.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Не успеют пройти обсуждения одного мероприятия, а в планах уже новые идеи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! Педагоги удивляются: «Откуда столько идей?!», «Как можно предвидеть «попадания в точку»?!» </a:t>
            </a:r>
          </a:p>
          <a:p>
            <a:pPr lvl="0" algn="just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Наша заведующая всегда стремиться к высоким результатам и никогда не останавливается на достигнутом. Она говорит: «Упасть всегда легко, а  вот подняться и удержаться на высоте – это большой совместный труд!»</a:t>
            </a:r>
          </a:p>
          <a:p>
            <a:pPr lvl="0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Поэтому Ирину Фёдоровну любят обучающиеся, уважают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родители. С ней легко идти  в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ногу со временем!</a:t>
            </a: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780403"/>
            <a:ext cx="162421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61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5" y="908720"/>
            <a:ext cx="8683763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2060"/>
                </a:solidFill>
                <a:latin typeface="Times New Roman" pitchFamily="18" charset="0"/>
              </a:rPr>
              <a:t>                </a:t>
            </a:r>
            <a:r>
              <a:rPr lang="ru-RU" sz="14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sz="1400" kern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5" y="439797"/>
            <a:ext cx="8806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.            </a:t>
            </a: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102" y="116632"/>
            <a:ext cx="90237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  Её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инициативность, выраженные организаторские и лидерские качества, способность быстро принимать решения, наличие инновационного мышления, желание постоянно  совершенствоваться, позволили пройти профессиональный путь от воспитателя до заведующего образовательного учреждения.</a:t>
            </a:r>
          </a:p>
          <a:p>
            <a:pPr algn="just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  </a:t>
            </a:r>
            <a:r>
              <a:rPr lang="ru-RU" altLang="ru-RU" b="1" i="1" kern="0" dirty="0" err="1">
                <a:solidFill>
                  <a:srgbClr val="002060"/>
                </a:solidFill>
                <a:latin typeface="Times New Roman" pitchFamily="18" charset="0"/>
              </a:rPr>
              <a:t>Баташан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Ирина Фёдоровна грамотно анализирует внутренние возможности образовательного учреждения, интересы и возможности педагогов, запросы родительской общественности и находит совместно с коллегами эффективные пути решения возникающих проблем.</a:t>
            </a:r>
          </a:p>
          <a:p>
            <a:pPr algn="just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   Коллеги знают Ирину Фёдоровну, как опытного руководителя и наставника. Она не только современный руководитель, но и хороший организатор, мудрый психолог, умный дипломат и менеджер, талантливый педагог, сплотивший   вокруг себя коллектив единомышленников, профессионалов, преданных своему делу и профессии.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7937" r="9221" b="7937"/>
          <a:stretch/>
        </p:blipFill>
        <p:spPr bwMode="auto">
          <a:xfrm>
            <a:off x="323528" y="3879666"/>
            <a:ext cx="1913247" cy="2648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55199"/>
            <a:ext cx="2268537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25660"/>
            <a:ext cx="187166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4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IMG-20180902-WA002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r="-268" b="15686"/>
          <a:stretch/>
        </p:blipFill>
        <p:spPr bwMode="auto">
          <a:xfrm>
            <a:off x="251520" y="116632"/>
            <a:ext cx="5021856" cy="2821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149080"/>
            <a:ext cx="367665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260648"/>
            <a:ext cx="315163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29" y="2714590"/>
            <a:ext cx="4176713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59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5" y="908720"/>
            <a:ext cx="8683763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2060"/>
                </a:solidFill>
                <a:latin typeface="Times New Roman" pitchFamily="18" charset="0"/>
              </a:rPr>
              <a:t>                </a:t>
            </a:r>
            <a:r>
              <a:rPr lang="ru-RU" sz="14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sz="1400" kern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5" y="439797"/>
            <a:ext cx="8806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.            </a:t>
            </a: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9532" y="2348880"/>
            <a:ext cx="316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kern="0" dirty="0" smtClean="0">
                <a:solidFill>
                  <a:srgbClr val="002060"/>
                </a:solidFill>
                <a:latin typeface="Times New Roman" pitchFamily="18" charset="0"/>
              </a:rPr>
              <a:t>СПАСИБО, </a:t>
            </a:r>
          </a:p>
          <a:p>
            <a:pPr algn="ctr"/>
            <a:r>
              <a:rPr lang="ru-RU" sz="3200" b="1" i="1" kern="0" dirty="0" smtClean="0">
                <a:solidFill>
                  <a:srgbClr val="002060"/>
                </a:solidFill>
                <a:latin typeface="Times New Roman" pitchFamily="18" charset="0"/>
              </a:rPr>
              <a:t>ЧТО БЫЛИ </a:t>
            </a:r>
          </a:p>
          <a:p>
            <a:pPr algn="ctr"/>
            <a:r>
              <a:rPr lang="ru-RU" sz="3200" b="1" i="1" kern="0" dirty="0" smtClean="0">
                <a:solidFill>
                  <a:srgbClr val="002060"/>
                </a:solidFill>
                <a:latin typeface="Times New Roman" pitchFamily="18" charset="0"/>
              </a:rPr>
              <a:t>С НАМИ!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4965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963" y="404813"/>
            <a:ext cx="6219229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</a:rPr>
              <a:t>Заведующий МДОАУ детский сад с. Возжаевки – </a:t>
            </a:r>
            <a:endParaRPr lang="en-US" altLang="ru-RU" sz="1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</a:rPr>
              <a:t>БАТАШАН Ирина Федоровна</a:t>
            </a:r>
            <a:r>
              <a:rPr lang="ru-RU" altLang="ru-RU" sz="1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«Почетный работник сферы образования Российской  Федерации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     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«Почетный работник дошкольного образования»,    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Победитель Всероссийского конкурса Всероссийское признание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«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Лучшие руководители  Российской Федерации»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i="1" dirty="0">
                <a:solidFill>
                  <a:srgbClr val="002060"/>
                </a:solidFill>
                <a:latin typeface="Times New Roman" pitchFamily="18" charset="0"/>
              </a:rPr>
              <a:t>  Квалификация:</a:t>
            </a:r>
            <a:r>
              <a:rPr lang="ru-RU" altLang="ru-RU" sz="1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1400" b="1" i="1" dirty="0">
                <a:solidFill>
                  <a:srgbClr val="002060"/>
                </a:solidFill>
                <a:latin typeface="Times New Roman" pitchFamily="18" charset="0"/>
              </a:rPr>
              <a:t>Заведующий "соответствие занимаемой должности", педагог-психолог «высшей» </a:t>
            </a:r>
            <a:r>
              <a:rPr lang="ru-RU" altLang="ru-RU" sz="1400" b="1" i="1" dirty="0" smtClean="0">
                <a:solidFill>
                  <a:srgbClr val="002060"/>
                </a:solidFill>
                <a:latin typeface="Times New Roman" pitchFamily="18" charset="0"/>
              </a:rPr>
              <a:t>квалификационной категории</a:t>
            </a:r>
            <a:r>
              <a:rPr lang="ru-RU" altLang="ru-RU" sz="1400" b="1" i="1" dirty="0">
                <a:solidFill>
                  <a:srgbClr val="002060"/>
                </a:solidFill>
                <a:latin typeface="Times New Roman" pitchFamily="18" charset="0"/>
              </a:rPr>
              <a:t> 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i="1" dirty="0">
                <a:solidFill>
                  <a:srgbClr val="002060"/>
                </a:solidFill>
                <a:latin typeface="Times New Roman" pitchFamily="18" charset="0"/>
              </a:rPr>
              <a:t>Совмещение </a:t>
            </a:r>
            <a:r>
              <a:rPr lang="ru-RU" altLang="ru-RU" sz="1400" dirty="0">
                <a:solidFill>
                  <a:srgbClr val="002060"/>
                </a:solidFill>
                <a:latin typeface="Times New Roman" pitchFamily="18" charset="0"/>
              </a:rPr>
              <a:t>: педагог - психолог.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i="1" dirty="0">
                <a:solidFill>
                  <a:srgbClr val="002060"/>
                </a:solidFill>
                <a:latin typeface="Times New Roman" pitchFamily="18" charset="0"/>
              </a:rPr>
              <a:t>    Образование: </a:t>
            </a:r>
            <a:r>
              <a:rPr lang="ru-RU" altLang="ru-RU" sz="1400" dirty="0">
                <a:solidFill>
                  <a:srgbClr val="002060"/>
                </a:solidFill>
                <a:latin typeface="Times New Roman" pitchFamily="18" charset="0"/>
              </a:rPr>
              <a:t>высшее. Благовещенский  государственный педагогический институт  имени М.И. Калинина 1995г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</a:rPr>
              <a:t>     квалификация «Преподаватель педагогики и психологии. Методист  дошкольного воспитания».</a:t>
            </a:r>
            <a:endParaRPr lang="ru-RU" altLang="ru-RU" sz="14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</a:rPr>
              <a:t>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</a:rPr>
              <a:t> Курсы переквалификации</a:t>
            </a:r>
            <a:r>
              <a:rPr lang="ru-RU" altLang="ru-RU" sz="1400" dirty="0">
                <a:solidFill>
                  <a:srgbClr val="002060"/>
                </a:solidFill>
                <a:latin typeface="Times New Roman" pitchFamily="18" charset="0"/>
              </a:rPr>
              <a:t> -2009 год курсы переквалификации ГОАУДПО Амурский областной институт повышения квалификации и переподготовке педагогических кадров г. Благовещенска по специальности «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</a:rPr>
              <a:t>Практический психолог</a:t>
            </a:r>
            <a:r>
              <a:rPr lang="ru-RU" altLang="ru-RU" sz="1400" dirty="0">
                <a:solidFill>
                  <a:srgbClr val="002060"/>
                </a:solidFill>
                <a:latin typeface="Times New Roman" pitchFamily="18" charset="0"/>
              </a:rPr>
              <a:t>».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</a:rPr>
              <a:t>Квалификация</a:t>
            </a:r>
            <a:r>
              <a:rPr lang="ru-RU" altLang="ru-RU" sz="1400" dirty="0">
                <a:solidFill>
                  <a:srgbClr val="002060"/>
                </a:solidFill>
                <a:latin typeface="Times New Roman" pitchFamily="18" charset="0"/>
              </a:rPr>
              <a:t>: Практический психолог, на ведение профессиональной деятельности в сфере образования, социальной сфере. г. </a:t>
            </a:r>
            <a:r>
              <a:rPr lang="ru-RU" alt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Омск ООО "ИНТЕХНО"  Педагог дополнительного образования в условиях ФГОС ОВЗ по направлениям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«Ментальная арифметика, образовательная робототехника,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скорочтение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астрономия и космонавтика, подготовка детей к школе»</a:t>
            </a:r>
            <a:r>
              <a:rPr lang="ru-RU" alt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2021г.</a:t>
            </a:r>
            <a:r>
              <a:rPr lang="ru-RU" altLang="ru-RU" sz="14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altLang="ru-RU" sz="14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i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Стаж </a:t>
            </a:r>
            <a:r>
              <a:rPr lang="ru-RU" altLang="ru-RU" sz="1400" b="1" i="1" dirty="0">
                <a:solidFill>
                  <a:srgbClr val="002060"/>
                </a:solidFill>
                <a:latin typeface="Times New Roman" pitchFamily="18" charset="0"/>
              </a:rPr>
              <a:t>работы: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1400" dirty="0">
                <a:solidFill>
                  <a:srgbClr val="002060"/>
                </a:solidFill>
                <a:latin typeface="Times New Roman" pitchFamily="18" charset="0"/>
              </a:rPr>
              <a:t>общий - 38 лет, педагогический - 30лет</a:t>
            </a:r>
            <a:r>
              <a:rPr lang="ru-RU" altLang="ru-RU" sz="1400" dirty="0">
                <a:solidFill>
                  <a:srgbClr val="002060"/>
                </a:solidFill>
                <a:latin typeface="Arial" charset="0"/>
                <a:hlinkClick r:id="rId3"/>
              </a:rPr>
              <a:t> </a:t>
            </a:r>
            <a:endParaRPr lang="ru-RU" altLang="ru-RU" sz="1400" dirty="0">
              <a:solidFill>
                <a:srgbClr val="002060"/>
              </a:solidFill>
              <a:latin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Ссылка на сайте в  разделе «Руководство»: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alt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alt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dou-vozjaevka.ucoz.org/index/rukovodstvo/0-75</a:t>
            </a:r>
            <a:endParaRPr lang="ru-RU" altLang="ru-RU" sz="1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8" name="Picture 7" descr="image (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27601"/>
            <a:ext cx="2711668" cy="3373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5888"/>
            <a:ext cx="12065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05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588"/>
            <a:ext cx="91186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Прямоугольник 3"/>
          <p:cNvSpPr>
            <a:spLocks noChangeArrowheads="1"/>
          </p:cNvSpPr>
          <p:nvPr/>
        </p:nvSpPr>
        <p:spPr bwMode="auto">
          <a:xfrm>
            <a:off x="179388" y="260350"/>
            <a:ext cx="5545137" cy="65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solidFill>
                  <a:srgbClr val="002060"/>
                </a:solidFill>
                <a:latin typeface="Times New Roman" pitchFamily="18" charset="0"/>
              </a:rPr>
              <a:t>Заведующий МДОАУ детский сад с. Возжаевки – </a:t>
            </a:r>
            <a:endParaRPr lang="en-US" altLang="ru-RU" sz="13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solidFill>
                  <a:srgbClr val="002060"/>
                </a:solidFill>
                <a:latin typeface="Times New Roman" pitchFamily="18" charset="0"/>
              </a:rPr>
              <a:t>БАТАШАН Ирина Федоровна</a:t>
            </a:r>
            <a:r>
              <a:rPr lang="ru-RU" altLang="ru-RU" sz="13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«Почетный работник сферы образования Российской  Федерации</a:t>
            </a:r>
            <a:r>
              <a:rPr lang="ru-RU" alt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           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«Почетный работник дошкольного образования»    </a:t>
            </a:r>
            <a:endParaRPr lang="ru-RU" altLang="ru-RU" sz="1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Победитель Всероссийского конкурса Всероссийское признание </a:t>
            </a:r>
            <a:r>
              <a:rPr lang="ru-RU" alt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«</a:t>
            </a:r>
            <a:r>
              <a:rPr lang="ru-RU" alt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Лучшие руководители  Российской Федерации»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3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i="1" dirty="0">
                <a:solidFill>
                  <a:srgbClr val="002060"/>
                </a:solidFill>
                <a:latin typeface="Times New Roman" pitchFamily="18" charset="0"/>
              </a:rPr>
              <a:t>         Повышения курсы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</a:rPr>
              <a:t> – 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Смоленск ООО "</a:t>
            </a:r>
            <a:r>
              <a:rPr lang="ru-RU" alt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по программе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«Педагогическая деятельность мини-музея как культурно-просветительского центра дошкольной организации»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,23г,  г. Омск ООО </a:t>
            </a:r>
            <a:r>
              <a:rPr lang="ru-RU" alt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Интехно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Гражданская оборона и защита от  чрезвычайных ситуаций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23г;  г. Ижевск АНО ДПО "Платформа" по программе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«Оказание первой помощи пострадавшим в образовательной организации»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23г, г. Смоленск ООО "</a:t>
            </a:r>
            <a:r>
              <a:rPr lang="ru-RU" alt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по программе «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Коррекционная работа в детьми, имеющими расстройства аутистического спектра в условиях реализации ФГОС ДО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»,23г, Диплом участника курса повышения квалификации форума Педагоги России г. Екатеринбург по программе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«Управление образовательными системами»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,24г, и по программе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«Социализация и обучение детей с ОВЗ в соответствии с требованиями ФАОП»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,24г, Сертификат участника повышения квалификации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«Экономическое воспитание и формирование финансовой грамотности в соответствии с ФОП</a:t>
            </a: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alt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24г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«Знаток цифровой среды для реализации программы по экономическому воспитанию и формированию основ финансовой грамотности в соответствии  ФОП ДО»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,24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Тула ООО "Центр РК "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Аттестатика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по программе «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Психолого-педагогическая поддержка детей ветеранов (участников) СВО»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2024г, «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Коррекционно-педагогическое сопровождение детей с СДВГ»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2024г., г. Смоленск ООО "</a:t>
            </a:r>
            <a:r>
              <a:rPr 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по программе «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к школе. Нейропсихологический подход»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2024г, 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г. Курган ОО «</a:t>
            </a:r>
            <a:r>
              <a:rPr lang="en-US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Т- Перемена» удостоверение по программе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«Оказание первой помощи в образовательной организации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»,2025г,  свидетельство ЦДО «Новое измерение» по программе «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Оказание первой помощи взрослым и детям»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2025г (</a:t>
            </a: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данные предоставлены за последние три года</a:t>
            </a:r>
            <a:r>
              <a:rPr lang="ru-RU" alt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i="1" dirty="0">
                <a:solidFill>
                  <a:srgbClr val="002060"/>
                </a:solidFill>
                <a:latin typeface="Times New Roman" pitchFamily="18" charset="0"/>
              </a:rPr>
              <a:t>Стаж работы:</a:t>
            </a:r>
            <a:r>
              <a:rPr lang="ru-RU" altLang="ru-RU" sz="13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1300" dirty="0">
                <a:solidFill>
                  <a:srgbClr val="002060"/>
                </a:solidFill>
                <a:latin typeface="Times New Roman" pitchFamily="18" charset="0"/>
              </a:rPr>
              <a:t>общий – 38 лет, педагогический - 30 лет</a:t>
            </a:r>
            <a:endParaRPr lang="en-US" altLang="ru-RU" sz="1300" dirty="0">
              <a:solidFill>
                <a:srgbClr val="002060"/>
              </a:solidFill>
              <a:latin typeface="Arial" charset="0"/>
              <a:hlinkClick r:id="rId3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>
                <a:solidFill>
                  <a:prstClr val="black"/>
                </a:solidFill>
                <a:latin typeface="Arial" charset="0"/>
                <a:hlinkClick r:id="rId3"/>
              </a:rPr>
              <a:t> </a:t>
            </a:r>
            <a:r>
              <a:rPr lang="ru-RU" altLang="ru-RU" sz="1300" dirty="0">
                <a:solidFill>
                  <a:srgbClr val="0000FF"/>
                </a:solidFill>
                <a:latin typeface="Times New Roman" pitchFamily="18" charset="0"/>
                <a:hlinkClick r:id="rId3"/>
              </a:rPr>
              <a:t>Персональная страница на международном сайте МААМ.RU</a:t>
            </a:r>
            <a:r>
              <a:rPr lang="ru-RU" altLang="ru-RU" sz="1300" dirty="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pic>
        <p:nvPicPr>
          <p:cNvPr id="63490" name="Picture 2" descr="C:\Users\Klient\Desktop\Лучший  сал25\Конкурс 2025\IMG_20200117_1016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37" y="1905897"/>
            <a:ext cx="3168352" cy="4287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115888"/>
            <a:ext cx="120173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43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8036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054" y="583834"/>
            <a:ext cx="885698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Ирина Фёдоровна в системе образования более 30 лет!</a:t>
            </a:r>
          </a:p>
          <a:p>
            <a:pPr lvl="0" algn="just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   А начиналось это так!  В 1985 году после окончания Владивостокского педагогического училища № 2, она получила специальность «воспитатель детского сада». Работать воспитателем или учителем она мечтала, когда еще сама ходила в детский сад. Её  манила какая –то невероятная сила притяжения в эту профессию!  Уже тогда, она могла убедить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мальчишек,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с которыми </a:t>
            </a: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дружили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, прополоть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друг у друга грядки и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пойти всем вместе гулять. </a:t>
            </a: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И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не только это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. Не боялась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играть с мальчишками во дворе в «</a:t>
            </a:r>
            <a:r>
              <a:rPr lang="ru-RU" altLang="ru-RU" b="1" i="1" kern="0" dirty="0" err="1">
                <a:solidFill>
                  <a:srgbClr val="002060"/>
                </a:solidFill>
                <a:latin typeface="Times New Roman" pitchFamily="18" charset="0"/>
              </a:rPr>
              <a:t>войнушку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», </a:t>
            </a: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лазить по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крышам и заборам.</a:t>
            </a:r>
          </a:p>
          <a:p>
            <a:pPr lvl="0" algn="just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В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школе училась прилежно, и за себя и кого- то другого  могла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постоять. </a:t>
            </a: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«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Если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она что-то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задумает, уже из головы не выбить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!»-</a:t>
            </a: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так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всегда говорила ее мама. </a:t>
            </a: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Получив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любимую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профессию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, начала её изучение, как говорят с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           </a:t>
            </a:r>
          </a:p>
          <a:p>
            <a:pPr algn="just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азов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. Руководство и старшие педагоги сразу заметили молодого,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инициативного педагога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, который быстро подружился со своими </a:t>
            </a: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маленькими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любопытными малышами, немного настороженными родителями. Но это настороженность быстра прошла, когда они увидели, как дети с удовольствием бегут в детский сад. Ждут встречи со своим воспитателем. Ведь их там ждем какой-то интересный сюрприз, который они придумывали вместе!</a:t>
            </a: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 Переезжая в Амурскую область, она понимала, что детки, которые остались в детском саду пойдут по жизни с определенным багажом знаний. И в этом есть ее заслуга!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45966" y="214015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kern="0" dirty="0">
                <a:solidFill>
                  <a:srgbClr val="FF0000"/>
                </a:solidFill>
                <a:latin typeface="Times New Roman" pitchFamily="18" charset="0"/>
              </a:rPr>
              <a:t>НЕМНОГО О НАШЕМ РУКОВОДИТЕЛЕ!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777" y="1916832"/>
            <a:ext cx="1297968" cy="18266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39308"/>
            <a:ext cx="1440160" cy="1238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4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5" y="908720"/>
            <a:ext cx="8683763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2060"/>
                </a:solidFill>
                <a:latin typeface="Times New Roman" pitchFamily="18" charset="0"/>
              </a:rPr>
              <a:t>                </a:t>
            </a:r>
            <a:r>
              <a:rPr lang="ru-RU" sz="14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sz="1400" kern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5" y="439797"/>
            <a:ext cx="8806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.            </a:t>
            </a: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r="3656" b="1379"/>
          <a:stretch/>
        </p:blipFill>
        <p:spPr bwMode="auto">
          <a:xfrm>
            <a:off x="251520" y="188640"/>
            <a:ext cx="8662361" cy="6336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147990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МОИ ВЫПУСКНИКИ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0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8036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054" y="188640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Амурская область, гостеприимно встретила её.</a:t>
            </a: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Здесь в 1989 как раз открывался большой новый детский сад «Звездочка»!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В 1995 году  заочно окончила Благовещенский государственный педагогический институт имени М.И. Калинина. Первые дети, которых она здесь выпустила, уже сами ведут своих детей в детский сад. Ирина Фёдоровна шутя говорит, что она уже давно многодетная мама и бабушка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!</a:t>
            </a:r>
          </a:p>
          <a:p>
            <a:pPr algn="just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После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передачи образовательного учреждения из одного ведомства в другое, здание реконструировали. И 1 апреля 2015 года началась новая жизнь! </a:t>
            </a: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6964"/>
            <a:ext cx="3295253" cy="2470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2479228"/>
            <a:ext cx="50641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Основные задачи, которые были поставлены для дальнейшей работы нашего детского сада – это охрана жизни и здоровья наших воспитанников, их физическое воспитание и всестороннее развитие, через приобщение к истокам народной культуры.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14943"/>
            <a:ext cx="29749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76" y="4630112"/>
            <a:ext cx="2859087" cy="2116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02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5" y="908720"/>
            <a:ext cx="8683763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2060"/>
                </a:solidFill>
                <a:latin typeface="Times New Roman" pitchFamily="18" charset="0"/>
              </a:rPr>
              <a:t>                </a:t>
            </a:r>
            <a:r>
              <a:rPr lang="ru-RU" sz="14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sz="1400" kern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5" y="439797"/>
            <a:ext cx="8806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.            </a:t>
            </a: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altLang="ru-RU" b="1" i="1" kern="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102" y="116632"/>
            <a:ext cx="90237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  Её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инициативность, выраженные организаторские и лидерские качества, способность быстро принимать решения, наличие инновационного мышления, желание постоянно  совершенствоваться, позволили пройти профессиональный путь от воспитателя до заведующего образовательного учреждения.</a:t>
            </a:r>
          </a:p>
          <a:p>
            <a:pPr lvl="0" algn="just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  </a:t>
            </a:r>
            <a:r>
              <a:rPr lang="ru-RU" altLang="ru-RU" b="1" i="1" kern="0" dirty="0" err="1">
                <a:solidFill>
                  <a:srgbClr val="002060"/>
                </a:solidFill>
                <a:latin typeface="Times New Roman" pitchFamily="18" charset="0"/>
              </a:rPr>
              <a:t>Баташан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Ирина Фёдоровна грамотно анализирует внутренние возможности образовательного учреждения, интересы и возможности педагогов, запросы родительской общественности и находит совместно с коллегами эффективные пути решения возникающих проблем.</a:t>
            </a:r>
          </a:p>
          <a:p>
            <a:pPr lvl="0" algn="just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 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Коллеги знают Ирину Фёдоровну, как опытного руководителя и наставника. Она не только современный руководитель, но и хороший организатор, мудрый психолог, умный дипломат и менеджер, талантливый педагог, сплотивший   вокруг себя коллектив единомышленников, профессионалов, преданных своему делу и профессии.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67932"/>
            <a:ext cx="2376264" cy="31934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074" y="3607476"/>
            <a:ext cx="1810807" cy="302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31" y="3638066"/>
            <a:ext cx="2501949" cy="18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61048"/>
            <a:ext cx="184150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18" y="5511204"/>
            <a:ext cx="23955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60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4763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39449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  Она активный, целеустремленный, творческий руководитель, который не боится трудностей и перемен. </a:t>
            </a:r>
          </a:p>
          <a:p>
            <a:pPr lvl="0" algn="just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Сама является руководителем и инициатором новых идей, находок , которые потом воплощают в жизнь совместно с обучающимися, педагогами и родителями (законными представителями).</a:t>
            </a:r>
          </a:p>
          <a:p>
            <a:pPr lvl="0" algn="just">
              <a:defRPr/>
            </a:pP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Из любой даже самой сложной ситуации, она всегда находит выход и учит этому своих коллег. Одна из любимых фраз, которую она повторяет: «Если закрылись одни двери, значит откроются другие»</a:t>
            </a: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С её переходом на  руководящую должность систематизирована вся работа образовательного учреждения на юридической и научной основе с использованием современных методов поиска, сбора, хранения обработки материала для дальнейшего применения в профессиональной деятельности. </a:t>
            </a: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Ирина  Фёдоровна считает, что педагог должен уметь убеждать, апеллировать своими знаниями, отвечая на вопросы родителей (законных представителей), тогда возникающие проблемы будут решаться без конфликтов.</a:t>
            </a:r>
          </a:p>
          <a:p>
            <a:pPr lvl="0" algn="just">
              <a:defRPr/>
            </a:pP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   Владея основами разработок учебно- программной документации, системой знаний и закономерностей </a:t>
            </a:r>
            <a:r>
              <a:rPr lang="ru-RU" altLang="ru-RU" b="1" i="1" kern="0" dirty="0" err="1" smtClean="0">
                <a:solidFill>
                  <a:srgbClr val="002060"/>
                </a:solidFill>
                <a:latin typeface="Times New Roman" pitchFamily="18" charset="0"/>
              </a:rPr>
              <a:t>воспитательно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-образовательного процесса, современными психолого-педагогическими теориями и технологиями обучения, как старший педагог обучает этому своих коллег и молодых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специалистов, для создания </a:t>
            </a:r>
            <a:r>
              <a:rPr lang="ru-RU" altLang="ru-RU" b="1" i="1" kern="0" dirty="0" smtClean="0">
                <a:solidFill>
                  <a:srgbClr val="002060"/>
                </a:solidFill>
                <a:latin typeface="Times New Roman" pitchFamily="18" charset="0"/>
              </a:rPr>
              <a:t>образовательных концепций, программ, проектов</a:t>
            </a:r>
            <a:r>
              <a:rPr lang="ru-RU" altLang="ru-RU" b="1" i="1" kern="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561608"/>
            <a:ext cx="2304256" cy="109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3"/>
          <a:stretch/>
        </p:blipFill>
        <p:spPr bwMode="auto">
          <a:xfrm>
            <a:off x="2771800" y="5744566"/>
            <a:ext cx="2998490" cy="1094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4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827584" y="0"/>
            <a:ext cx="7993062" cy="7620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Проекты и традиции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«Совместная защита проектов» </a:t>
            </a:r>
          </a:p>
        </p:txBody>
      </p:sp>
      <p:sp>
        <p:nvSpPr>
          <p:cNvPr id="51206" name="Rectangle 24"/>
          <p:cNvSpPr>
            <a:spLocks noChangeArrowheads="1"/>
          </p:cNvSpPr>
          <p:nvPr/>
        </p:nvSpPr>
        <p:spPr bwMode="auto">
          <a:xfrm>
            <a:off x="109538" y="1095375"/>
            <a:ext cx="3060700" cy="56515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Участие в совместной защите проектов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« Ранняя профориентация обучающихся,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через технологию </a:t>
            </a:r>
            <a:r>
              <a:rPr lang="ru-RU" altLang="ru-RU" sz="1200" b="1" dirty="0" err="1" smtClean="0">
                <a:solidFill>
                  <a:srgbClr val="FF0000"/>
                </a:solidFill>
                <a:latin typeface="Times New Roman" pitchFamily="18" charset="0"/>
              </a:rPr>
              <a:t>игропрактика</a:t>
            </a: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5" y="1783038"/>
            <a:ext cx="2628245" cy="1912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Пользователь\Desktop\IMG_20200326_1117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86087"/>
            <a:ext cx="3151658" cy="2339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50" y="1116484"/>
            <a:ext cx="3690502" cy="2609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56" y="3310532"/>
            <a:ext cx="2352256" cy="1992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Rectangle 24"/>
          <p:cNvSpPr>
            <a:spLocks noChangeArrowheads="1"/>
          </p:cNvSpPr>
          <p:nvPr/>
        </p:nvSpPr>
        <p:spPr bwMode="auto">
          <a:xfrm>
            <a:off x="82550" y="3933825"/>
            <a:ext cx="3309938" cy="56515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Участие в совместной защите </a:t>
            </a: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проектов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« Пока мы помним прошлое, у нас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есть будущее» </a:t>
            </a: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Театральное представление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894190"/>
            <a:ext cx="1889612" cy="2554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5497513"/>
            <a:ext cx="20367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8142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6" b="19565"/>
          <a:stretch>
            <a:fillRect/>
          </a:stretch>
        </p:blipFill>
        <p:spPr bwMode="auto">
          <a:xfrm>
            <a:off x="123613" y="4700352"/>
            <a:ext cx="2992437" cy="1511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05737" y="617190"/>
            <a:ext cx="21750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«Тайна рождения вулканов»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3695977"/>
            <a:ext cx="3369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«Генетическая помять меда и воды», </a:t>
            </a:r>
          </a:p>
          <a:p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«Мой первый робот» , «Влияние климата на </a:t>
            </a:r>
          </a:p>
          <a:p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здоровье человека», «Моя семья в ВОВ» и др.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93544" y="4842744"/>
            <a:ext cx="2550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«Дыхание листьев», «Чайные 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традиции Дальнего Востока»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FF0000"/>
                </a:solidFill>
                <a:latin typeface="Times New Roman" pitchFamily="18" charset="0"/>
              </a:rPr>
              <a:t>Вличние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 пасты на 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75856" y="908560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«Дыхание листьев», «Чайные традиции народов  Дальнего Востока», «Этот загадочный космос»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«Влияние пасты на здоровье зубов» и 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itchFamily="18" charset="0"/>
              </a:rPr>
              <a:t>др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3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1326</Words>
  <Application>Microsoft Office PowerPoint</Application>
  <PresentationFormat>Экран (4:3)</PresentationFormat>
  <Paragraphs>134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53</cp:revision>
  <dcterms:created xsi:type="dcterms:W3CDTF">2025-05-18T05:24:28Z</dcterms:created>
  <dcterms:modified xsi:type="dcterms:W3CDTF">2025-05-20T13:09:52Z</dcterms:modified>
</cp:coreProperties>
</file>