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0" r:id="rId2"/>
    <p:sldMasterId id="2147483651" r:id="rId3"/>
  </p:sldMasterIdLst>
  <p:notesMasterIdLst>
    <p:notesMasterId r:id="rId26"/>
  </p:notesMasterIdLst>
  <p:sldIdLst>
    <p:sldId id="256" r:id="rId4"/>
    <p:sldId id="321" r:id="rId5"/>
    <p:sldId id="342" r:id="rId6"/>
    <p:sldId id="326" r:id="rId7"/>
    <p:sldId id="327" r:id="rId8"/>
    <p:sldId id="339" r:id="rId9"/>
    <p:sldId id="354" r:id="rId10"/>
    <p:sldId id="353" r:id="rId11"/>
    <p:sldId id="319" r:id="rId12"/>
    <p:sldId id="344" r:id="rId13"/>
    <p:sldId id="345" r:id="rId14"/>
    <p:sldId id="343" r:id="rId15"/>
    <p:sldId id="346" r:id="rId16"/>
    <p:sldId id="348" r:id="rId17"/>
    <p:sldId id="350" r:id="rId18"/>
    <p:sldId id="349" r:id="rId19"/>
    <p:sldId id="352" r:id="rId20"/>
    <p:sldId id="347" r:id="rId21"/>
    <p:sldId id="351" r:id="rId22"/>
    <p:sldId id="355" r:id="rId23"/>
    <p:sldId id="356" r:id="rId24"/>
    <p:sldId id="285" r:id="rId25"/>
  </p:sldIdLst>
  <p:sldSz cx="9144000" cy="6858000" type="screen4x3"/>
  <p:notesSz cx="7559675" cy="10691813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 PL SungtiL GB" charset="0"/>
        <a:cs typeface="AR PL SungtiL GB" charset="0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 PL SungtiL GB" charset="0"/>
        <a:cs typeface="AR PL SungtiL GB" charset="0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 PL SungtiL GB" charset="0"/>
        <a:cs typeface="AR PL SungtiL GB" charset="0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 PL SungtiL GB" charset="0"/>
        <a:cs typeface="AR PL SungtiL GB" charset="0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 PL SungtiL GB" charset="0"/>
        <a:cs typeface="AR PL SungtiL GB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AR PL SungtiL GB" charset="0"/>
        <a:cs typeface="AR PL SungtiL GB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AR PL SungtiL GB" charset="0"/>
        <a:cs typeface="AR PL SungtiL GB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AR PL SungtiL GB" charset="0"/>
        <a:cs typeface="AR PL SungtiL GB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AR PL SungtiL GB" charset="0"/>
        <a:cs typeface="AR PL SungtiL GB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128" autoAdjust="0"/>
  </p:normalViewPr>
  <p:slideViewPr>
    <p:cSldViewPr>
      <p:cViewPr varScale="1">
        <p:scale>
          <a:sx n="117" d="100"/>
          <a:sy n="117" d="100"/>
        </p:scale>
        <p:origin x="1434" y="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512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1pPr>
          </a:lstStyle>
          <a:p>
            <a:fld id="{AD1A3D81-517E-455D-B8DC-FAF450C99CB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1763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fld id="{7C21E743-97D9-4FE9-B515-2E1985CB3145}" type="slidenum">
              <a:rPr lang="en-US" altLang="ru-RU" sz="1400">
                <a:ea typeface="AR PL SungtiL GB" charset="0"/>
              </a:rPr>
              <a:pPr/>
              <a:t>1</a:t>
            </a:fld>
            <a:endParaRPr lang="en-US" altLang="ru-RU" sz="1400">
              <a:ea typeface="AR PL SungtiL GB" charset="0"/>
            </a:endParaRPr>
          </a:p>
        </p:txBody>
      </p:sp>
      <p:sp>
        <p:nvSpPr>
          <p:cNvPr id="61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621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fld id="{9789B70A-BAFB-4C08-B66F-CBA8E1683A19}" type="slidenum">
              <a:rPr lang="en-US" altLang="ru-RU" sz="1400">
                <a:ea typeface="AR PL SungtiL GB" charset="0"/>
              </a:rPr>
              <a:pPr/>
              <a:t>22</a:t>
            </a:fld>
            <a:endParaRPr lang="en-US" altLang="ru-RU" sz="1400">
              <a:ea typeface="AR PL SungtiL GB" charset="0"/>
            </a:endParaRPr>
          </a:p>
        </p:txBody>
      </p:sp>
      <p:sp>
        <p:nvSpPr>
          <p:cNvPr id="235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629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D87DF-5FD4-4635-A9BF-DEAD56DC5B69}" type="datetime1">
              <a:rPr lang="en-US"/>
              <a:pPr>
                <a:defRPr/>
              </a:pPr>
              <a:t>3/20/2026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B267E6-C16B-4D3A-9DC0-1724A44C609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47211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74762-6D27-4CD2-B4CE-599BD49ED879}" type="datetime1">
              <a:rPr lang="en-US"/>
              <a:pPr>
                <a:defRPr/>
              </a:pPr>
              <a:t>3/20/2026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F39703-2241-4E8D-940B-04A8FCAF9E9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17163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D5229-839F-4997-A4C2-2A09099CC656}" type="datetime1">
              <a:rPr lang="en-US"/>
              <a:pPr>
                <a:defRPr/>
              </a:pPr>
              <a:t>3/20/2026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E0548B-E0D4-4F69-8C8C-93DD11787C6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05704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0813" cy="146843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4144C-E434-4162-BFC5-C18F839C43B8}" type="datetime1">
              <a:rPr lang="en-US"/>
              <a:pPr>
                <a:defRPr/>
              </a:pPr>
              <a:t>3/20/2026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929FFE-662E-4616-8D5C-9F5E2D2E830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38933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242F4-88CA-451C-81CD-BBC71DE7B91B}" type="datetime1">
              <a:rPr lang="en-US"/>
              <a:pPr>
                <a:defRPr/>
              </a:pPr>
              <a:t>3/20/2026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8DAF50-49E3-40EB-88FD-F3B6AAADE79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11014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9F974-EA22-4CA1-9BA9-CD14B3C7A6E8}" type="datetime1">
              <a:rPr lang="en-US"/>
              <a:pPr>
                <a:defRPr/>
              </a:pPr>
              <a:t>3/20/2026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9C78D1-E423-4858-B6DE-629C8120044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01019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2DE8E-E8AB-430D-BBEB-57186646C593}" type="datetime1">
              <a:rPr lang="en-US"/>
              <a:pPr>
                <a:defRPr/>
              </a:pPr>
              <a:t>3/20/2026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611760-3FD0-49A7-9243-6796BBC8872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39210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535113"/>
            <a:ext cx="1943100" cy="638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552700" y="1535113"/>
            <a:ext cx="1943100" cy="638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B1004-0E6E-4929-AD02-28C057674F3D}" type="datetime1">
              <a:rPr lang="en-US"/>
              <a:pPr>
                <a:defRPr/>
              </a:pPr>
              <a:t>3/20/2026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194DE4-4248-4DDE-BF2E-2E23914CE0D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97942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C91C7-601C-46B6-8BF7-E5D01B08D690}" type="datetime1">
              <a:rPr lang="en-US"/>
              <a:pPr>
                <a:defRPr/>
              </a:pPr>
              <a:t>3/20/2026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63C0EF-EB1F-44AF-87D9-76BC1F3F6C1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544013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9893E-B20C-402B-85A8-315489BC263D}" type="datetime1">
              <a:rPr lang="en-US"/>
              <a:pPr>
                <a:defRPr/>
              </a:pPr>
              <a:t>3/20/2026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1C4E9D-0704-4D9F-85FA-7E9AC65E4F3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15110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DEEE7-2C8D-430F-B831-0219C76A3415}" type="datetime1">
              <a:rPr lang="en-US"/>
              <a:pPr>
                <a:defRPr/>
              </a:pPr>
              <a:t>3/20/2026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612CD5-AA40-4832-823E-F8DC450607D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92425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721B7-99FA-4D29-8FAE-D40DFD0709D7}" type="datetime1">
              <a:rPr lang="en-US"/>
              <a:pPr>
                <a:defRPr/>
              </a:pPr>
              <a:t>3/20/2026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89B469-7C69-41F9-B80B-D1F84EC7EF8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353468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C5652-7A1E-4C55-8B48-775C3C731D00}" type="datetime1">
              <a:rPr lang="en-US"/>
              <a:pPr>
                <a:defRPr/>
              </a:pPr>
              <a:t>3/20/2026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200E9-28BB-42A7-B658-61017694F63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881694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D9303-214B-49C6-BAAC-526B754C8090}" type="datetime1">
              <a:rPr lang="en-US"/>
              <a:pPr>
                <a:defRPr/>
              </a:pPr>
              <a:t>3/20/2026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73D10B-186A-42BA-BEA0-A5A3A4366C6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362952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ED04E-EA5B-4FAF-9102-F0A7D9A3CEE1}" type="datetime1">
              <a:rPr lang="en-US"/>
              <a:pPr>
                <a:defRPr/>
              </a:pPr>
              <a:t>3/20/2026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CF1D30-2B11-49A8-A391-225ED704242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338069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189865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18986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E23DC-C62F-4B64-ACC0-2BFA43DD3ADA}" type="datetime1">
              <a:rPr lang="en-US"/>
              <a:pPr>
                <a:defRPr/>
              </a:pPr>
              <a:t>3/20/2026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9BAC99-420E-41E5-A519-D7F3267C4EC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400227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DBEED-336A-4BD5-B5F1-A3F12B2DAC4D}" type="datetime1">
              <a:rPr lang="en-US"/>
              <a:pPr>
                <a:defRPr/>
              </a:pPr>
              <a:t>3/20/2026</a:t>
            </a:fld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1E5F2D-3AF1-44E2-9A9E-168DC8A7A3E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999695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807E4-A46C-4C3A-9CED-2790E472403C}" type="datetime1">
              <a:rPr lang="en-US"/>
              <a:pPr>
                <a:defRPr/>
              </a:pPr>
              <a:t>3/20/2026</a:t>
            </a:fld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95DAE5-09D7-48CD-806A-EC34038358B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400920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3A9C5-3E97-41DC-92C1-ED572D5545B5}" type="datetime1">
              <a:rPr lang="en-US"/>
              <a:pPr>
                <a:defRPr/>
              </a:pPr>
              <a:t>3/20/2026</a:t>
            </a:fld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C80ED6-3817-4D06-A536-47C1DF74038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942541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9A8884-8F6B-4EFE-AA37-DAABB807B170}" type="datetime1">
              <a:rPr lang="en-US"/>
              <a:pPr>
                <a:defRPr/>
              </a:pPr>
              <a:t>3/20/2026</a:t>
            </a:fld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4258E-1B02-4BC2-A7DB-6494E3B1878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2851214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0E6FC-BB9F-4114-B53F-20B841399D1A}" type="datetime1">
              <a:rPr lang="en-US"/>
              <a:pPr>
                <a:defRPr/>
              </a:pPr>
              <a:t>3/20/2026</a:t>
            </a:fld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B0B8AA-9466-4F96-A37F-995C47F0635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480934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544A5-8125-41BF-B44F-F369E2CED986}" type="datetime1">
              <a:rPr lang="en-US"/>
              <a:pPr>
                <a:defRPr/>
              </a:pPr>
              <a:t>3/20/2026</a:t>
            </a:fld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78CB04-3113-45A3-9C47-3E056768927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22098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37203-6508-497F-83CB-76160B600571}" type="datetime1">
              <a:rPr lang="en-US"/>
              <a:pPr>
                <a:defRPr/>
              </a:pPr>
              <a:t>3/20/2026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F04A5E-654F-4371-9AC5-9A21A32B030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384725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A39B4-2414-4F55-963F-40BC3CC16CD0}" type="datetime1">
              <a:rPr lang="en-US"/>
              <a:pPr>
                <a:defRPr/>
              </a:pPr>
              <a:t>3/20/2026</a:t>
            </a:fld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C50713-69B1-4D71-B40F-22E7E35B057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064899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7D180-5D8C-41BC-A4C1-D40826D0214F}" type="datetime1">
              <a:rPr lang="en-US"/>
              <a:pPr>
                <a:defRPr/>
              </a:pPr>
              <a:t>3/20/2026</a:t>
            </a:fld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3A83FE-D8A4-4B20-9444-53E7D54F617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809783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4AD9B-57DC-41D0-A09D-A4124022AC13}" type="datetime1">
              <a:rPr lang="en-US"/>
              <a:pPr>
                <a:defRPr/>
              </a:pPr>
              <a:t>3/20/2026</a:t>
            </a:fld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C7A679-F7A2-4757-BBD8-C06CF7D076B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72849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5E64E-F388-4250-8872-2FB0875BE58A}" type="datetime1">
              <a:rPr lang="en-US"/>
              <a:pPr>
                <a:defRPr/>
              </a:pPr>
              <a:t>3/20/2026</a:t>
            </a:fld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053DA2-A7B5-4C76-83FC-A00D9FE41DD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965566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3070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30701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BEF69-BC84-484C-B0D1-78CC6BB7DC50}" type="datetime1">
              <a:rPr lang="en-US"/>
              <a:pPr>
                <a:defRPr/>
              </a:pPr>
              <a:t>3/20/2026</a:t>
            </a:fld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26B109-21F8-40D7-A5A4-4331D29D7C4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61551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F8427-C8B4-4296-9B3E-ADCF8C144F7E}" type="datetime1">
              <a:rPr lang="en-US"/>
              <a:pPr>
                <a:defRPr/>
              </a:pPr>
              <a:t>3/20/2026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4D7A6B-2C58-4730-BE44-255C4C0475C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25069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A461A-9769-40F0-9939-2D229CBBC069}" type="datetime1">
              <a:rPr lang="en-US"/>
              <a:pPr>
                <a:defRPr/>
              </a:pPr>
              <a:t>3/20/2026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92DBEB-C4D6-4C5C-B4AC-052CCCE1968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85943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629B2-B037-4511-BDAC-DAEBF3CF8C48}" type="datetime1">
              <a:rPr lang="en-US"/>
              <a:pPr>
                <a:defRPr/>
              </a:pPr>
              <a:t>3/20/2026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3CE36D-8008-4F44-A99D-48DDB0E28D0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70108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2728B-72BC-43A6-882F-204899C776C5}" type="datetime1">
              <a:rPr lang="en-US"/>
              <a:pPr>
                <a:defRPr/>
              </a:pPr>
              <a:t>3/20/2026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5484A6-6C72-48ED-BB01-1E311A190FA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63252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34C4A-430A-4D74-AEC1-DBA55703380D}" type="datetime1">
              <a:rPr lang="en-US"/>
              <a:pPr>
                <a:defRPr/>
              </a:pPr>
              <a:t>3/20/2026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83080C-3B9D-4276-84DE-D9552634F55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16648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911BA-76EC-42F2-A125-DDEF86896C0C}" type="datetime1">
              <a:rPr lang="en-US"/>
              <a:pPr>
                <a:defRPr/>
              </a:pPr>
              <a:t>3/20/2026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BF9CDD-5E05-4D7A-9E1C-F58ADA1FA19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71924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130425"/>
            <a:ext cx="7770813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Образец заголовка</a:t>
            </a:r>
          </a:p>
        </p:txBody>
      </p:sp>
      <p:sp>
        <p:nvSpPr>
          <p:cNvPr id="1027" name="Rectangle 2"/>
          <p:cNvSpPr>
            <a:spLocks noGrp="1" noChangeArrowheads="1"/>
          </p:cNvSpPr>
          <p:nvPr/>
        </p:nvSpPr>
        <p:spPr bwMode="auto">
          <a:xfrm>
            <a:off x="1371600" y="3886200"/>
            <a:ext cx="6399213" cy="17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ru-RU" sz="3200">
                <a:solidFill>
                  <a:srgbClr val="000000"/>
                </a:solidFill>
              </a:rPr>
              <a:t>Образец подзаголовка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>
              <a:lnSpc>
                <a:spcPct val="10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57200" algn="l"/>
                <a:tab pos="914400" algn="l"/>
                <a:tab pos="1371600" algn="l"/>
                <a:tab pos="1828800" algn="l"/>
              </a:tabLst>
              <a:defRPr sz="1200">
                <a:solidFill>
                  <a:srgbClr val="8B8B8B"/>
                </a:solidFill>
                <a:latin typeface="+mn-lt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8FBC1EFE-53D9-493F-B24C-78C5AC9938FD}" type="datetime1">
              <a:rPr lang="en-US"/>
              <a:pPr>
                <a:defRPr/>
              </a:pPr>
              <a:t>3/20/2026</a:t>
            </a:fld>
            <a:endParaRPr lang="en-US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solidFill>
                  <a:srgbClr val="8B8B8B"/>
                </a:solidFill>
                <a:latin typeface="Calibri" pitchFamily="34" charset="0"/>
                <a:ea typeface="DejaVu Sans" charset="0"/>
                <a:cs typeface="DejaVu Sans" charset="0"/>
              </a:defRPr>
            </a:lvl1pPr>
          </a:lstStyle>
          <a:p>
            <a:fld id="{52F3C8B4-E86B-4EFD-BF80-CED2A30B1CAE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hf sldNum="0" hdr="0" ftr="0"/>
  <p:txStyles>
    <p:titleStyle>
      <a:lvl1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2pPr>
      <a:lvl3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3pPr>
      <a:lvl4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4pPr>
      <a:lvl5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9pPr>
    </p:titleStyle>
    <p:bodyStyle>
      <a:lvl1pPr marL="342900" indent="-342900" algn="l" defTabSz="457200" rtl="0" eaLnBrk="0" fontAlgn="base" hangingPunct="0">
        <a:lnSpc>
          <a:spcPct val="8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8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8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8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Образец заголовка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35113"/>
            <a:ext cx="40386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Click to edit the outline text format</a:t>
            </a:r>
          </a:p>
          <a:p>
            <a:pPr lvl="1"/>
            <a:r>
              <a:rPr lang="en-GB" altLang="ru-RU"/>
              <a:t>Second Outline Level</a:t>
            </a:r>
          </a:p>
          <a:p>
            <a:pPr lvl="2"/>
            <a:r>
              <a:rPr lang="en-GB" altLang="ru-RU"/>
              <a:t>Third Outline Level</a:t>
            </a:r>
          </a:p>
          <a:p>
            <a:pPr lvl="3"/>
            <a:r>
              <a:rPr lang="en-GB" altLang="ru-RU"/>
              <a:t>Fourth Outline Level</a:t>
            </a:r>
          </a:p>
          <a:p>
            <a:pPr lvl="4"/>
            <a:r>
              <a:rPr lang="en-GB" altLang="ru-RU"/>
              <a:t>Fifth Outline Level</a:t>
            </a:r>
          </a:p>
          <a:p>
            <a:pPr lvl="4"/>
            <a:r>
              <a:rPr lang="en-GB" altLang="ru-RU"/>
              <a:t>Sixth Outline Level</a:t>
            </a:r>
          </a:p>
          <a:p>
            <a:pPr lvl="0"/>
            <a:r>
              <a:rPr lang="en-GB" altLang="ru-RU"/>
              <a:t>Seventh Outline LevelОбразец текста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>
              <a:lnSpc>
                <a:spcPct val="10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57200" algn="l"/>
                <a:tab pos="914400" algn="l"/>
                <a:tab pos="1371600" algn="l"/>
                <a:tab pos="1828800" algn="l"/>
              </a:tabLst>
              <a:defRPr sz="1200">
                <a:solidFill>
                  <a:srgbClr val="8B8B8B"/>
                </a:solidFill>
                <a:latin typeface="+mn-lt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652E5553-C775-48E8-A903-35135D92EDCF}" type="datetime1">
              <a:rPr lang="en-US"/>
              <a:pPr>
                <a:defRPr/>
              </a:pPr>
              <a:t>3/20/2026</a:t>
            </a:fld>
            <a:endParaRPr lang="en-US"/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solidFill>
                  <a:srgbClr val="8B8B8B"/>
                </a:solidFill>
                <a:latin typeface="Calibri" pitchFamily="34" charset="0"/>
                <a:ea typeface="DejaVu Sans" charset="0"/>
                <a:cs typeface="DejaVu Sans" charset="0"/>
              </a:defRPr>
            </a:lvl1pPr>
          </a:lstStyle>
          <a:p>
            <a:fld id="{D8C01C79-22A7-443F-AD91-C068F81C2895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sldNum="0" hdr="0" ftr="0"/>
  <p:txStyles>
    <p:titleStyle>
      <a:lvl1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2pPr>
      <a:lvl3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3pPr>
      <a:lvl4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4pPr>
      <a:lvl5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9pPr>
    </p:titleStyle>
    <p:bodyStyle>
      <a:lvl1pPr marL="342900" indent="-342900" algn="l" defTabSz="457200" rtl="0" eaLnBrk="0" fontAlgn="base" hangingPunct="0">
        <a:lnSpc>
          <a:spcPct val="8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8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8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8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>
              <a:lnSpc>
                <a:spcPct val="10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57200" algn="l"/>
                <a:tab pos="914400" algn="l"/>
                <a:tab pos="1371600" algn="l"/>
                <a:tab pos="1828800" algn="l"/>
              </a:tabLst>
              <a:defRPr sz="1200">
                <a:solidFill>
                  <a:srgbClr val="8B8B8B"/>
                </a:solidFill>
                <a:latin typeface="+mn-lt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B3F1E327-EA4B-4486-8E86-AA41206E7BE0}" type="datetime1">
              <a:rPr lang="en-US"/>
              <a:pPr>
                <a:defRPr/>
              </a:pPr>
              <a:t>3/20/2026</a:t>
            </a:fld>
            <a:endParaRPr lang="en-US"/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solidFill>
                  <a:srgbClr val="8B8B8B"/>
                </a:solidFill>
                <a:latin typeface="Calibri" pitchFamily="34" charset="0"/>
                <a:ea typeface="DejaVu Sans" charset="0"/>
                <a:cs typeface="DejaVu Sans" charset="0"/>
              </a:defRPr>
            </a:lvl1pPr>
          </a:lstStyle>
          <a:p>
            <a:fld id="{91CB388F-8C0D-48E8-B2E3-F29B91DA2069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307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Click to edit the title text format</a:t>
            </a:r>
          </a:p>
        </p:txBody>
      </p:sp>
      <p:sp>
        <p:nvSpPr>
          <p:cNvPr id="3078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6908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Click to edit the outline text format</a:t>
            </a:r>
          </a:p>
          <a:p>
            <a:pPr lvl="1"/>
            <a:r>
              <a:rPr lang="en-GB" altLang="ru-RU"/>
              <a:t>Second Outline Level</a:t>
            </a:r>
          </a:p>
          <a:p>
            <a:pPr lvl="2"/>
            <a:r>
              <a:rPr lang="en-GB" altLang="ru-RU"/>
              <a:t>Third Outline Level</a:t>
            </a:r>
          </a:p>
          <a:p>
            <a:pPr lvl="3"/>
            <a:r>
              <a:rPr lang="en-GB" altLang="ru-RU"/>
              <a:t>Fourth Outline Level</a:t>
            </a:r>
          </a:p>
          <a:p>
            <a:pPr lvl="4"/>
            <a:r>
              <a:rPr lang="en-GB" altLang="ru-RU"/>
              <a:t>Fifth Outline Level</a:t>
            </a:r>
          </a:p>
          <a:p>
            <a:pPr lvl="4"/>
            <a:r>
              <a:rPr lang="en-GB" altLang="ru-RU"/>
              <a:t>Sixth Outline Level</a:t>
            </a:r>
          </a:p>
          <a:p>
            <a:pPr lvl="4"/>
            <a:r>
              <a:rPr lang="en-GB" altLang="ru-RU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/>
  <p:txStyles>
    <p:titleStyle>
      <a:lvl1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2pPr>
      <a:lvl3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3pPr>
      <a:lvl4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4pPr>
      <a:lvl5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9pPr>
    </p:titleStyle>
    <p:bodyStyle>
      <a:lvl1pPr marL="342900" indent="-342900" algn="l" defTabSz="457200" rtl="0" eaLnBrk="0" fontAlgn="base" hangingPunct="0">
        <a:lnSpc>
          <a:spcPct val="8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8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8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8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8596" y="1000108"/>
            <a:ext cx="8143932" cy="1996844"/>
          </a:xfrm>
        </p:spPr>
        <p:txBody>
          <a:bodyPr/>
          <a:lstStyle/>
          <a:p>
            <a:pPr algn="ctr" eaLnBrk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</a:pPr>
            <a:br>
              <a:rPr lang="ru-RU" altLang="ru-RU" b="1" dirty="0">
                <a:solidFill>
                  <a:srgbClr val="FF0000"/>
                </a:solidFill>
                <a:latin typeface="Monotype Corsiva" pitchFamily="66" charset="0"/>
              </a:rPr>
            </a:br>
            <a:br>
              <a:rPr lang="ru-RU" altLang="ru-RU" b="1" dirty="0">
                <a:solidFill>
                  <a:srgbClr val="FF0000"/>
                </a:solidFill>
                <a:latin typeface="Monotype Corsiva" pitchFamily="66" charset="0"/>
              </a:rPr>
            </a:br>
            <a:br>
              <a:rPr lang="ru-RU" altLang="ru-RU" b="1" dirty="0">
                <a:solidFill>
                  <a:srgbClr val="FF0000"/>
                </a:solidFill>
                <a:latin typeface="Monotype Corsiva" pitchFamily="66" charset="0"/>
              </a:rPr>
            </a:br>
            <a:endParaRPr lang="ru-RU" alt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79512" y="3501008"/>
            <a:ext cx="8208912" cy="57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b="1" i="1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altLang="ru-RU" sz="2400" b="1" i="1" dirty="0">
              <a:solidFill>
                <a:srgbClr val="000066"/>
              </a:solidFill>
              <a:latin typeface="Arial"/>
              <a:ea typeface="Microsoft YaHe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1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МУНИЦИПАЛЬНОЕ ДОШКОЛЬНОЕ ОБРАЗОВАТЕЛЬНОЕ УЧРЕЖДЕНИЕ  ДЕТСКИЙ  САД  </a:t>
            </a:r>
            <a:br>
              <a:rPr kumimoji="0" lang="ru-RU" altLang="ru-RU" sz="2400" b="1" i="1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</a:br>
            <a:r>
              <a:rPr kumimoji="0" lang="ru-RU" altLang="ru-RU" sz="2400" b="1" i="1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№ 2 «Калейдоскоп»</a:t>
            </a:r>
            <a:br>
              <a:rPr kumimoji="0" lang="ru-RU" altLang="ru-RU" sz="2400" b="1" i="1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</a:br>
            <a:r>
              <a:rPr kumimoji="0" lang="ru-RU" alt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 </a:t>
            </a:r>
            <a:r>
              <a:rPr kumimoji="0" lang="ru-RU" altLang="ru-RU" sz="2400" b="1" i="1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г. Волжский    Волгоградская область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 eaLnBrk="1">
              <a:lnSpc>
                <a:spcPct val="100000"/>
              </a:lnSpc>
              <a:spcBef>
                <a:spcPts val="6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endParaRPr lang="en-US" altLang="ru-RU" dirty="0">
              <a:solidFill>
                <a:srgbClr val="8B8B8B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8860" y="6286520"/>
            <a:ext cx="614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Gabriola" pitchFamily="82" charset="0"/>
              </a:rPr>
              <a:t>                                                               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686EC9-ABBF-C451-7BF7-6DA7CEA95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01"/>
            <a:ext cx="9144000" cy="184708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913E278-FB7E-D62C-F10E-1ACD2C3C1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58852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CB438D-364C-0011-416C-4F54E52E1991}"/>
              </a:ext>
            </a:extLst>
          </p:cNvPr>
          <p:cNvSpPr txBox="1"/>
          <p:nvPr/>
        </p:nvSpPr>
        <p:spPr>
          <a:xfrm>
            <a:off x="2051720" y="2204864"/>
            <a:ext cx="694940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alt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</a:rPr>
              <a:t>Развивающая   </a:t>
            </a:r>
            <a:br>
              <a:rPr kumimoji="0" lang="ru-RU" alt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</a:rPr>
            </a:br>
            <a:r>
              <a:rPr kumimoji="0" lang="ru-RU" alt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</a:rPr>
              <a:t>предметно – пространственная  среда  в детском саду </a:t>
            </a:r>
          </a:p>
          <a:p>
            <a:r>
              <a:rPr kumimoji="0" lang="ru-RU" alt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</a:rPr>
              <a:t>в рамках ФГОС</a:t>
            </a:r>
            <a:endParaRPr lang="ru-RU" sz="4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1187450" y="142852"/>
            <a:ext cx="6913563" cy="909661"/>
          </a:xfrm>
        </p:spPr>
        <p:txBody>
          <a:bodyPr/>
          <a:lstStyle/>
          <a:p>
            <a:pPr algn="ctr"/>
            <a:br>
              <a:rPr lang="ru-RU" altLang="ru-RU" sz="1800" i="1" dirty="0">
                <a:solidFill>
                  <a:schemeClr val="accent2"/>
                </a:solidFill>
                <a:latin typeface="Monotype Corsiva" pitchFamily="66" charset="0"/>
              </a:rPr>
            </a:br>
            <a:br>
              <a:rPr lang="ru-RU" altLang="ru-RU" sz="1800" i="1" dirty="0">
                <a:solidFill>
                  <a:schemeClr val="accent2"/>
                </a:solidFill>
                <a:latin typeface="Monotype Corsiva" pitchFamily="66" charset="0"/>
              </a:rPr>
            </a:br>
            <a:br>
              <a:rPr lang="ru-RU" altLang="ru-RU" sz="1800" i="1" dirty="0">
                <a:solidFill>
                  <a:schemeClr val="accent2"/>
                </a:solidFill>
                <a:latin typeface="Monotype Corsiva" pitchFamily="66" charset="0"/>
              </a:rPr>
            </a:br>
            <a:br>
              <a:rPr lang="ru-RU" altLang="ru-RU" sz="1800" i="1" dirty="0">
                <a:solidFill>
                  <a:schemeClr val="accent2"/>
                </a:solidFill>
                <a:latin typeface="Monotype Corsiva" pitchFamily="66" charset="0"/>
              </a:rPr>
            </a:br>
            <a:br>
              <a:rPr lang="ru-RU" altLang="ru-RU" sz="1800" i="1" dirty="0">
                <a:solidFill>
                  <a:schemeClr val="accent2"/>
                </a:solidFill>
                <a:latin typeface="Monotype Corsiva" pitchFamily="66" charset="0"/>
              </a:rPr>
            </a:br>
            <a:br>
              <a:rPr lang="ru-RU" altLang="ru-RU" sz="1800" i="1" dirty="0">
                <a:solidFill>
                  <a:schemeClr val="accent2"/>
                </a:solidFill>
                <a:latin typeface="Monotype Corsiva" pitchFamily="66" charset="0"/>
              </a:rPr>
            </a:br>
            <a:br>
              <a:rPr lang="ru-RU" altLang="ru-RU" sz="1800" i="1" dirty="0">
                <a:solidFill>
                  <a:schemeClr val="accent2"/>
                </a:solidFill>
                <a:latin typeface="Monotype Corsiva" pitchFamily="66" charset="0"/>
              </a:rPr>
            </a:br>
            <a:br>
              <a:rPr lang="ru-RU" altLang="ru-RU" sz="1800" i="1" dirty="0">
                <a:solidFill>
                  <a:schemeClr val="accent2"/>
                </a:solidFill>
                <a:latin typeface="Monotype Corsiva" pitchFamily="66" charset="0"/>
              </a:rPr>
            </a:br>
            <a:r>
              <a:rPr lang="ru-RU" altLang="ru-RU" sz="4000" b="1" i="1" dirty="0">
                <a:solidFill>
                  <a:srgbClr val="00B050"/>
                </a:solidFill>
                <a:latin typeface="Monotype Corsiva" pitchFamily="66" charset="0"/>
              </a:rPr>
              <a:t>Уголок </a:t>
            </a:r>
            <a:br>
              <a:rPr lang="ru-RU" altLang="ru-RU" sz="4000" b="1" i="1" dirty="0">
                <a:solidFill>
                  <a:srgbClr val="00B050"/>
                </a:solidFill>
                <a:latin typeface="Monotype Corsiva" pitchFamily="66" charset="0"/>
              </a:rPr>
            </a:br>
            <a:r>
              <a:rPr lang="ru-RU" altLang="ru-RU" sz="4000" b="1" i="1" dirty="0">
                <a:solidFill>
                  <a:srgbClr val="00B050"/>
                </a:solidFill>
                <a:latin typeface="Monotype Corsiva" pitchFamily="66" charset="0"/>
              </a:rPr>
              <a:t>конструирования </a:t>
            </a:r>
            <a:br>
              <a:rPr lang="ru-RU" altLang="ru-RU" sz="3200" i="1" dirty="0">
                <a:solidFill>
                  <a:srgbClr val="00B050"/>
                </a:solidFill>
                <a:latin typeface="Monotype Corsiva" pitchFamily="66" charset="0"/>
              </a:rPr>
            </a:br>
            <a:br>
              <a:rPr lang="ru-RU" altLang="ru-RU" sz="3200" i="1" dirty="0">
                <a:solidFill>
                  <a:srgbClr val="FF0000"/>
                </a:solidFill>
                <a:latin typeface="Monotype Corsiva" pitchFamily="66" charset="0"/>
              </a:rPr>
            </a:br>
            <a:endParaRPr lang="ru-RU" altLang="ru-RU" sz="3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3317" name="Рисунок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86" y="214291"/>
            <a:ext cx="1837514" cy="18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Рисунок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368090"/>
            <a:ext cx="1906594" cy="171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2B56AE-E535-A9AF-8632-A270AB410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523" y="2148313"/>
            <a:ext cx="5451997" cy="4088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A4B3DF-E601-25BB-F565-13E5E74EA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8914" y="3082601"/>
            <a:ext cx="3054193" cy="315471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124075" y="260350"/>
            <a:ext cx="5976938" cy="431800"/>
          </a:xfrm>
        </p:spPr>
        <p:txBody>
          <a:bodyPr/>
          <a:lstStyle/>
          <a:p>
            <a:br>
              <a:rPr lang="ru-RU" altLang="ru-RU" sz="1800" i="1" dirty="0">
                <a:solidFill>
                  <a:schemeClr val="accent2"/>
                </a:solidFill>
                <a:latin typeface="Monotype Corsiva" pitchFamily="66" charset="0"/>
              </a:rPr>
            </a:br>
            <a:br>
              <a:rPr lang="ru-RU" altLang="ru-RU" sz="1800" i="1" dirty="0">
                <a:solidFill>
                  <a:schemeClr val="accent2"/>
                </a:solidFill>
                <a:latin typeface="Monotype Corsiva" pitchFamily="66" charset="0"/>
              </a:rPr>
            </a:br>
            <a:br>
              <a:rPr lang="ru-RU" altLang="ru-RU" sz="1800" i="1" dirty="0">
                <a:solidFill>
                  <a:schemeClr val="accent2"/>
                </a:solidFill>
                <a:latin typeface="Monotype Corsiva" pitchFamily="66" charset="0"/>
              </a:rPr>
            </a:br>
            <a:br>
              <a:rPr lang="ru-RU" altLang="ru-RU" sz="1800" i="1" dirty="0">
                <a:solidFill>
                  <a:schemeClr val="accent2"/>
                </a:solidFill>
                <a:latin typeface="Monotype Corsiva" pitchFamily="66" charset="0"/>
              </a:rPr>
            </a:br>
            <a:br>
              <a:rPr lang="ru-RU" altLang="ru-RU" sz="1800" i="1" dirty="0">
                <a:solidFill>
                  <a:schemeClr val="accent2"/>
                </a:solidFill>
                <a:latin typeface="Monotype Corsiva" pitchFamily="66" charset="0"/>
              </a:rPr>
            </a:br>
            <a:br>
              <a:rPr lang="ru-RU" altLang="ru-RU" sz="1800" i="1" dirty="0">
                <a:solidFill>
                  <a:schemeClr val="accent2"/>
                </a:solidFill>
                <a:latin typeface="Monotype Corsiva" pitchFamily="66" charset="0"/>
              </a:rPr>
            </a:br>
            <a:br>
              <a:rPr lang="ru-RU" altLang="ru-RU" sz="1800" i="1" dirty="0">
                <a:solidFill>
                  <a:schemeClr val="accent2"/>
                </a:solidFill>
                <a:latin typeface="Monotype Corsiva" pitchFamily="66" charset="0"/>
              </a:rPr>
            </a:br>
            <a:br>
              <a:rPr lang="ru-RU" altLang="ru-RU" sz="1800" i="1" dirty="0">
                <a:solidFill>
                  <a:schemeClr val="accent2"/>
                </a:solidFill>
                <a:latin typeface="Monotype Corsiva" pitchFamily="66" charset="0"/>
              </a:rPr>
            </a:br>
            <a:r>
              <a:rPr lang="ru-RU" altLang="ru-RU" sz="4000" b="1" i="1" dirty="0">
                <a:solidFill>
                  <a:schemeClr val="accent2"/>
                </a:solidFill>
                <a:latin typeface="Monotype Corsiva" pitchFamily="66" charset="0"/>
              </a:rPr>
              <a:t>            </a:t>
            </a:r>
            <a:r>
              <a:rPr lang="ru-RU" altLang="ru-RU" sz="4000" b="1" i="1" dirty="0">
                <a:solidFill>
                  <a:srgbClr val="FF0000"/>
                </a:solidFill>
                <a:latin typeface="Monotype Corsiva" pitchFamily="66" charset="0"/>
              </a:rPr>
              <a:t>Уголок безопасности  </a:t>
            </a:r>
            <a:br>
              <a:rPr lang="ru-RU" altLang="ru-RU" sz="3200" i="1" dirty="0">
                <a:solidFill>
                  <a:srgbClr val="FF0000"/>
                </a:solidFill>
                <a:latin typeface="Monotype Corsiva" pitchFamily="66" charset="0"/>
              </a:rPr>
            </a:br>
            <a:br>
              <a:rPr lang="ru-RU" altLang="ru-RU" sz="3200" i="1" dirty="0">
                <a:solidFill>
                  <a:srgbClr val="FF0000"/>
                </a:solidFill>
                <a:latin typeface="Monotype Corsiva" pitchFamily="66" charset="0"/>
              </a:rPr>
            </a:br>
            <a:endParaRPr lang="ru-RU" altLang="ru-RU" sz="3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4340" name="Рисунок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15888"/>
            <a:ext cx="2117725" cy="2420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BA8CE1-F696-A98A-DE80-F8FD633CD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1556792"/>
            <a:ext cx="6408712" cy="480653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971550" y="273050"/>
            <a:ext cx="7713663" cy="1143000"/>
          </a:xfrm>
        </p:spPr>
        <p:txBody>
          <a:bodyPr/>
          <a:lstStyle/>
          <a:p>
            <a:r>
              <a:rPr lang="ru-RU" altLang="ru-RU" dirty="0">
                <a:solidFill>
                  <a:srgbClr val="00B050"/>
                </a:solidFill>
                <a:latin typeface="Monotype Corsiva" pitchFamily="66" charset="0"/>
              </a:rPr>
              <a:t>  Уголки сюжетно-ролевых игр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B8E4B3-56DB-2046-DECF-BE5794C9D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196752"/>
            <a:ext cx="3503925" cy="46719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BCD120-E2B8-D1C5-B16E-E8A2FE506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8525" y="1196752"/>
            <a:ext cx="3503925" cy="46719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458788" y="142853"/>
            <a:ext cx="8226426" cy="785818"/>
          </a:xfrm>
        </p:spPr>
        <p:txBody>
          <a:bodyPr/>
          <a:lstStyle/>
          <a:p>
            <a:r>
              <a:rPr lang="ru-RU" altLang="ru-RU" dirty="0">
                <a:solidFill>
                  <a:srgbClr val="00B050"/>
                </a:solidFill>
                <a:latin typeface="Monotype Corsiva" pitchFamily="66" charset="0"/>
              </a:rPr>
              <a:t>      </a:t>
            </a:r>
            <a:r>
              <a:rPr lang="ru-RU" altLang="ru-RU" sz="3200" dirty="0">
                <a:solidFill>
                  <a:srgbClr val="00B050"/>
                </a:solidFill>
                <a:latin typeface="Monotype Corsiva" pitchFamily="66" charset="0"/>
              </a:rPr>
              <a:t>Центр театрализованной  деятельности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95306A-90CF-A472-03AF-9528836DF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87" y="825239"/>
            <a:ext cx="3816424" cy="57217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8E708E-240F-E972-1B20-6B371D4AD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515" y="825239"/>
            <a:ext cx="4245351" cy="56634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4A1E52-0C3E-4016-5DD7-0331A642D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4327825"/>
            <a:ext cx="1774090" cy="221913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90488" y="-11113"/>
            <a:ext cx="9053512" cy="1568451"/>
          </a:xfrm>
        </p:spPr>
        <p:txBody>
          <a:bodyPr/>
          <a:lstStyle/>
          <a:p>
            <a:pPr algn="ctr"/>
            <a:r>
              <a:rPr lang="ru-RU" altLang="ru-RU">
                <a:solidFill>
                  <a:srgbClr val="00B050"/>
                </a:solidFill>
                <a:latin typeface="Monotype Corsiva" pitchFamily="66" charset="0"/>
              </a:rPr>
              <a:t>Уголок  дидактических игр «Игротека»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5E606A-1F45-9FD5-F26E-5A59A2837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244" y="1412777"/>
            <a:ext cx="3866801" cy="51447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9D9AC1-7BA1-36AE-8D06-29A97A1E3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440211"/>
            <a:ext cx="3866801" cy="515340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90488" y="-11113"/>
            <a:ext cx="9053512" cy="1154097"/>
          </a:xfrm>
        </p:spPr>
        <p:txBody>
          <a:bodyPr/>
          <a:lstStyle/>
          <a:p>
            <a:pPr algn="ctr"/>
            <a:r>
              <a:rPr lang="ru-RU" altLang="ru-RU" dirty="0">
                <a:solidFill>
                  <a:srgbClr val="00B050"/>
                </a:solidFill>
                <a:latin typeface="Monotype Corsiva" pitchFamily="66" charset="0"/>
              </a:rPr>
              <a:t>Уголок  «Наши любимые книжки 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91F7AA-C3A3-AFA8-3303-8C95878E6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42984"/>
            <a:ext cx="3942438" cy="525658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BF52A3-56B5-3D1B-3ABC-431DA5827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094323"/>
            <a:ext cx="2952328" cy="530524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1691680" y="-11113"/>
            <a:ext cx="6048672" cy="1568451"/>
          </a:xfrm>
        </p:spPr>
        <p:txBody>
          <a:bodyPr/>
          <a:lstStyle/>
          <a:p>
            <a:pPr algn="ctr"/>
            <a:r>
              <a:rPr lang="ru-RU" altLang="ru-RU" dirty="0">
                <a:solidFill>
                  <a:srgbClr val="00B050"/>
                </a:solidFill>
                <a:latin typeface="Monotype Corsiva" pitchFamily="66" charset="0"/>
              </a:rPr>
              <a:t>         Уголок  природы </a:t>
            </a:r>
          </a:p>
        </p:txBody>
      </p:sp>
      <p:pic>
        <p:nvPicPr>
          <p:cNvPr id="19461" name="Рисунок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-11113"/>
            <a:ext cx="3240087" cy="170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3EC07E-A406-2E48-39C1-579FF637A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703667"/>
            <a:ext cx="3754189" cy="50055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9D195D-5A63-9E4D-A593-50CD87C9F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0261" y="1624112"/>
            <a:ext cx="3826195" cy="510159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857224" y="260350"/>
            <a:ext cx="7859739" cy="1008063"/>
          </a:xfrm>
        </p:spPr>
        <p:txBody>
          <a:bodyPr/>
          <a:lstStyle/>
          <a:p>
            <a:pPr algn="ctr"/>
            <a:r>
              <a:rPr lang="ru-RU" altLang="ru-RU" sz="4000" b="1">
                <a:solidFill>
                  <a:schemeClr val="accent2"/>
                </a:solidFill>
                <a:latin typeface="Monotype Corsiva" pitchFamily="66" charset="0"/>
              </a:rPr>
              <a:t>Познавательно-исследовательский </a:t>
            </a:r>
            <a:r>
              <a:rPr lang="ru-RU" altLang="ru-RU" sz="4000" b="1" dirty="0">
                <a:solidFill>
                  <a:schemeClr val="accent2"/>
                </a:solidFill>
                <a:latin typeface="Monotype Corsiva" pitchFamily="66" charset="0"/>
              </a:rPr>
              <a:t>центр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0DD1CF-5E9B-7ED9-C176-B1B9564E6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799331"/>
            <a:ext cx="2839397" cy="590465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F7163E-C8CE-62AE-C519-6330EC419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233463"/>
            <a:ext cx="4102893" cy="547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84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4214810" y="214291"/>
            <a:ext cx="4470403" cy="1990748"/>
          </a:xfrm>
        </p:spPr>
        <p:txBody>
          <a:bodyPr/>
          <a:lstStyle/>
          <a:p>
            <a:pPr algn="ctr"/>
            <a:r>
              <a:rPr lang="ru-RU" altLang="ru-RU" sz="4000" dirty="0">
                <a:solidFill>
                  <a:srgbClr val="00B050"/>
                </a:solidFill>
                <a:latin typeface="Monotype Corsiva" pitchFamily="66" charset="0"/>
              </a:rPr>
              <a:t>Уголок  </a:t>
            </a:r>
            <a:br>
              <a:rPr lang="ru-RU" altLang="ru-RU" sz="4000" dirty="0">
                <a:solidFill>
                  <a:srgbClr val="00B050"/>
                </a:solidFill>
                <a:latin typeface="Monotype Corsiva" pitchFamily="66" charset="0"/>
              </a:rPr>
            </a:br>
            <a:r>
              <a:rPr lang="ru-RU" altLang="ru-RU" sz="4000" dirty="0">
                <a:solidFill>
                  <a:srgbClr val="00B050"/>
                </a:solidFill>
                <a:latin typeface="Monotype Corsiva" pitchFamily="66" charset="0"/>
              </a:rPr>
              <a:t>двигательной активности</a:t>
            </a:r>
          </a:p>
        </p:txBody>
      </p:sp>
      <p:pic>
        <p:nvPicPr>
          <p:cNvPr id="20485" name="Рисуно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42852"/>
            <a:ext cx="3349625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F6B510-3C03-0C6C-DE92-176108AE9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084" y="2060848"/>
            <a:ext cx="3507854" cy="46771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1F418D-7CA3-5D42-345C-BBCCFA606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2643182"/>
            <a:ext cx="3048186" cy="406008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857224" y="260350"/>
            <a:ext cx="7859739" cy="1008063"/>
          </a:xfrm>
        </p:spPr>
        <p:txBody>
          <a:bodyPr/>
          <a:lstStyle/>
          <a:p>
            <a:pPr algn="ctr"/>
            <a:r>
              <a:rPr lang="ru-RU" altLang="ru-RU" sz="4000" b="1" dirty="0">
                <a:solidFill>
                  <a:schemeClr val="accent2"/>
                </a:solidFill>
                <a:latin typeface="Monotype Corsiva" pitchFamily="66" charset="0"/>
              </a:rPr>
              <a:t>Уголок  патриотического воспитания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A8A0D5-9D6B-7433-9ADD-905D0BE9B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07802"/>
            <a:ext cx="2849231" cy="54898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DD9F1E-CE0B-BAA5-50B1-8D629BA21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5" y="1107802"/>
            <a:ext cx="4124037" cy="548984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668833222_3-57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7170" name="Прямоугольник 2"/>
          <p:cNvSpPr>
            <a:spLocks noChangeArrowheads="1"/>
          </p:cNvSpPr>
          <p:nvPr/>
        </p:nvSpPr>
        <p:spPr bwMode="auto">
          <a:xfrm>
            <a:off x="539750" y="188913"/>
            <a:ext cx="6246828" cy="184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>
              <a:spcBef>
                <a:spcPts val="650"/>
              </a:spcBef>
              <a:buClr>
                <a:srgbClr val="0070C0"/>
              </a:buClr>
              <a:buSzPct val="100000"/>
              <a:buFont typeface="Times New Roman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ru-RU" altLang="ru-RU" sz="3600" b="1" dirty="0">
                <a:solidFill>
                  <a:schemeClr val="accent6"/>
                </a:solidFill>
                <a:latin typeface="Monotype Corsiva" pitchFamily="66" charset="0"/>
              </a:rPr>
              <a:t>Развивающая  предметно – пространственная среда </a:t>
            </a:r>
          </a:p>
          <a:p>
            <a:pPr algn="ctr" eaLnBrk="1">
              <a:spcBef>
                <a:spcPts val="650"/>
              </a:spcBef>
              <a:buClr>
                <a:srgbClr val="0070C0"/>
              </a:buClr>
              <a:buSzPct val="100000"/>
              <a:buFont typeface="Times New Roman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ru-RU" altLang="ru-RU" sz="3600" b="1" dirty="0">
                <a:solidFill>
                  <a:schemeClr val="accent6"/>
                </a:solidFill>
                <a:latin typeface="Monotype Corsiva" pitchFamily="66" charset="0"/>
              </a:rPr>
              <a:t>в ДОУ</a:t>
            </a:r>
            <a:endParaRPr lang="ru-RU" altLang="ru-RU" sz="3600" b="1" dirty="0">
              <a:solidFill>
                <a:schemeClr val="accent6"/>
              </a:solidFill>
            </a:endParaRPr>
          </a:p>
        </p:txBody>
      </p:sp>
      <p:sp>
        <p:nvSpPr>
          <p:cNvPr id="7172" name="TextBox 1"/>
          <p:cNvSpPr txBox="1">
            <a:spLocks noChangeArrowheads="1"/>
          </p:cNvSpPr>
          <p:nvPr/>
        </p:nvSpPr>
        <p:spPr bwMode="auto">
          <a:xfrm>
            <a:off x="251520" y="1857364"/>
            <a:ext cx="6820810" cy="468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3200" i="1" dirty="0">
                <a:solidFill>
                  <a:srgbClr val="00B050"/>
                </a:solidFill>
                <a:latin typeface="Monotype Corsiva" pitchFamily="66" charset="0"/>
              </a:rPr>
              <a:t>Предметно - пространственная среда соответствует возрасту воспитанников, а также их актуальным и индивидуальным особенностям, особенностям детского восприятия; пространство оснащено средствами обучения и воспитания, игровыми, спортивными, оздоровительным оборудованием, инвентарем и материалами в свободном доступе для детей.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68D169-A1AB-3A90-E776-513E320EE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60648"/>
            <a:ext cx="8145661" cy="936104"/>
          </a:xfrm>
        </p:spPr>
        <p:txBody>
          <a:bodyPr/>
          <a:lstStyle/>
          <a:p>
            <a:r>
              <a:rPr lang="ru-RU" b="1" i="1" dirty="0">
                <a:solidFill>
                  <a:srgbClr val="0070C0"/>
                </a:solidFill>
              </a:rPr>
              <a:t>          Территория  ДОУ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B26AB8-26AA-ADA6-58F3-1B2EC9C2D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52736"/>
            <a:ext cx="4676037" cy="35055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9B55C6-94A4-26A5-B168-BC5458AF1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3212976"/>
            <a:ext cx="4663844" cy="34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1836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F1D4B-8553-3831-7832-542A50C9C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8228013" cy="677479"/>
          </a:xfrm>
        </p:spPr>
        <p:txBody>
          <a:bodyPr/>
          <a:lstStyle/>
          <a:p>
            <a:r>
              <a:rPr lang="ru-RU" b="1" i="1" dirty="0">
                <a:solidFill>
                  <a:srgbClr val="0070C0"/>
                </a:solidFill>
              </a:rPr>
              <a:t>Стадион  «КАЛЕЙДОСКОП»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474924-997D-6372-939E-4E8E10D17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36712"/>
            <a:ext cx="4439542" cy="59193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F99B4E-F519-F649-ABC8-B51DFC263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447" y="2132856"/>
            <a:ext cx="3981033" cy="29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3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68833222_3-57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F3334C-8740-3787-0F57-65C83DCB5A84}"/>
              </a:ext>
            </a:extLst>
          </p:cNvPr>
          <p:cNvSpPr txBox="1"/>
          <p:nvPr/>
        </p:nvSpPr>
        <p:spPr>
          <a:xfrm>
            <a:off x="0" y="0"/>
            <a:ext cx="7740351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B050"/>
                </a:solidFill>
                <a:latin typeface="Monotype Corsiva" panose="03010101010201010101" pitchFamily="66" charset="0"/>
              </a:rPr>
              <a:t>Развивающая предметно-пространственная среда МДОУ д/с №2 соответствует ФГОС ДО и ООП ДОУ. Осуществляется творческий (авторский) подход при её организации. Она соответствует возрастным возможностям детей. Образовательное пространство оснащено средствами обучения и воспитания, соответствующими материалами. Всё это обеспечивает игровую, познавательную, исследовательскую и творческую активность всех воспитанников, экспериментирование, двигательную активность, эмоциональное благополучие детей во взаимодействии с предметно-пространственным окружением.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668833222_3-57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8194" name="Заголовок 1"/>
          <p:cNvSpPr>
            <a:spLocks noGrp="1" noChangeArrowheads="1"/>
          </p:cNvSpPr>
          <p:nvPr>
            <p:ph type="ctrTitle"/>
          </p:nvPr>
        </p:nvSpPr>
        <p:spPr>
          <a:xfrm>
            <a:off x="539552" y="260350"/>
            <a:ext cx="8353623" cy="1224434"/>
          </a:xfrm>
        </p:spPr>
        <p:txBody>
          <a:bodyPr/>
          <a:lstStyle/>
          <a:p>
            <a:br>
              <a:rPr lang="ru-RU" altLang="ru-RU" sz="3200" b="1" dirty="0">
                <a:solidFill>
                  <a:srgbClr val="FF0000"/>
                </a:solidFill>
                <a:latin typeface="Monotype Corsiva" pitchFamily="66" charset="0"/>
              </a:rPr>
            </a:br>
            <a:br>
              <a:rPr lang="ru-RU" altLang="ru-RU" sz="3200" b="1" dirty="0">
                <a:solidFill>
                  <a:srgbClr val="FF0000"/>
                </a:solidFill>
                <a:latin typeface="Monotype Corsiva" pitchFamily="66" charset="0"/>
              </a:rPr>
            </a:br>
            <a:br>
              <a:rPr lang="ru-RU" altLang="ru-RU" sz="3200" b="1" dirty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altLang="ru-RU" sz="3200" b="1" dirty="0">
                <a:solidFill>
                  <a:srgbClr val="FF0000"/>
                </a:solidFill>
                <a:latin typeface="Monotype Corsiva" pitchFamily="66" charset="0"/>
              </a:rPr>
              <a:t>         </a:t>
            </a:r>
            <a:br>
              <a:rPr lang="ru-RU" altLang="ru-RU" sz="3200" b="1" dirty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altLang="ru-RU" sz="3200" b="1" dirty="0">
                <a:solidFill>
                  <a:srgbClr val="FF0000"/>
                </a:solidFill>
                <a:latin typeface="Monotype Corsiva" pitchFamily="66" charset="0"/>
              </a:rPr>
              <a:t>       </a:t>
            </a:r>
            <a:r>
              <a:rPr lang="ru-RU" altLang="ru-RU" sz="2800" b="1" dirty="0">
                <a:solidFill>
                  <a:srgbClr val="FF0000"/>
                </a:solidFill>
                <a:latin typeface="Monotype Corsiva" pitchFamily="66" charset="0"/>
              </a:rPr>
              <a:t>Требования ФГОС   к   развивающей   предметно – пространственной  среде: </a:t>
            </a:r>
            <a:r>
              <a:rPr lang="ru-RU" altLang="ru-RU" sz="2800" b="1" dirty="0">
                <a:solidFill>
                  <a:srgbClr val="FF0000"/>
                </a:solidFill>
              </a:rPr>
              <a:t> </a:t>
            </a:r>
            <a:r>
              <a:rPr lang="ru-RU" altLang="ru-RU" sz="2800" dirty="0"/>
              <a:t> </a:t>
            </a:r>
            <a:r>
              <a:rPr lang="ru-RU" altLang="ru-RU" dirty="0"/>
              <a:t> </a:t>
            </a:r>
            <a:br>
              <a:rPr lang="ru-RU" altLang="ru-RU" dirty="0"/>
            </a:br>
            <a:br>
              <a:rPr lang="ru-RU" altLang="ru-RU" dirty="0"/>
            </a:br>
            <a:br>
              <a:rPr lang="ru-RU" altLang="ru-RU" dirty="0"/>
            </a:br>
            <a:endParaRPr lang="ru-RU" altLang="ru-RU" dirty="0"/>
          </a:p>
        </p:txBody>
      </p:sp>
      <p:sp>
        <p:nvSpPr>
          <p:cNvPr id="8195" name="Подзаголовок 2"/>
          <p:cNvSpPr>
            <a:spLocks noGrp="1" noChangeArrowheads="1"/>
          </p:cNvSpPr>
          <p:nvPr>
            <p:ph type="subTitle" idx="1"/>
          </p:nvPr>
        </p:nvSpPr>
        <p:spPr>
          <a:xfrm>
            <a:off x="715963" y="3212976"/>
            <a:ext cx="6356367" cy="3024336"/>
          </a:xfrm>
        </p:spPr>
        <p:txBody>
          <a:bodyPr/>
          <a:lstStyle/>
          <a:p>
            <a:pPr algn="l"/>
            <a:endParaRPr lang="ru-RU" altLang="ru-RU" sz="2400" b="1" i="1" dirty="0">
              <a:solidFill>
                <a:schemeClr val="accent2"/>
              </a:solidFill>
              <a:latin typeface="Monotype Corsiva" pitchFamily="66" charset="0"/>
              <a:cs typeface="Times New Roman" pitchFamily="18" charset="0"/>
            </a:endParaRPr>
          </a:p>
          <a:p>
            <a:pPr algn="l"/>
            <a:endParaRPr lang="ru-RU" altLang="ru-RU" sz="2400" b="1" i="1" dirty="0">
              <a:solidFill>
                <a:schemeClr val="accent2"/>
              </a:solidFill>
              <a:latin typeface="Monotype Corsiva" pitchFamily="66" charset="0"/>
              <a:cs typeface="Times New Roman" pitchFamily="18" charset="0"/>
            </a:endParaRPr>
          </a:p>
          <a:p>
            <a:pPr algn="l"/>
            <a:endParaRPr lang="ru-RU" altLang="ru-RU" sz="2400" b="1" i="1" dirty="0">
              <a:solidFill>
                <a:schemeClr val="accent2"/>
              </a:solidFill>
              <a:latin typeface="Monotype Corsiva" pitchFamily="66" charset="0"/>
              <a:cs typeface="Times New Roman" pitchFamily="18" charset="0"/>
            </a:endParaRPr>
          </a:p>
          <a:p>
            <a:pPr algn="l"/>
            <a:r>
              <a:rPr lang="ru-RU" altLang="ru-RU" sz="2400" b="1" i="1" dirty="0">
                <a:solidFill>
                  <a:schemeClr val="accent2"/>
                </a:solidFill>
                <a:latin typeface="Monotype Corsiva" pitchFamily="66" charset="0"/>
                <a:cs typeface="Times New Roman" pitchFamily="18" charset="0"/>
              </a:rPr>
              <a:t>*  </a:t>
            </a:r>
            <a:r>
              <a:rPr lang="ru-RU" altLang="ru-RU" b="1" i="1" dirty="0">
                <a:solidFill>
                  <a:schemeClr val="accent2"/>
                </a:solidFill>
                <a:latin typeface="Monotype Corsiva" pitchFamily="66" charset="0"/>
                <a:cs typeface="Times New Roman" pitchFamily="18" charset="0"/>
              </a:rPr>
              <a:t>насыщенность, </a:t>
            </a:r>
          </a:p>
          <a:p>
            <a:pPr algn="l"/>
            <a:r>
              <a:rPr lang="ru-RU" altLang="ru-RU" b="1" i="1" dirty="0">
                <a:solidFill>
                  <a:schemeClr val="accent2"/>
                </a:solidFill>
                <a:latin typeface="Monotype Corsiva" pitchFamily="66" charset="0"/>
                <a:cs typeface="Times New Roman" pitchFamily="18" charset="0"/>
              </a:rPr>
              <a:t>*  </a:t>
            </a:r>
            <a:r>
              <a:rPr lang="ru-RU" altLang="ru-RU" b="1" i="1" dirty="0" err="1">
                <a:solidFill>
                  <a:schemeClr val="accent2"/>
                </a:solidFill>
                <a:latin typeface="Monotype Corsiva" pitchFamily="66" charset="0"/>
                <a:cs typeface="Times New Roman" pitchFamily="18" charset="0"/>
              </a:rPr>
              <a:t>трансформируемость</a:t>
            </a:r>
            <a:r>
              <a:rPr lang="ru-RU" altLang="ru-RU" b="1" i="1" dirty="0">
                <a:solidFill>
                  <a:schemeClr val="accent2"/>
                </a:solidFill>
                <a:latin typeface="Monotype Corsiva" pitchFamily="66" charset="0"/>
                <a:cs typeface="Times New Roman" pitchFamily="18" charset="0"/>
              </a:rPr>
              <a:t>, </a:t>
            </a:r>
          </a:p>
          <a:p>
            <a:pPr algn="l"/>
            <a:r>
              <a:rPr lang="ru-RU" altLang="ru-RU" b="1" i="1" dirty="0">
                <a:solidFill>
                  <a:schemeClr val="accent2"/>
                </a:solidFill>
                <a:latin typeface="Monotype Corsiva" pitchFamily="66" charset="0"/>
                <a:cs typeface="Times New Roman" pitchFamily="18" charset="0"/>
              </a:rPr>
              <a:t>*  </a:t>
            </a:r>
            <a:r>
              <a:rPr lang="ru-RU" altLang="ru-RU" b="1" i="1" dirty="0" err="1">
                <a:solidFill>
                  <a:schemeClr val="accent2"/>
                </a:solidFill>
                <a:latin typeface="Monotype Corsiva" pitchFamily="66" charset="0"/>
                <a:cs typeface="Times New Roman" pitchFamily="18" charset="0"/>
              </a:rPr>
              <a:t>полифункциональность</a:t>
            </a:r>
            <a:r>
              <a:rPr lang="ru-RU" altLang="ru-RU" b="1" i="1" dirty="0">
                <a:solidFill>
                  <a:schemeClr val="accent2"/>
                </a:solidFill>
                <a:latin typeface="Monotype Corsiva" pitchFamily="66" charset="0"/>
                <a:cs typeface="Times New Roman" pitchFamily="18" charset="0"/>
              </a:rPr>
              <a:t>,</a:t>
            </a:r>
          </a:p>
          <a:p>
            <a:pPr algn="l"/>
            <a:r>
              <a:rPr lang="ru-RU" altLang="ru-RU" b="1" i="1" dirty="0">
                <a:solidFill>
                  <a:schemeClr val="accent2"/>
                </a:solidFill>
                <a:latin typeface="Monotype Corsiva" pitchFamily="66" charset="0"/>
                <a:cs typeface="Times New Roman" pitchFamily="18" charset="0"/>
              </a:rPr>
              <a:t>* безопасность, </a:t>
            </a:r>
          </a:p>
          <a:p>
            <a:pPr algn="l"/>
            <a:r>
              <a:rPr lang="ru-RU" altLang="ru-RU" b="1" i="1" dirty="0">
                <a:solidFill>
                  <a:schemeClr val="accent2"/>
                </a:solidFill>
                <a:latin typeface="Monotype Corsiva" pitchFamily="66" charset="0"/>
                <a:cs typeface="Times New Roman" pitchFamily="18" charset="0"/>
              </a:rPr>
              <a:t>*  доступность, </a:t>
            </a:r>
          </a:p>
          <a:p>
            <a:pPr algn="l"/>
            <a:r>
              <a:rPr lang="ru-RU" altLang="ru-RU" b="1" i="1" dirty="0">
                <a:solidFill>
                  <a:schemeClr val="accent2"/>
                </a:solidFill>
                <a:latin typeface="Monotype Corsiva" pitchFamily="66" charset="0"/>
                <a:cs typeface="Times New Roman" pitchFamily="18" charset="0"/>
              </a:rPr>
              <a:t>*  вариативность</a:t>
            </a:r>
          </a:p>
          <a:p>
            <a:pPr algn="l"/>
            <a:endParaRPr lang="ru-RU" altLang="ru-RU" sz="2400" b="1" i="1" dirty="0">
              <a:solidFill>
                <a:schemeClr val="accent2"/>
              </a:solidFill>
              <a:latin typeface="Monotype Corsiva" pitchFamily="66" charset="0"/>
              <a:cs typeface="Times New Roman" pitchFamily="18" charset="0"/>
            </a:endParaRPr>
          </a:p>
          <a:p>
            <a:pPr algn="l"/>
            <a:endParaRPr lang="ru-RU" altLang="ru-RU" sz="2400" b="1" i="1" dirty="0">
              <a:solidFill>
                <a:schemeClr val="accent2"/>
              </a:solidFill>
              <a:latin typeface="Monotype Corsiva" pitchFamily="66" charset="0"/>
              <a:cs typeface="Times New Roman" pitchFamily="18" charset="0"/>
            </a:endParaRPr>
          </a:p>
          <a:p>
            <a:pPr algn="l"/>
            <a:endParaRPr lang="ru-RU" altLang="ru-RU" sz="2400" b="1" i="1" dirty="0">
              <a:solidFill>
                <a:schemeClr val="accent2"/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668833222_3-57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9218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142844" y="274638"/>
            <a:ext cx="7643867" cy="1938337"/>
          </a:xfrm>
        </p:spPr>
        <p:txBody>
          <a:bodyPr/>
          <a:lstStyle/>
          <a:p>
            <a:pPr algn="ctr"/>
            <a:r>
              <a:rPr lang="ru-RU" altLang="ru-RU" sz="2800" i="1" dirty="0">
                <a:solidFill>
                  <a:srgbClr val="FF0000"/>
                </a:solidFill>
                <a:latin typeface="Monotype Corsiva" pitchFamily="66" charset="0"/>
              </a:rPr>
              <a:t>Развивающая  предметно – пространственная среда                                            </a:t>
            </a:r>
            <a:r>
              <a:rPr lang="ru-RU" altLang="ru-RU" sz="2800" i="1" dirty="0">
                <a:solidFill>
                  <a:schemeClr val="tx1"/>
                </a:solidFill>
                <a:latin typeface="Monotype Corsiva" pitchFamily="66" charset="0"/>
              </a:rPr>
              <a:t>должна</a:t>
            </a:r>
            <a:r>
              <a:rPr lang="ru-RU" altLang="ru-RU" sz="2800" i="1" dirty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altLang="ru-RU" sz="2800" i="1" dirty="0">
                <a:latin typeface="Monotype Corsiva" pitchFamily="66" charset="0"/>
              </a:rPr>
              <a:t>организовываться с учётом требований ФГОС, где чётко прослеживаются все </a:t>
            </a:r>
            <a:r>
              <a:rPr lang="ru-RU" altLang="ru-RU" sz="2800" b="1" i="1" dirty="0">
                <a:latin typeface="Monotype Corsiva" pitchFamily="66" charset="0"/>
              </a:rPr>
              <a:t>пять образовательных областей:</a:t>
            </a:r>
            <a:endParaRPr lang="ru-RU" altLang="ru-RU" sz="2800" dirty="0">
              <a:latin typeface="Monotype Corsiva" pitchFamily="66" charset="0"/>
            </a:endParaRPr>
          </a:p>
        </p:txBody>
      </p:sp>
      <p:sp>
        <p:nvSpPr>
          <p:cNvPr id="9219" name="Прямоугольник 3"/>
          <p:cNvSpPr>
            <a:spLocks noChangeArrowheads="1"/>
          </p:cNvSpPr>
          <p:nvPr/>
        </p:nvSpPr>
        <p:spPr bwMode="auto">
          <a:xfrm>
            <a:off x="1331913" y="2643182"/>
            <a:ext cx="5311789" cy="209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800" b="1" i="1" dirty="0">
                <a:solidFill>
                  <a:schemeClr val="accent2"/>
                </a:solidFill>
                <a:latin typeface="Monotype Corsiva" pitchFamily="66" charset="0"/>
              </a:rPr>
              <a:t>1) социально-коммуникативная,</a:t>
            </a:r>
            <a:br>
              <a:rPr lang="ru-RU" altLang="ru-RU" sz="2800" b="1" i="1" dirty="0">
                <a:solidFill>
                  <a:schemeClr val="accent2"/>
                </a:solidFill>
                <a:latin typeface="Monotype Corsiva" pitchFamily="66" charset="0"/>
              </a:rPr>
            </a:br>
            <a:r>
              <a:rPr lang="ru-RU" altLang="ru-RU" sz="2800" b="1" i="1" dirty="0">
                <a:solidFill>
                  <a:schemeClr val="accent2"/>
                </a:solidFill>
                <a:latin typeface="Monotype Corsiva" pitchFamily="66" charset="0"/>
              </a:rPr>
              <a:t>2) познавательная,</a:t>
            </a:r>
            <a:br>
              <a:rPr lang="ru-RU" altLang="ru-RU" sz="2800" b="1" i="1" dirty="0">
                <a:solidFill>
                  <a:schemeClr val="accent2"/>
                </a:solidFill>
                <a:latin typeface="Monotype Corsiva" pitchFamily="66" charset="0"/>
              </a:rPr>
            </a:br>
            <a:r>
              <a:rPr lang="ru-RU" altLang="ru-RU" sz="2800" b="1" i="1" dirty="0">
                <a:solidFill>
                  <a:schemeClr val="accent2"/>
                </a:solidFill>
                <a:latin typeface="Monotype Corsiva" pitchFamily="66" charset="0"/>
              </a:rPr>
              <a:t>3) речевая,</a:t>
            </a:r>
            <a:br>
              <a:rPr lang="ru-RU" altLang="ru-RU" sz="2800" b="1" i="1" dirty="0">
                <a:solidFill>
                  <a:schemeClr val="accent2"/>
                </a:solidFill>
                <a:latin typeface="Monotype Corsiva" pitchFamily="66" charset="0"/>
              </a:rPr>
            </a:br>
            <a:r>
              <a:rPr lang="ru-RU" altLang="ru-RU" sz="2800" b="1" i="1" dirty="0">
                <a:solidFill>
                  <a:schemeClr val="accent2"/>
                </a:solidFill>
                <a:latin typeface="Monotype Corsiva" pitchFamily="66" charset="0"/>
              </a:rPr>
              <a:t>4) художественно-эстетическая,</a:t>
            </a:r>
            <a:br>
              <a:rPr lang="ru-RU" altLang="ru-RU" sz="2800" b="1" i="1" dirty="0">
                <a:solidFill>
                  <a:schemeClr val="accent2"/>
                </a:solidFill>
                <a:latin typeface="Monotype Corsiva" pitchFamily="66" charset="0"/>
              </a:rPr>
            </a:br>
            <a:r>
              <a:rPr lang="ru-RU" altLang="ru-RU" sz="2800" b="1" i="1" dirty="0">
                <a:solidFill>
                  <a:schemeClr val="accent2"/>
                </a:solidFill>
                <a:latin typeface="Monotype Corsiva" pitchFamily="66" charset="0"/>
              </a:rPr>
              <a:t>5) физическая.</a:t>
            </a:r>
            <a:endParaRPr lang="ru-RU" altLang="ru-RU" sz="2800" i="1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68833222_3-57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10242" name="Прямоугольник 2"/>
          <p:cNvSpPr>
            <a:spLocks noChangeArrowheads="1"/>
          </p:cNvSpPr>
          <p:nvPr/>
        </p:nvSpPr>
        <p:spPr bwMode="auto">
          <a:xfrm>
            <a:off x="285721" y="188913"/>
            <a:ext cx="70723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     </a:t>
            </a:r>
          </a:p>
          <a:p>
            <a:r>
              <a:rPr lang="ru-RU" sz="2400" i="1" dirty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27247F-4AD5-9BBE-92C8-FC763A11930F}"/>
              </a:ext>
            </a:extLst>
          </p:cNvPr>
          <p:cNvSpPr txBox="1"/>
          <p:nvPr/>
        </p:nvSpPr>
        <p:spPr>
          <a:xfrm>
            <a:off x="285720" y="730640"/>
            <a:ext cx="716659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B050"/>
                </a:solidFill>
                <a:latin typeface="Monotype Corsiva" panose="03010101010201010101" pitchFamily="66" charset="0"/>
              </a:rPr>
              <a:t>Предметно - пространственная среда групп содержательно насыщена и соответствует возрастным возможностям детей группы. Все групповое пространство распределено на центры, которые доступны детям: игрушки, дидактический материал, игры. Дети знают, где взять бумагу, краски, карандаши, природный материал, костюмы и атрибуты для игр - инсценировок. Дидактические уголки - книжный, природный, физкультурный, музыкальный, изобразительный, театрализованный (уголок ряженья), наполнение которых предполагает хранение и использование определенным образом подобранный материал и оборудование. Этим простым способом достигается создание "своего" личного пространства.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611188" y="260351"/>
            <a:ext cx="7489825" cy="454006"/>
          </a:xfrm>
        </p:spPr>
        <p:txBody>
          <a:bodyPr/>
          <a:lstStyle/>
          <a:p>
            <a:br>
              <a:rPr lang="ru-RU" altLang="ru-RU" sz="1800" i="1" dirty="0">
                <a:solidFill>
                  <a:schemeClr val="accent2"/>
                </a:solidFill>
                <a:latin typeface="Monotype Corsiva" pitchFamily="66" charset="0"/>
              </a:rPr>
            </a:br>
            <a:br>
              <a:rPr lang="ru-RU" altLang="ru-RU" sz="1800" i="1" dirty="0">
                <a:solidFill>
                  <a:schemeClr val="accent2"/>
                </a:solidFill>
                <a:latin typeface="Monotype Corsiva" pitchFamily="66" charset="0"/>
              </a:rPr>
            </a:br>
            <a:br>
              <a:rPr lang="ru-RU" altLang="ru-RU" sz="1800" i="1" dirty="0">
                <a:solidFill>
                  <a:schemeClr val="accent2"/>
                </a:solidFill>
                <a:latin typeface="Monotype Corsiva" pitchFamily="66" charset="0"/>
              </a:rPr>
            </a:br>
            <a:br>
              <a:rPr lang="ru-RU" altLang="ru-RU" sz="1800" i="1" dirty="0">
                <a:solidFill>
                  <a:schemeClr val="accent2"/>
                </a:solidFill>
                <a:latin typeface="Monotype Corsiva" pitchFamily="66" charset="0"/>
              </a:rPr>
            </a:br>
            <a:br>
              <a:rPr lang="ru-RU" altLang="ru-RU" sz="1800" i="1" dirty="0">
                <a:solidFill>
                  <a:schemeClr val="accent2"/>
                </a:solidFill>
                <a:latin typeface="Monotype Corsiva" pitchFamily="66" charset="0"/>
              </a:rPr>
            </a:br>
            <a:br>
              <a:rPr lang="ru-RU" altLang="ru-RU" sz="1800" i="1" dirty="0">
                <a:solidFill>
                  <a:schemeClr val="accent2"/>
                </a:solidFill>
                <a:latin typeface="Monotype Corsiva" pitchFamily="66" charset="0"/>
              </a:rPr>
            </a:br>
            <a:br>
              <a:rPr lang="ru-RU" altLang="ru-RU" sz="1800" i="1" dirty="0">
                <a:solidFill>
                  <a:schemeClr val="accent2"/>
                </a:solidFill>
                <a:latin typeface="Monotype Corsiva" pitchFamily="66" charset="0"/>
              </a:rPr>
            </a:br>
            <a:br>
              <a:rPr lang="ru-RU" altLang="ru-RU" sz="1800" i="1" dirty="0">
                <a:solidFill>
                  <a:schemeClr val="accent2"/>
                </a:solidFill>
                <a:latin typeface="Monotype Corsiva" pitchFamily="66" charset="0"/>
              </a:rPr>
            </a:br>
            <a:r>
              <a:rPr lang="ru-RU" altLang="ru-RU" sz="3200" i="1" dirty="0">
                <a:solidFill>
                  <a:srgbClr val="FF0000"/>
                </a:solidFill>
                <a:latin typeface="Monotype Corsiva" pitchFamily="66" charset="0"/>
              </a:rPr>
              <a:t>                            </a:t>
            </a:r>
            <a:br>
              <a:rPr lang="ru-RU" altLang="ru-RU" sz="3200" i="1" dirty="0">
                <a:solidFill>
                  <a:srgbClr val="FF0000"/>
                </a:solidFill>
                <a:latin typeface="Monotype Corsiva" pitchFamily="66" charset="0"/>
              </a:rPr>
            </a:br>
            <a:br>
              <a:rPr lang="ru-RU" altLang="ru-RU" sz="3200" i="1" dirty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altLang="ru-RU" sz="4000" i="1" dirty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                     </a:t>
            </a:r>
            <a:r>
              <a:rPr lang="ru-RU" altLang="ru-RU" sz="4000" b="1" i="1" dirty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Музыкальный  </a:t>
            </a:r>
            <a:br>
              <a:rPr lang="ru-RU" altLang="ru-RU" sz="4000" b="1" i="1" dirty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altLang="ru-RU" sz="4000" b="1" i="1" dirty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                              зал</a:t>
            </a:r>
            <a:br>
              <a:rPr lang="ru-RU" altLang="ru-RU" sz="3200" b="1" i="1" dirty="0">
                <a:solidFill>
                  <a:schemeClr val="accent2"/>
                </a:solidFill>
                <a:latin typeface="Monotype Corsiva" pitchFamily="66" charset="0"/>
              </a:rPr>
            </a:br>
            <a:br>
              <a:rPr lang="ru-RU" altLang="ru-RU" sz="3200" i="1" dirty="0">
                <a:solidFill>
                  <a:srgbClr val="FF0000"/>
                </a:solidFill>
                <a:latin typeface="Monotype Corsiva" pitchFamily="66" charset="0"/>
              </a:rPr>
            </a:br>
            <a:endParaRPr lang="ru-RU" altLang="ru-RU" sz="3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2292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500043"/>
            <a:ext cx="2844800" cy="1831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75" y="571480"/>
            <a:ext cx="2700338" cy="1703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7878BB-17DD-F2A1-114B-32FC6236F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2271440"/>
            <a:ext cx="6654416" cy="449767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B62AEC-BA25-6335-DF56-301FC4149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340768"/>
            <a:ext cx="6552728" cy="49145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ADB9DD-7C44-5B71-44C6-6A0E123A95CB}"/>
              </a:ext>
            </a:extLst>
          </p:cNvPr>
          <p:cNvSpPr txBox="1"/>
          <p:nvPr/>
        </p:nvSpPr>
        <p:spPr>
          <a:xfrm>
            <a:off x="755576" y="692697"/>
            <a:ext cx="72454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4000" b="1" i="1" kern="0" dirty="0">
                <a:solidFill>
                  <a:srgbClr val="2D2DB9">
                    <a:lumMod val="75000"/>
                  </a:srgbClr>
                </a:solidFill>
                <a:latin typeface="Monotype Corsiva" pitchFamily="66" charset="0"/>
              </a:rPr>
              <a:t>Физкультур</a:t>
            </a:r>
            <a:r>
              <a:rPr kumimoji="0" lang="ru-RU" altLang="ru-RU" sz="4000" b="1" i="1" u="none" strike="noStrike" kern="0" cap="none" spc="0" normalizeH="0" baseline="0" noProof="0" dirty="0" err="1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Monotype Corsiva" pitchFamily="66" charset="0"/>
              </a:rPr>
              <a:t>ный</a:t>
            </a:r>
            <a:r>
              <a:rPr kumimoji="0" lang="ru-RU" altLang="ru-RU" sz="4000" b="1" i="1" u="none" strike="noStrike" kern="0" cap="none" spc="0" normalizeH="0" baseline="0" noProof="0" dirty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Monotype Corsiva" pitchFamily="66" charset="0"/>
              </a:rPr>
              <a:t>  </a:t>
            </a:r>
            <a:r>
              <a:rPr lang="ru-RU" altLang="ru-RU" sz="4000" b="1" i="1" kern="0" dirty="0">
                <a:solidFill>
                  <a:srgbClr val="2D2DB9">
                    <a:lumMod val="75000"/>
                  </a:srgbClr>
                </a:solidFill>
                <a:latin typeface="Monotype Corsiva" pitchFamily="66" charset="0"/>
              </a:rPr>
              <a:t>з</a:t>
            </a:r>
            <a:r>
              <a:rPr kumimoji="0" lang="ru-RU" altLang="ru-RU" sz="4000" b="1" i="1" u="none" strike="noStrike" kern="0" cap="none" spc="0" normalizeH="0" baseline="0" noProof="0" dirty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Monotype Corsiva" pitchFamily="66" charset="0"/>
              </a:rPr>
              <a:t>ал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E0524BC-832F-47DF-2E9A-E011353CA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373" y="4653136"/>
            <a:ext cx="2135961" cy="22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61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A09538-9475-533D-560A-1BF0A9BE5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160" y="764704"/>
            <a:ext cx="3024336" cy="1368152"/>
          </a:xfrm>
        </p:spPr>
        <p:txBody>
          <a:bodyPr/>
          <a:lstStyle/>
          <a:p>
            <a:r>
              <a:rPr lang="ru-RU" dirty="0">
                <a:solidFill>
                  <a:srgbClr val="00B050"/>
                </a:solidFill>
                <a:latin typeface="Monotype Corsiva" pitchFamily="66" charset="0"/>
              </a:rPr>
              <a:t>     Бассейн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5514B4-52E4-7420-5D83-643CEFFA919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B0807E4-A46C-4C3A-9CED-2790E472403C}" type="datetime1">
              <a:rPr lang="en-US" smtClean="0"/>
              <a:pPr>
                <a:defRPr/>
              </a:pPr>
              <a:t>3/20/2026</a:t>
            </a:fld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3509081"/>
            <a:ext cx="4833293" cy="31337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67747"/>
            <a:ext cx="4468755" cy="29751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590" y="404664"/>
            <a:ext cx="4048668" cy="302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401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70398"/>
            <a:ext cx="2970205" cy="214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505825" cy="612775"/>
          </a:xfrm>
        </p:spPr>
        <p:txBody>
          <a:bodyPr/>
          <a:lstStyle/>
          <a:p>
            <a:br>
              <a:rPr lang="ru-RU" altLang="ru-RU" sz="1800" b="1" i="1" u="sng" dirty="0">
                <a:solidFill>
                  <a:srgbClr val="2D2DB9"/>
                </a:solidFill>
              </a:rPr>
            </a:br>
            <a:br>
              <a:rPr lang="ru-RU" altLang="ru-RU" sz="1800" b="1" i="1" u="sng" dirty="0">
                <a:solidFill>
                  <a:srgbClr val="2D2DB9"/>
                </a:solidFill>
              </a:rPr>
            </a:br>
            <a:endParaRPr lang="ru-RU" altLang="ru-RU" sz="1800" dirty="0"/>
          </a:p>
        </p:txBody>
      </p:sp>
      <p:sp>
        <p:nvSpPr>
          <p:cNvPr id="11269" name="TextBox 3"/>
          <p:cNvSpPr txBox="1">
            <a:spLocks noChangeArrowheads="1"/>
          </p:cNvSpPr>
          <p:nvPr/>
        </p:nvSpPr>
        <p:spPr bwMode="auto">
          <a:xfrm>
            <a:off x="142844" y="428604"/>
            <a:ext cx="5643602" cy="67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4000" b="1" i="1" dirty="0">
                <a:solidFill>
                  <a:srgbClr val="00B0F0"/>
                </a:solidFill>
                <a:latin typeface="Monotype Corsiva" pitchFamily="66" charset="0"/>
              </a:rPr>
              <a:t>Уголок ИЗО деятельности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869001-6962-BAE5-1338-FDB56AED5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016" y="1052798"/>
            <a:ext cx="4032448" cy="537659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083C93-3868-DA80-0EC4-7084D599C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3344863"/>
            <a:ext cx="4115956" cy="308696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AR PL SungtiL GB"/>
        <a:cs typeface="AR PL SungtiL GB"/>
      </a:majorFont>
      <a:minorFont>
        <a:latin typeface="Calibri"/>
        <a:ea typeface="AR PL SungtiL GB"/>
        <a:cs typeface="AR PL SungtiL GB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AR PL SungtiL GB"/>
        <a:cs typeface="AR PL SungtiL GB"/>
      </a:majorFont>
      <a:minorFont>
        <a:latin typeface="Calibri"/>
        <a:ea typeface="AR PL SungtiL GB"/>
        <a:cs typeface="AR PL SungtiL GB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AR PL SungtiL GB"/>
        <a:cs typeface="AR PL SungtiL GB"/>
      </a:majorFont>
      <a:minorFont>
        <a:latin typeface="Calibri"/>
        <a:ea typeface="AR PL SungtiL GB"/>
        <a:cs typeface="AR PL SungtiL GB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1227</TotalTime>
  <Words>428</Words>
  <Application>Microsoft Office PowerPoint</Application>
  <PresentationFormat>Экран (4:3)</PresentationFormat>
  <Paragraphs>47</Paragraphs>
  <Slides>22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22</vt:i4>
      </vt:variant>
    </vt:vector>
  </HeadingPairs>
  <TitlesOfParts>
    <vt:vector size="31" baseType="lpstr">
      <vt:lpstr>AR PL SungtiL GB</vt:lpstr>
      <vt:lpstr>Arial</vt:lpstr>
      <vt:lpstr>Calibri</vt:lpstr>
      <vt:lpstr>Gabriola</vt:lpstr>
      <vt:lpstr>Monotype Corsiva</vt:lpstr>
      <vt:lpstr>Times New Roman</vt:lpstr>
      <vt:lpstr>Тема Office</vt:lpstr>
      <vt:lpstr>1_Тема Office</vt:lpstr>
      <vt:lpstr>2_Тема Office</vt:lpstr>
      <vt:lpstr>   </vt:lpstr>
      <vt:lpstr>Презентация PowerPoint</vt:lpstr>
      <vt:lpstr>                    Требования ФГОС   к   развивающей   предметно – пространственной  среде:       </vt:lpstr>
      <vt:lpstr>Развивающая  предметно – пространственная среда                                            должна организовываться с учётом требований ФГОС, где чётко прослеживаются все пять образовательных областей:</vt:lpstr>
      <vt:lpstr>Презентация PowerPoint</vt:lpstr>
      <vt:lpstr>                                                           Музыкальный                                 зал  </vt:lpstr>
      <vt:lpstr>Презентация PowerPoint</vt:lpstr>
      <vt:lpstr>     Бассейн</vt:lpstr>
      <vt:lpstr>  </vt:lpstr>
      <vt:lpstr>        Уголок  конструирования   </vt:lpstr>
      <vt:lpstr>                    Уголок безопасности    </vt:lpstr>
      <vt:lpstr>  Уголки сюжетно-ролевых игр </vt:lpstr>
      <vt:lpstr>      Центр театрализованной  деятельности</vt:lpstr>
      <vt:lpstr>Уголок  дидактических игр «Игротека»</vt:lpstr>
      <vt:lpstr>Уголок  «Наши любимые книжки »</vt:lpstr>
      <vt:lpstr>         Уголок  природы </vt:lpstr>
      <vt:lpstr>Познавательно-исследовательский центр </vt:lpstr>
      <vt:lpstr>Уголок   двигательной активности</vt:lpstr>
      <vt:lpstr>Уголок  патриотического воспитания </vt:lpstr>
      <vt:lpstr>          Территория  ДОУ</vt:lpstr>
      <vt:lpstr>Стадион  «КАЛЕЙДОСКОП»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Сад</dc:creator>
  <cp:lastModifiedBy>User</cp:lastModifiedBy>
  <cp:revision>187</cp:revision>
  <cp:lastPrinted>1601-01-01T00:00:00Z</cp:lastPrinted>
  <dcterms:created xsi:type="dcterms:W3CDTF">1601-01-01T00:00:00Z</dcterms:created>
  <dcterms:modified xsi:type="dcterms:W3CDTF">2026-03-20T12:29:40Z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r8>0</vt:r8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r8>0</vt:r8>
  </property>
  <property fmtid="{D5CDD505-2E9C-101B-9397-08002B2CF9AE}" pid="7" name="NXPowerLiteLastOptimized">
    <vt:lpwstr>808822</vt:lpwstr>
  </property>
  <property fmtid="{D5CDD505-2E9C-101B-9397-08002B2CF9AE}" pid="8" name="NXPowerLiteSettings">
    <vt:lpwstr>F6000400038000</vt:lpwstr>
  </property>
  <property fmtid="{D5CDD505-2E9C-101B-9397-08002B2CF9AE}" pid="9" name="NXPowerLiteVersion">
    <vt:lpwstr>D4.3.1</vt:lpwstr>
  </property>
  <property fmtid="{D5CDD505-2E9C-101B-9397-08002B2CF9AE}" pid="10" name="Notes">
    <vt:r8>0</vt:r8>
  </property>
  <property fmtid="{D5CDD505-2E9C-101B-9397-08002B2CF9AE}" pid="11" name="PresentationFormat">
    <vt:lpwstr>Экран (4:3)</vt:lpwstr>
  </property>
  <property fmtid="{D5CDD505-2E9C-101B-9397-08002B2CF9AE}" pid="12" name="ScaleCrop">
    <vt:bool>false</vt:bool>
  </property>
  <property fmtid="{D5CDD505-2E9C-101B-9397-08002B2CF9AE}" pid="13" name="ShareDoc">
    <vt:bool>false</vt:bool>
  </property>
  <property fmtid="{D5CDD505-2E9C-101B-9397-08002B2CF9AE}" pid="14" name="Slides">
    <vt:r8>31</vt:r8>
  </property>
</Properties>
</file>