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9" r:id="rId2"/>
    <p:sldId id="263" r:id="rId3"/>
    <p:sldId id="256" r:id="rId4"/>
    <p:sldId id="257" r:id="rId5"/>
    <p:sldId id="258" r:id="rId6"/>
    <p:sldId id="260" r:id="rId7"/>
    <p:sldId id="261" r:id="rId8"/>
    <p:sldId id="262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29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70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36550585092032473"/>
          <c:y val="0.5208304640195592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tint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661-4CF4-9AD3-1D3710F9F603}"/>
              </c:ext>
            </c:extLst>
          </c:dPt>
          <c:dPt>
            <c:idx val="1"/>
            <c:bubble3D val="0"/>
            <c:spPr>
              <a:solidFill>
                <a:schemeClr val="accent1">
                  <a:tint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661-4CF4-9AD3-1D3710F9F603}"/>
              </c:ext>
            </c:extLst>
          </c:dPt>
          <c:dPt>
            <c:idx val="2"/>
            <c:bubble3D val="0"/>
            <c:spPr>
              <a:solidFill>
                <a:schemeClr val="accent1">
                  <a:shade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661-4CF4-9AD3-1D3710F9F603}"/>
              </c:ext>
            </c:extLst>
          </c:dPt>
          <c:dPt>
            <c:idx val="3"/>
            <c:bubble3D val="0"/>
            <c:spPr>
              <a:solidFill>
                <a:schemeClr val="accent1">
                  <a:shade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661-4CF4-9AD3-1D3710F9F603}"/>
              </c:ext>
            </c:extLst>
          </c:dPt>
          <c:cat>
            <c:strRef>
              <c:f>Лист1!$A$2:$A$5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20</c:v>
                </c:pt>
                <c:pt idx="1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AD3-4F56-80FA-F58BDBE9FB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01.11.2025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279638" y="5465"/>
            <a:ext cx="8722548" cy="1800200"/>
          </a:xfrm>
        </p:spPr>
        <p:txBody>
          <a:bodyPr>
            <a:noAutofit/>
          </a:bodyPr>
          <a:lstStyle/>
          <a:p>
            <a:pPr algn="ctr"/>
            <a:r>
              <a:rPr lang="ru-RU" sz="3200" b="0" dirty="0">
                <a:ln w="0">
                  <a:solidFill>
                    <a:schemeClr val="accent1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</a:t>
            </a:r>
            <a:br>
              <a:rPr lang="ru-RU" sz="3200" b="0" dirty="0">
                <a:ln w="0">
                  <a:solidFill>
                    <a:schemeClr val="accent1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0" dirty="0">
                <a:ln w="0">
                  <a:solidFill>
                    <a:schemeClr val="accent1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"Детский сад № 285"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458926" y="4044831"/>
            <a:ext cx="8363972" cy="787659"/>
          </a:xfrm>
        </p:spPr>
        <p:txBody>
          <a:bodyPr>
            <a:noAutofit/>
          </a:bodyPr>
          <a:lstStyle/>
          <a:p>
            <a:pPr algn="l"/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настоящее время в МБДОУ № 285 работает 10 групп. </a:t>
            </a:r>
          </a:p>
          <a:p>
            <a:pPr algn="l"/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них 3 группы раннего возраста и 7 групп дошкольного возраста.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9552" y="5490770"/>
            <a:ext cx="65184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Журавлева Елена Петровна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C0EB408-86CB-4605-8432-DEECE7039D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861" y="2017283"/>
            <a:ext cx="3313788" cy="221233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B61F60E-AAC6-46E4-92F3-17637DDEF253}"/>
              </a:ext>
            </a:extLst>
          </p:cNvPr>
          <p:cNvSpPr txBox="1"/>
          <p:nvPr/>
        </p:nvSpPr>
        <p:spPr>
          <a:xfrm>
            <a:off x="4167286" y="2159764"/>
            <a:ext cx="475495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№ 285 функционирует с 1959 года.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2019 году реорганизован путем присоединения МБДОУ № 80.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2023 году реорганизован путем присоединения МБДОУ №34.</a:t>
            </a:r>
          </a:p>
        </p:txBody>
      </p:sp>
    </p:spTree>
    <p:extLst>
      <p:ext uri="{BB962C8B-B14F-4D97-AF65-F5344CB8AC3E}">
        <p14:creationId xmlns:p14="http://schemas.microsoft.com/office/powerpoint/2010/main" val="19233780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404664"/>
            <a:ext cx="84249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Развития 2022–2025: реализация инновационных проектов для формирования экологического сознания дошкольников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553604" y="4736415"/>
            <a:ext cx="56703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Итоги и перспективы</a:t>
            </a:r>
            <a:endParaRPr lang="en-US" sz="20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38772" y="5013176"/>
            <a:ext cx="235493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80%</a:t>
            </a:r>
          </a:p>
          <a:p>
            <a:pPr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программы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состоянию на май 2025 года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252020" y="5090120"/>
            <a:ext cx="532859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Обеспечена позитивная динамика развития качества дошкольного образования. Полностью выполняется государственное задание на оказание образовательных услуг. Реорганизация МБДОУ повлияла на реализацию некоторых направлений.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02010" y="1050995"/>
            <a:ext cx="24300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1: Образовательные проекты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16013" y="1881992"/>
            <a:ext cx="178194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проектов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13495" y="2189769"/>
            <a:ext cx="208022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 практик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13495" y="2528323"/>
            <a:ext cx="1349896" cy="3121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игр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253036" y="1032828"/>
            <a:ext cx="19979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2: Развивающая среда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267869" y="1619521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Разнообразные экологические зоны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Пространства для наблюдения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297957" y="2282713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помещениях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Экологические уголки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Центры исследователя природы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Лаборатории и центры творчества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5868144" y="1007958"/>
            <a:ext cx="18608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3: Участие педагогов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5868144" y="2719246"/>
            <a:ext cx="2997460" cy="5273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Педагогов участвуют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экологических акциях и проектах</a:t>
            </a:r>
          </a:p>
        </p:txBody>
      </p:sp>
      <p:graphicFrame>
        <p:nvGraphicFramePr>
          <p:cNvPr id="19" name="Диаграмма 18"/>
          <p:cNvGraphicFramePr/>
          <p:nvPr>
            <p:extLst>
              <p:ext uri="{D42A27DB-BD31-4B8C-83A1-F6EECF244321}">
                <p14:modId xmlns:p14="http://schemas.microsoft.com/office/powerpoint/2010/main" val="267951437"/>
              </p:ext>
            </p:extLst>
          </p:nvPr>
        </p:nvGraphicFramePr>
        <p:xfrm>
          <a:off x="6275468" y="856524"/>
          <a:ext cx="2220249" cy="19894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0" name="Прямоугольник 19"/>
          <p:cNvSpPr/>
          <p:nvPr/>
        </p:nvSpPr>
        <p:spPr>
          <a:xfrm>
            <a:off x="502010" y="3441212"/>
            <a:ext cx="24300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4: Мероприятия разных уровней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93243" y="3964432"/>
            <a:ext cx="224932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«Чудо-огород»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«Путешествие по Удмуртскому краю»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4067944" y="3428604"/>
            <a:ext cx="263495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5: Трансляция опыта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4076700" y="3738382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Выполнена частично. Обобщен инновационный опыт педагогов в экологическом воспитании. Опыт не транслирован в образовательное пространство района и города.</a:t>
            </a:r>
          </a:p>
        </p:txBody>
      </p:sp>
    </p:spTree>
    <p:extLst>
      <p:ext uri="{BB962C8B-B14F-4D97-AF65-F5344CB8AC3E}">
        <p14:creationId xmlns:p14="http://schemas.microsoft.com/office/powerpoint/2010/main" val="645131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94974" y="333728"/>
            <a:ext cx="83529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Программа Развития на 2025-2028</a:t>
            </a:r>
          </a:p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Интегративная модель патриотического воспитания дошкольников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61275" y="915692"/>
            <a:ext cx="828092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Познание историко-национальных и природных особенностей родного края.</a:t>
            </a:r>
          </a:p>
        </p:txBody>
      </p:sp>
      <p:pic>
        <p:nvPicPr>
          <p:cNvPr id="1026" name="Picture 2" descr="C:\Users\285ya\OneDrive\Рабочий стол\fG4NzWI6W9NrWh8DOtcIR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531"/>
          <a:stretch/>
        </p:blipFill>
        <p:spPr bwMode="auto">
          <a:xfrm>
            <a:off x="5616116" y="3640348"/>
            <a:ext cx="3024336" cy="2778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75168" y="1432246"/>
            <a:ext cx="50486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Наша амбициозная цель до 2028 года</a:t>
            </a:r>
          </a:p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100% вовлечение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69904" y="2475028"/>
            <a:ext cx="2115158" cy="212365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</a:rPr>
              <a:t>Воспитанники</a:t>
            </a:r>
          </a:p>
          <a:p>
            <a:pPr algn="ctr"/>
            <a:r>
              <a:rPr lang="ru-RU" sz="1200" dirty="0"/>
              <a:t>К 2028 году 100% воспитанников будут активно участвовать в мероприятиях по патриотическому воспитанию, демонстрируя глубокий интерес и уважение к истории и культуре своей страны.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275856" y="2475028"/>
            <a:ext cx="2088232" cy="175432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</a:rPr>
              <a:t>Семьи</a:t>
            </a:r>
          </a:p>
          <a:p>
            <a:pPr algn="ctr"/>
            <a:r>
              <a:rPr lang="ru-RU" sz="1200" dirty="0"/>
              <a:t>100% семей будут вовлечены в процесс патриотического воспитания, поддерживая и продолжая традиции дома, укрепляя связь поколений.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012160" y="1505532"/>
            <a:ext cx="2232248" cy="19389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Педагоги</a:t>
            </a:r>
          </a:p>
          <a:p>
            <a:pPr algn="ctr"/>
            <a:r>
              <a:rPr lang="ru-RU" sz="1200" dirty="0">
                <a:cs typeface="Times New Roman" pitchFamily="18" charset="0"/>
              </a:rPr>
              <a:t>100% педагогов пройдут повышение квалификации по инновационным методикам патриотического воспитания, став экспертами в этой области.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94974" y="5157191"/>
            <a:ext cx="48090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Мы стремимся создать всеобъемлющую и вдохновляющую среду, где каждый участник образовательного процесса вносит свой вклад в формирование истинных граждан и патриотов своей Родины.</a:t>
            </a:r>
          </a:p>
        </p:txBody>
      </p:sp>
    </p:spTree>
    <p:extLst>
      <p:ext uri="{BB962C8B-B14F-4D97-AF65-F5344CB8AC3E}">
        <p14:creationId xmlns:p14="http://schemas.microsoft.com/office/powerpoint/2010/main" val="27443353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76672"/>
            <a:ext cx="79928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Четыре стратегические задачи программы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77437" y="1052736"/>
            <a:ext cx="1872208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Создание условий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Необходимые материально-технические и методические условия для успешной реализации патриотического воспитания.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698541" y="988832"/>
            <a:ext cx="1800200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Основы патриотизма</a:t>
            </a:r>
          </a:p>
          <a:p>
            <a:pPr algn="ctr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Закладка основ патриотической личности через глубокое ознакомление с родным краем.</a:t>
            </a:r>
          </a:p>
          <a:p>
            <a:pPr algn="ctr"/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94676" y="1052736"/>
            <a:ext cx="1861137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Повышение компетенций</a:t>
            </a:r>
          </a:p>
          <a:p>
            <a:pPr algn="ctr"/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Развитие</a:t>
            </a:r>
            <a:r>
              <a:rPr lang="ru-RU" sz="12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профессионализма педагогов в области современных методов патриотического воспитания.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804248" y="980728"/>
            <a:ext cx="1565920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Система взаимодействия</a:t>
            </a:r>
          </a:p>
          <a:p>
            <a:pPr algn="ctr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Эффективное партнерство с родителями и социальными партнерами.</a:t>
            </a:r>
          </a:p>
          <a:p>
            <a:pPr algn="ctr"/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0742" y="3016337"/>
            <a:ext cx="292646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Четыре ключевых направления реализации: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патриотическое,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экологическое,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социальное, комплексное.</a:t>
            </a:r>
          </a:p>
        </p:txBody>
      </p:sp>
      <p:sp>
        <p:nvSpPr>
          <p:cNvPr id="8" name="Блок-схема: узел 7"/>
          <p:cNvSpPr/>
          <p:nvPr/>
        </p:nvSpPr>
        <p:spPr>
          <a:xfrm>
            <a:off x="4698541" y="2662295"/>
            <a:ext cx="2732175" cy="2591637"/>
          </a:xfrm>
          <a:prstGeom prst="flowChartConnec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3915" y="3851733"/>
            <a:ext cx="2773363" cy="2633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9894" y="3851733"/>
            <a:ext cx="2773363" cy="2633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5506659" y="3016337"/>
            <a:ext cx="12776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Экологическое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030578" y="5284300"/>
            <a:ext cx="13359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Патриотическое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092280" y="5277015"/>
            <a:ext cx="11521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Социальное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796304" y="3988481"/>
            <a:ext cx="11404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патриотическое + экологическое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293086" y="3933056"/>
            <a:ext cx="116960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социальное </a:t>
            </a:r>
          </a:p>
          <a:p>
            <a:pPr algn="ctr"/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+ </a:t>
            </a:r>
          </a:p>
          <a:p>
            <a:pPr algn="ctr"/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экологическое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710964" y="5253932"/>
            <a:ext cx="8311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Патриотическое + социальное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802499" y="4586213"/>
            <a:ext cx="64807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Комплексное</a:t>
            </a:r>
          </a:p>
        </p:txBody>
      </p:sp>
    </p:spTree>
    <p:extLst>
      <p:ext uri="{BB962C8B-B14F-4D97-AF65-F5344CB8AC3E}">
        <p14:creationId xmlns:p14="http://schemas.microsoft.com/office/powerpoint/2010/main" val="29193217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57248"/>
            <a:ext cx="511256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1: Семейное волонтерское движение «Союз добра»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24449" y="1005846"/>
            <a:ext cx="492204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Интеграция: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Патриотическое воспитание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Поддержка семейного воспитания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Духовно-нравственное воспитание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Вовлечение не менее 50% семей старшего дошкольного возраста в активную добровольческую деятельность.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517" y="429419"/>
            <a:ext cx="2895761" cy="289576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35455" y="3487383"/>
            <a:ext cx="766978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2: «Ижевск – Город Трудовой Доблести»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30610" y="3921583"/>
            <a:ext cx="82809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Детско-взрослый проект: Патриотическое + Трудовое воспитание и Профессиональное самоопределение.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512" b="95472" l="9753" r="8997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820" y="4629469"/>
            <a:ext cx="659450" cy="46016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171359" y="4567914"/>
            <a:ext cx="72468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труда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вклада Ижевска в историю страны и его трудовых традиций.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249" y="5191663"/>
            <a:ext cx="523960" cy="510059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171359" y="5154304"/>
            <a:ext cx="7416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Профессиональные маршруты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менее 4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профориентационных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маршрутов по городу Ижевску.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323" y="5773166"/>
            <a:ext cx="619062" cy="619062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171359" y="5721185"/>
            <a:ext cx="76491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Активное участие</a:t>
            </a: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100% детей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подготовительных групп – активные участники и прошли все маршруты.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395536" y="2884007"/>
            <a:ext cx="48965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Совместные семейные проекты, направленные на помощь и облагораживание родного края.</a:t>
            </a:r>
          </a:p>
        </p:txBody>
      </p:sp>
    </p:spTree>
    <p:extLst>
      <p:ext uri="{BB962C8B-B14F-4D97-AF65-F5344CB8AC3E}">
        <p14:creationId xmlns:p14="http://schemas.microsoft.com/office/powerpoint/2010/main" val="16214104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87386"/>
            <a:ext cx="597666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3: Отряд «</a:t>
            </a:r>
            <a:r>
              <a:rPr lang="ru-RU" sz="22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ЭкоПатруль</a:t>
            </a:r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052737"/>
            <a:ext cx="403244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1: Экологическая Культура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общей экологической культуры и социальной активности воспитанников, педагогов и родителей.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572000" y="1052737"/>
            <a:ext cx="424847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2: Улучшение Среды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Улучшение экологической ситуации в микрорайоне усилиями участников проекта.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5661248"/>
            <a:ext cx="80648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Функционирование отряда в каждой возрастной группе 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учреждения.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438" y="2696157"/>
            <a:ext cx="3940546" cy="269616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696157"/>
            <a:ext cx="3940546" cy="2696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2968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83568" y="476672"/>
            <a:ext cx="748883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4: Творческая Студия «Краса России»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124744"/>
            <a:ext cx="37444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Художественно-эстетическое развитие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1836450"/>
            <a:ext cx="331236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Организована работа студии, представляющей собой не менее 4 мастерских по различным художественно-эстетическим направлениям.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244" y="3313778"/>
            <a:ext cx="2996952" cy="299695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283968" y="1141537"/>
            <a:ext cx="216024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Мастерская росписи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народными промыслами и художественными техниками.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44208" y="1142331"/>
            <a:ext cx="223224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Хореография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национальных танцев и культурных традиций.</a:t>
            </a: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11960" y="5334894"/>
            <a:ext cx="23042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Прикладное искусство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поделок с использованием природных и национальных мотивов.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16216" y="5334894"/>
            <a:ext cx="20882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Вокал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народных песен и патриотических композиций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9770" y="2271903"/>
            <a:ext cx="1619483" cy="1619483"/>
          </a:xfrm>
          <a:prstGeom prst="flowChartConnector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9561" y="2271903"/>
            <a:ext cx="1658668" cy="1658668"/>
          </a:xfrm>
          <a:prstGeom prst="flowChartConnector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0196" y="3713708"/>
            <a:ext cx="1641571" cy="1641571"/>
          </a:xfrm>
          <a:prstGeom prst="flowChartConnector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3130" y="3662725"/>
            <a:ext cx="1692554" cy="1692554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23978070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76672"/>
            <a:ext cx="45214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Ключевые Результаты и Охват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938337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 достижения цели к 2028 году.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93290" y="1483668"/>
            <a:ext cx="230425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50%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Вовлечение семей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движение «Союз добра» (старший дошкольный возраст).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497546" y="1483668"/>
            <a:ext cx="19259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100%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Охват педагогов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Вовлечение в реализацию интегративной модели.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423506" y="1483668"/>
            <a:ext cx="190315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4+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Маршруты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Профессиональные маршруты по г. Ижевску.</a:t>
            </a: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228184" y="1483668"/>
            <a:ext cx="259228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100%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Активное участие детей подготовительных групп в профориентации.</a:t>
            </a:r>
          </a:p>
        </p:txBody>
      </p:sp>
      <p:sp>
        <p:nvSpPr>
          <p:cNvPr id="8" name="Блок-схема: альтернативный процесс 7"/>
          <p:cNvSpPr/>
          <p:nvPr/>
        </p:nvSpPr>
        <p:spPr>
          <a:xfrm>
            <a:off x="323528" y="1483668"/>
            <a:ext cx="8496944" cy="1754326"/>
          </a:xfrm>
          <a:prstGeom prst="flowChartAlternateProcess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276549" y="3475895"/>
            <a:ext cx="39799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Интеграция и Вдохновение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605781" y="3971617"/>
            <a:ext cx="51125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Наша программа – это живая система, где каждый элемент поддерживает общую цель: формирование патриотичной личности через любовь к малой Родине.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707905" y="5374333"/>
            <a:ext cx="5010444" cy="830997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Воспитывая патриота, </a:t>
            </a:r>
          </a:p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строим будущее!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562872" y="5171946"/>
            <a:ext cx="5112568" cy="1152128"/>
          </a:xfrm>
          <a:prstGeom prst="round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357503"/>
            <a:ext cx="2413286" cy="3102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30685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168</TotalTime>
  <Words>713</Words>
  <Application>Microsoft Office PowerPoint</Application>
  <PresentationFormat>Экран (4:3)</PresentationFormat>
  <Paragraphs>119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Times New Roman</vt:lpstr>
      <vt:lpstr>Verdana</vt:lpstr>
      <vt:lpstr>Wingdings</vt:lpstr>
      <vt:lpstr>Wingdings 2</vt:lpstr>
      <vt:lpstr>Аспект</vt:lpstr>
      <vt:lpstr>Муниципальное бюджетное дошкольное образовательное учреждение  "Детский сад № 285"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285ya</dc:creator>
  <cp:lastModifiedBy>Пользователь</cp:lastModifiedBy>
  <cp:revision>30</cp:revision>
  <dcterms:created xsi:type="dcterms:W3CDTF">2025-10-30T09:37:02Z</dcterms:created>
  <dcterms:modified xsi:type="dcterms:W3CDTF">2025-11-01T07:55:36Z</dcterms:modified>
</cp:coreProperties>
</file>