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3" r:id="rId1"/>
  </p:sldMasterIdLst>
  <p:sldIdLst>
    <p:sldId id="256" r:id="rId2"/>
    <p:sldId id="257" r:id="rId3"/>
    <p:sldId id="266" r:id="rId4"/>
    <p:sldId id="267" r:id="rId5"/>
    <p:sldId id="294" r:id="rId6"/>
    <p:sldId id="298" r:id="rId7"/>
    <p:sldId id="268" r:id="rId8"/>
    <p:sldId id="295" r:id="rId9"/>
    <p:sldId id="296" r:id="rId10"/>
    <p:sldId id="297" r:id="rId11"/>
    <p:sldId id="264" r:id="rId12"/>
    <p:sldId id="299" r:id="rId13"/>
    <p:sldId id="308" r:id="rId14"/>
    <p:sldId id="309" r:id="rId15"/>
    <p:sldId id="310" r:id="rId16"/>
    <p:sldId id="311" r:id="rId17"/>
    <p:sldId id="275" r:id="rId18"/>
    <p:sldId id="270" r:id="rId19"/>
    <p:sldId id="271" r:id="rId20"/>
    <p:sldId id="276" r:id="rId21"/>
    <p:sldId id="305" r:id="rId22"/>
    <p:sldId id="274" r:id="rId23"/>
    <p:sldId id="278" r:id="rId24"/>
    <p:sldId id="279" r:id="rId25"/>
    <p:sldId id="286" r:id="rId26"/>
    <p:sldId id="283" r:id="rId27"/>
    <p:sldId id="258" r:id="rId28"/>
    <p:sldId id="289" r:id="rId29"/>
    <p:sldId id="290" r:id="rId30"/>
    <p:sldId id="291" r:id="rId31"/>
    <p:sldId id="307" r:id="rId32"/>
    <p:sldId id="260" r:id="rId33"/>
    <p:sldId id="301" r:id="rId34"/>
    <p:sldId id="306" r:id="rId35"/>
    <p:sldId id="302" r:id="rId36"/>
    <p:sldId id="303" r:id="rId37"/>
    <p:sldId id="304" r:id="rId38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B9BD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84" y="6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r>
              <a:rPr lang="ru-RU" sz="1200"/>
              <a:t>Доля воспитанников, охваченных дополнительным образованием </a:t>
            </a:r>
          </a:p>
        </c:rich>
      </c:tx>
      <c:layout>
        <c:manualLayout>
          <c:xMode val="edge"/>
          <c:yMode val="edge"/>
          <c:x val="0.17928897280697054"/>
          <c:y val="4.792332268370606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defRPr>
          </a:pPr>
          <a:endParaRPr lang="ru-RU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8.7945033656507215E-2"/>
          <c:y val="0.24823736090496676"/>
          <c:w val="0.81902065676904889"/>
          <c:h val="0.56034544069088144"/>
        </c:manualLayout>
      </c:layout>
      <c:pie3DChart>
        <c:varyColors val="1"/>
        <c:ser>
          <c:idx val="0"/>
          <c:order val="0"/>
          <c:tx>
            <c:strRef>
              <c:f>Лист1!$B$1</c:f>
              <c:strCache>
                <c:ptCount val="1"/>
                <c:pt idx="0">
                  <c:v>Доля воспитанников, охваченных дополнительным образованием (%)</c:v>
                </c:pt>
              </c:strCache>
            </c:strRef>
          </c:tx>
          <c:dPt>
            <c:idx val="0"/>
            <c:bubble3D val="0"/>
            <c:spPr>
              <a:gradFill rotWithShape="1">
                <a:gsLst>
                  <a:gs pos="0">
                    <a:schemeClr val="accent2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2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2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/>
            </c:spPr>
            <c:extLst>
              <c:ext xmlns:c16="http://schemas.microsoft.com/office/drawing/2014/chart" uri="{C3380CC4-5D6E-409C-BE32-E72D297353CC}">
                <c16:uniqueId val="{00000001-2EDD-404F-B238-0784A9AD9F96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4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4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4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/>
            </c:spPr>
            <c:extLst>
              <c:ext xmlns:c16="http://schemas.microsoft.com/office/drawing/2014/chart" uri="{C3380CC4-5D6E-409C-BE32-E72D297353CC}">
                <c16:uniqueId val="{00000003-2EDD-404F-B238-0784A9AD9F96}"/>
              </c:ext>
            </c:extLst>
          </c:dPt>
          <c:dPt>
            <c:idx val="2"/>
            <c:bubble3D val="0"/>
            <c:explosion val="29"/>
            <c:spPr>
              <a:gradFill rotWithShape="1">
                <a:gsLst>
                  <a:gs pos="0">
                    <a:schemeClr val="accent6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6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6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/>
            </c:spPr>
            <c:extLst>
              <c:ext xmlns:c16="http://schemas.microsoft.com/office/drawing/2014/chart" uri="{C3380CC4-5D6E-409C-BE32-E72D297353CC}">
                <c16:uniqueId val="{00000005-2EDD-404F-B238-0784A9AD9F96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Times New Roman" panose="02020603050405020304" pitchFamily="18" charset="0"/>
                    <a:ea typeface="+mn-ea"/>
                    <a:cs typeface="Times New Roman" panose="02020603050405020304" pitchFamily="18" charset="0"/>
                  </a:defRPr>
                </a:pPr>
                <a:endParaRPr lang="ru-RU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Лист1!$A$2:$A$4</c:f>
              <c:strCache>
                <c:ptCount val="3"/>
                <c:pt idx="0">
                  <c:v>2015-2016 уч. год</c:v>
                </c:pt>
                <c:pt idx="1">
                  <c:v>2016-2017 уч. год</c:v>
                </c:pt>
                <c:pt idx="2">
                  <c:v>2017-2018 уч. год</c:v>
                </c:pt>
              </c:strCache>
            </c:strRef>
          </c:cat>
          <c:val>
            <c:numRef>
              <c:f>Лист1!$B$2:$B$4</c:f>
              <c:numCache>
                <c:formatCode>0%</c:formatCode>
                <c:ptCount val="3"/>
                <c:pt idx="0">
                  <c:v>0.48</c:v>
                </c:pt>
                <c:pt idx="1">
                  <c:v>0.48</c:v>
                </c:pt>
                <c:pt idx="2">
                  <c:v>0.52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2EDD-404F-B238-0784A9AD9F96}"/>
            </c:ext>
          </c:extLst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>
          <a:latin typeface="Times New Roman" panose="02020603050405020304" pitchFamily="18" charset="0"/>
          <a:cs typeface="Times New Roman" panose="02020603050405020304" pitchFamily="18" charset="0"/>
        </a:defRPr>
      </a:pPr>
      <a:endParaRPr lang="ru-RU"/>
    </a:p>
  </c:txPr>
  <c:externalData r:id="rId4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defRPr>
          </a:pPr>
          <a:endParaRPr lang="ru-RU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"/>
          <c:y val="0.19342802160940642"/>
          <c:w val="0.84929146116725029"/>
          <c:h val="0.80657197839059358"/>
        </c:manualLayout>
      </c:layout>
      <c:pie3DChart>
        <c:varyColors val="1"/>
        <c:ser>
          <c:idx val="0"/>
          <c:order val="0"/>
          <c:tx>
            <c:strRef>
              <c:f>Лист1!$B$1</c:f>
              <c:strCache>
                <c:ptCount val="1"/>
                <c:pt idx="0">
                  <c:v>Образование педогогического состава</c:v>
                </c:pt>
              </c:strCache>
            </c:strRef>
          </c:tx>
          <c:explosion val="6"/>
          <c:dPt>
            <c:idx val="0"/>
            <c:bubble3D val="0"/>
            <c:explosion val="16"/>
            <c:spPr>
              <a:gradFill rotWithShape="1">
                <a:gsLst>
                  <a:gs pos="0">
                    <a:schemeClr val="accent1">
                      <a:shade val="51000"/>
                      <a:satMod val="130000"/>
                    </a:schemeClr>
                  </a:gs>
                  <a:gs pos="80000">
                    <a:schemeClr val="accent1">
                      <a:shade val="93000"/>
                      <a:satMod val="130000"/>
                    </a:schemeClr>
                  </a:gs>
                  <a:gs pos="100000">
                    <a:schemeClr val="accent1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  <c:extLst>
              <c:ext xmlns:c16="http://schemas.microsoft.com/office/drawing/2014/chart" uri="{C3380CC4-5D6E-409C-BE32-E72D297353CC}">
                <c16:uniqueId val="{00000001-12ED-43FA-A4C6-06BB5725F0A5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shade val="51000"/>
                      <a:satMod val="130000"/>
                    </a:schemeClr>
                  </a:gs>
                  <a:gs pos="80000">
                    <a:schemeClr val="accent2">
                      <a:shade val="93000"/>
                      <a:satMod val="130000"/>
                    </a:schemeClr>
                  </a:gs>
                  <a:gs pos="100000">
                    <a:schemeClr val="accent2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  <c:extLst>
              <c:ext xmlns:c16="http://schemas.microsoft.com/office/drawing/2014/chart" uri="{C3380CC4-5D6E-409C-BE32-E72D297353CC}">
                <c16:uniqueId val="{00000003-12ED-43FA-A4C6-06BB5725F0A5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shade val="51000"/>
                      <a:satMod val="130000"/>
                    </a:schemeClr>
                  </a:gs>
                  <a:gs pos="80000">
                    <a:schemeClr val="accent3">
                      <a:shade val="93000"/>
                      <a:satMod val="130000"/>
                    </a:schemeClr>
                  </a:gs>
                  <a:gs pos="100000">
                    <a:schemeClr val="accent3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  <c:extLst>
              <c:ext xmlns:c16="http://schemas.microsoft.com/office/drawing/2014/chart" uri="{C3380CC4-5D6E-409C-BE32-E72D297353CC}">
                <c16:uniqueId val="{00000005-12ED-43FA-A4C6-06BB5725F0A5}"/>
              </c:ext>
            </c:extLst>
          </c:dPt>
          <c:dLbls>
            <c:dLbl>
              <c:idx val="0"/>
              <c:layout>
                <c:manualLayout>
                  <c:x val="4.0240601165939293E-3"/>
                  <c:y val="-3.8281466271896457E-2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2ED-43FA-A4C6-06BB5725F0A5}"/>
                </c:ext>
              </c:extLst>
            </c:dLbl>
            <c:dLbl>
              <c:idx val="1"/>
              <c:layout>
                <c:manualLayout>
                  <c:x val="3.4599054219506442E-3"/>
                  <c:y val="-9.0773193513790984E-2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2ED-43FA-A4C6-06BB5725F0A5}"/>
                </c:ext>
              </c:extLst>
            </c:dLbl>
            <c:dLbl>
              <c:idx val="2"/>
              <c:layout>
                <c:manualLayout>
                  <c:x val="4.2340151489623001E-2"/>
                  <c:y val="-2.7423941041130044E-2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2ED-43FA-A4C6-06BB5725F0A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Лист1!$A$2:$A$4</c:f>
              <c:strCache>
                <c:ptCount val="3"/>
                <c:pt idx="0">
                  <c:v>Высшее</c:v>
                </c:pt>
                <c:pt idx="1">
                  <c:v>Среднее</c:v>
                </c:pt>
                <c:pt idx="2">
                  <c:v>Обучаются</c:v>
                </c:pt>
              </c:strCache>
            </c:strRef>
          </c:cat>
          <c:val>
            <c:numRef>
              <c:f>Лист1!$B$2:$B$4</c:f>
              <c:numCache>
                <c:formatCode>General</c:formatCode>
                <c:ptCount val="3"/>
                <c:pt idx="0">
                  <c:v>60</c:v>
                </c:pt>
                <c:pt idx="1">
                  <c:v>31</c:v>
                </c:pt>
                <c:pt idx="2">
                  <c:v>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12ED-43FA-A4C6-06BB5725F0A5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defRPr>
          </a:pPr>
          <a:endParaRPr lang="ru-RU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5.3048236552578993E-3"/>
          <c:y val="0.20770665138376687"/>
          <c:w val="0.70865030154084963"/>
          <c:h val="0.79229326294975455"/>
        </c:manualLayout>
      </c:layout>
      <c:pie3DChart>
        <c:varyColors val="1"/>
        <c:ser>
          <c:idx val="0"/>
          <c:order val="0"/>
          <c:tx>
            <c:strRef>
              <c:f>Лист1!$B$1</c:f>
              <c:strCache>
                <c:ptCount val="1"/>
                <c:pt idx="0">
                  <c:v>Аттестация педагогических работников</c:v>
                </c:pt>
              </c:strCache>
            </c:strRef>
          </c:tx>
          <c:explosion val="6"/>
          <c:dPt>
            <c:idx val="0"/>
            <c:bubble3D val="0"/>
            <c:explosion val="16"/>
            <c:spPr>
              <a:gradFill rotWithShape="1">
                <a:gsLst>
                  <a:gs pos="0">
                    <a:schemeClr val="accent1">
                      <a:shade val="51000"/>
                      <a:satMod val="130000"/>
                    </a:schemeClr>
                  </a:gs>
                  <a:gs pos="80000">
                    <a:schemeClr val="accent1">
                      <a:shade val="93000"/>
                      <a:satMod val="130000"/>
                    </a:schemeClr>
                  </a:gs>
                  <a:gs pos="100000">
                    <a:schemeClr val="accent1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  <c:extLst>
              <c:ext xmlns:c16="http://schemas.microsoft.com/office/drawing/2014/chart" uri="{C3380CC4-5D6E-409C-BE32-E72D297353CC}">
                <c16:uniqueId val="{00000001-948E-44A6-A15E-8EB7CBF6AE59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shade val="51000"/>
                      <a:satMod val="130000"/>
                    </a:schemeClr>
                  </a:gs>
                  <a:gs pos="80000">
                    <a:schemeClr val="accent2">
                      <a:shade val="93000"/>
                      <a:satMod val="130000"/>
                    </a:schemeClr>
                  </a:gs>
                  <a:gs pos="100000">
                    <a:schemeClr val="accent2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  <c:extLst>
              <c:ext xmlns:c16="http://schemas.microsoft.com/office/drawing/2014/chart" uri="{C3380CC4-5D6E-409C-BE32-E72D297353CC}">
                <c16:uniqueId val="{00000003-948E-44A6-A15E-8EB7CBF6AE59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shade val="51000"/>
                      <a:satMod val="130000"/>
                    </a:schemeClr>
                  </a:gs>
                  <a:gs pos="80000">
                    <a:schemeClr val="accent3">
                      <a:shade val="93000"/>
                      <a:satMod val="130000"/>
                    </a:schemeClr>
                  </a:gs>
                  <a:gs pos="100000">
                    <a:schemeClr val="accent3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  <c:extLst>
              <c:ext xmlns:c16="http://schemas.microsoft.com/office/drawing/2014/chart" uri="{C3380CC4-5D6E-409C-BE32-E72D297353CC}">
                <c16:uniqueId val="{00000005-948E-44A6-A15E-8EB7CBF6AE59}"/>
              </c:ext>
            </c:extLst>
          </c:dPt>
          <c:dLbls>
            <c:dLbl>
              <c:idx val="0"/>
              <c:layout>
                <c:manualLayout>
                  <c:x val="4.0240601165939293E-3"/>
                  <c:y val="-3.8281466271896457E-2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48E-44A6-A15E-8EB7CBF6AE59}"/>
                </c:ext>
              </c:extLst>
            </c:dLbl>
            <c:dLbl>
              <c:idx val="1"/>
              <c:layout>
                <c:manualLayout>
                  <c:x val="7.4786675203402708E-2"/>
                  <c:y val="-6.7490306435793401E-2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48E-44A6-A15E-8EB7CBF6AE59}"/>
                </c:ext>
              </c:extLst>
            </c:dLbl>
            <c:dLbl>
              <c:idx val="2"/>
              <c:layout>
                <c:manualLayout>
                  <c:x val="4.2340151489623001E-2"/>
                  <c:y val="-2.7423941041130044E-2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48E-44A6-A15E-8EB7CBF6AE5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Лист1!$A$2:$A$4</c:f>
              <c:strCache>
                <c:ptCount val="3"/>
                <c:pt idx="0">
                  <c:v>Высшая категория</c:v>
                </c:pt>
                <c:pt idx="1">
                  <c:v>Первая категория</c:v>
                </c:pt>
                <c:pt idx="2">
                  <c:v>Соответствие должности</c:v>
                </c:pt>
              </c:strCache>
            </c:strRef>
          </c:cat>
          <c:val>
            <c:numRef>
              <c:f>Лист1!$B$2:$B$4</c:f>
              <c:numCache>
                <c:formatCode>General</c:formatCode>
                <c:ptCount val="3"/>
                <c:pt idx="0">
                  <c:v>5</c:v>
                </c:pt>
                <c:pt idx="1">
                  <c:v>18</c:v>
                </c:pt>
                <c:pt idx="2">
                  <c:v>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948E-44A6-A15E-8EB7CBF6AE59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45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lt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345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lt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345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lt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76C3F-650D-42DF-84F6-1155F92B86DE}" type="datetimeFigureOut">
              <a:rPr lang="ru-RU" smtClean="0"/>
              <a:t>18.03.2026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171E9-C8DF-4D1D-B405-BA07F83744C5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08093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76C3F-650D-42DF-84F6-1155F92B86DE}" type="datetimeFigureOut">
              <a:rPr lang="ru-RU" smtClean="0"/>
              <a:t>18.03.2026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171E9-C8DF-4D1D-B405-BA07F83744C5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268643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76C3F-650D-42DF-84F6-1155F92B86DE}" type="datetimeFigureOut">
              <a:rPr lang="ru-RU" smtClean="0"/>
              <a:t>18.03.2026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171E9-C8DF-4D1D-B405-BA07F83744C5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67769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76C3F-650D-42DF-84F6-1155F92B86DE}" type="datetimeFigureOut">
              <a:rPr lang="ru-RU" smtClean="0"/>
              <a:t>18.03.2026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171E9-C8DF-4D1D-B405-BA07F83744C5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37763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76C3F-650D-42DF-84F6-1155F92B86DE}" type="datetimeFigureOut">
              <a:rPr lang="ru-RU" smtClean="0"/>
              <a:t>18.03.2026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171E9-C8DF-4D1D-B405-BA07F83744C5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28271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76C3F-650D-42DF-84F6-1155F92B86DE}" type="datetimeFigureOut">
              <a:rPr lang="ru-RU" smtClean="0"/>
              <a:t>18.03.2026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171E9-C8DF-4D1D-B405-BA07F83744C5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48126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76C3F-650D-42DF-84F6-1155F92B86DE}" type="datetimeFigureOut">
              <a:rPr lang="ru-RU" smtClean="0"/>
              <a:t>18.03.2026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171E9-C8DF-4D1D-B405-BA07F83744C5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67254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76C3F-650D-42DF-84F6-1155F92B86DE}" type="datetimeFigureOut">
              <a:rPr lang="ru-RU" smtClean="0"/>
              <a:t>18.03.2026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171E9-C8DF-4D1D-B405-BA07F83744C5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919698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76C3F-650D-42DF-84F6-1155F92B86DE}" type="datetimeFigureOut">
              <a:rPr lang="ru-RU" smtClean="0"/>
              <a:t>18.03.2026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171E9-C8DF-4D1D-B405-BA07F83744C5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57237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76C3F-650D-42DF-84F6-1155F92B86DE}" type="datetimeFigureOut">
              <a:rPr lang="ru-RU" smtClean="0"/>
              <a:t>18.03.2026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171E9-C8DF-4D1D-B405-BA07F83744C5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39374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76C3F-650D-42DF-84F6-1155F92B86DE}" type="datetimeFigureOut">
              <a:rPr lang="ru-RU" smtClean="0"/>
              <a:t>18.03.2026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171E9-C8DF-4D1D-B405-BA07F83744C5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43608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176C3F-650D-42DF-84F6-1155F92B86DE}" type="datetimeFigureOut">
              <a:rPr lang="ru-RU" smtClean="0"/>
              <a:t>18.03.2026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F171E9-C8DF-4D1D-B405-BA07F83744C5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63071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4" r:id="rId1"/>
    <p:sldLayoutId id="2147483785" r:id="rId2"/>
    <p:sldLayoutId id="2147483786" r:id="rId3"/>
    <p:sldLayoutId id="2147483787" r:id="rId4"/>
    <p:sldLayoutId id="2147483788" r:id="rId5"/>
    <p:sldLayoutId id="2147483789" r:id="rId6"/>
    <p:sldLayoutId id="2147483790" r:id="rId7"/>
    <p:sldLayoutId id="2147483791" r:id="rId8"/>
    <p:sldLayoutId id="2147483792" r:id="rId9"/>
    <p:sldLayoutId id="2147483793" r:id="rId10"/>
    <p:sldLayoutId id="214748379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7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7" Type="http://schemas.openxmlformats.org/officeDocument/2006/relationships/image" Target="../media/image31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7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7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0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Прямоугольник 9"/>
          <p:cNvSpPr/>
          <p:nvPr/>
        </p:nvSpPr>
        <p:spPr>
          <a:xfrm>
            <a:off x="6738974" y="2311534"/>
            <a:ext cx="5129565" cy="29981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sz="16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Муниципальное казенное дошкольное образовательное учреждение</a:t>
            </a:r>
            <a:r>
              <a:rPr lang="ru-RU" sz="16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sz="16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города Новосибирска </a:t>
            </a:r>
            <a:br>
              <a:rPr lang="ru-RU" sz="16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ru-RU" sz="3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«Детский сад №54 общеразвивающего вида»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ru-RU" sz="3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sz="1200" dirty="0">
                <a:solidFill>
                  <a:schemeClr val="bg1"/>
                </a:solidFill>
              </a:rPr>
              <a:t>630066, г. Новосибирск, ул. Герцена, 10/1 </a:t>
            </a:r>
            <a:br>
              <a:rPr lang="ru-RU" sz="1200" dirty="0">
                <a:solidFill>
                  <a:schemeClr val="bg1"/>
                </a:solidFill>
              </a:rPr>
            </a:br>
            <a:r>
              <a:rPr lang="ru-RU" sz="1200" dirty="0">
                <a:solidFill>
                  <a:schemeClr val="bg1"/>
                </a:solidFill>
              </a:rPr>
              <a:t>телефон/факс: 352-30-26</a:t>
            </a:r>
            <a:br>
              <a:rPr lang="ru-RU" sz="1200" dirty="0">
                <a:solidFill>
                  <a:schemeClr val="bg1"/>
                </a:solidFill>
              </a:rPr>
            </a:br>
            <a:r>
              <a:rPr lang="en-US" sz="1200" dirty="0">
                <a:solidFill>
                  <a:schemeClr val="bg1"/>
                </a:solidFill>
              </a:rPr>
              <a:t>e</a:t>
            </a:r>
            <a:endParaRPr lang="ru-RU" sz="12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0" y="0"/>
            <a:ext cx="12192000" cy="84841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2" name="Прямоугольник 11"/>
          <p:cNvSpPr/>
          <p:nvPr/>
        </p:nvSpPr>
        <p:spPr>
          <a:xfrm>
            <a:off x="0" y="5920448"/>
            <a:ext cx="12192000" cy="93755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pic>
        <p:nvPicPr>
          <p:cNvPr id="14" name="Рисунок 1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641" y="4148733"/>
            <a:ext cx="824626" cy="785308"/>
          </a:xfrm>
          <a:prstGeom prst="rect">
            <a:avLst/>
          </a:prstGeom>
        </p:spPr>
      </p:pic>
      <p:pic>
        <p:nvPicPr>
          <p:cNvPr id="15" name="Рисунок 1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35" y="880785"/>
            <a:ext cx="518045" cy="508656"/>
          </a:xfrm>
          <a:prstGeom prst="rect">
            <a:avLst/>
          </a:prstGeom>
        </p:spPr>
      </p:pic>
      <p:pic>
        <p:nvPicPr>
          <p:cNvPr id="16" name="Рисунок 1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37" y="5186415"/>
            <a:ext cx="518045" cy="508656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1777285" y="848411"/>
            <a:ext cx="1027734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altLang="ru-RU" sz="2400" b="1" i="1" u="none" strike="noStrike" kern="0" cap="none" spc="0" normalizeH="0" baseline="0" noProof="0" dirty="0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Arial"/>
                <a:ea typeface="Microsoft YaHei"/>
                <a:cs typeface="+mj-cs"/>
              </a:rPr>
              <a:t>МУНИЦИПАЛЬНОЕ ДОШКОЛЬНОЕ ОБРАЗОВАТЕЛЬНОЕ УЧРЕЖДЕНИЕ  ДЕТСКИЙ  САД  </a:t>
            </a:r>
            <a:br>
              <a:rPr kumimoji="0" lang="ru-RU" altLang="ru-RU" sz="2400" b="1" i="1" u="none" strike="noStrike" kern="0" cap="none" spc="0" normalizeH="0" baseline="0" noProof="0" dirty="0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Arial"/>
                <a:ea typeface="Microsoft YaHei"/>
                <a:cs typeface="+mj-cs"/>
              </a:rPr>
            </a:br>
            <a:r>
              <a:rPr kumimoji="0" lang="ru-RU" altLang="ru-RU" sz="2400" b="1" i="1" u="none" strike="noStrike" kern="0" cap="none" spc="0" normalizeH="0" baseline="0" noProof="0" dirty="0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Arial"/>
                <a:ea typeface="Microsoft YaHei"/>
                <a:cs typeface="+mj-cs"/>
              </a:rPr>
              <a:t>№ 2 «Калейдоскоп»</a:t>
            </a:r>
            <a:br>
              <a:rPr kumimoji="0" lang="ru-RU" altLang="ru-RU" sz="2400" b="1" i="1" u="none" strike="noStrike" kern="0" cap="none" spc="0" normalizeH="0" baseline="0" noProof="0" dirty="0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Arial"/>
                <a:ea typeface="Microsoft YaHei"/>
                <a:cs typeface="+mj-cs"/>
              </a:rPr>
            </a:br>
            <a:r>
              <a:rPr kumimoji="0" lang="ru-RU" altLang="ru-RU" sz="2400" b="0" i="0" u="none" strike="noStrike" kern="0" cap="none" spc="0" normalizeH="0" baseline="0" noProof="0" dirty="0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Arial"/>
                <a:ea typeface="Microsoft YaHei"/>
                <a:cs typeface="+mj-cs"/>
              </a:rPr>
              <a:t> </a:t>
            </a:r>
            <a:r>
              <a:rPr kumimoji="0" lang="ru-RU" altLang="ru-RU" sz="2400" b="1" i="1" u="none" strike="noStrike" kern="0" cap="none" spc="0" normalizeH="0" baseline="0" noProof="0" dirty="0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Arial"/>
                <a:ea typeface="Microsoft YaHei"/>
                <a:cs typeface="+mj-cs"/>
              </a:rPr>
              <a:t>г. Волжский    Волгоградская область</a:t>
            </a: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351" y="1479863"/>
            <a:ext cx="823031" cy="780356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97427" y="2875326"/>
            <a:ext cx="10657198" cy="2715373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4394" y="2422796"/>
            <a:ext cx="1499746" cy="134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5903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0" y="0"/>
            <a:ext cx="7376673" cy="68580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6" name="Рисунок 3" descr="0_96a8d_5df65538_orig"/>
          <p:cNvPicPr>
            <a:picLocks noGrp="1" noChangeAspect="1"/>
          </p:cNvPicPr>
          <p:nvPr isPhoto="1"/>
        </p:nvPicPr>
        <p:blipFill>
          <a:blip r:embed="rId2"/>
          <a:srcRect b="27640"/>
          <a:stretch>
            <a:fillRect/>
          </a:stretch>
        </p:blipFill>
        <p:spPr bwMode="auto">
          <a:xfrm>
            <a:off x="71438" y="0"/>
            <a:ext cx="12120562" cy="662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Заголовок 1"/>
          <p:cNvSpPr>
            <a:spLocks noGrp="1"/>
          </p:cNvSpPr>
          <p:nvPr>
            <p:ph type="title"/>
          </p:nvPr>
        </p:nvSpPr>
        <p:spPr>
          <a:xfrm>
            <a:off x="7691717" y="799139"/>
            <a:ext cx="3926541" cy="4301779"/>
          </a:xfrm>
        </p:spPr>
        <p:txBody>
          <a:bodyPr>
            <a:noAutofit/>
          </a:bodyPr>
          <a:lstStyle/>
          <a:p>
            <a:pPr algn="ctr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br>
              <a:rPr lang="ru-RU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ru-RU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ru-RU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муниципальное дошкольное образовательное учреждение </a:t>
            </a:r>
            <a:br>
              <a:rPr lang="ru-RU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"Детский сад № 2 "Калейдоскоп" </a:t>
            </a:r>
            <a:br>
              <a:rPr lang="ru-RU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г. Волжского Волгоградской области" </a:t>
            </a:r>
            <a:br>
              <a:rPr lang="ru-RU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(МДОУ д/с № 2)</a:t>
            </a:r>
            <a:br>
              <a:rPr lang="ru-RU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ru-RU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Информация о дате создания образовательной организации;</a:t>
            </a:r>
            <a:b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год основание (дата создания) 28.09.2018</a:t>
            </a:r>
            <a:b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Площадь территории детского сада составляет 5729 кв. метров. </a:t>
            </a:r>
            <a:b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Территория огорожена, по периметру высажены зеленые насаждения. </a:t>
            </a:r>
            <a:b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 территории расположены 12 прогулочных участков с теневыми навесами и площадкой для физкультурных занятий, оборудованной спортивными снарядами (лазы, футбольные ворота).</a:t>
            </a:r>
            <a:b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Участки оснащены стационарным игровым оборудованием, отделены друг от друга зелеными насаждениями. </a:t>
            </a:r>
            <a:b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 территории имеется хозяйственная зона. 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923" y="633574"/>
            <a:ext cx="7143750" cy="536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3066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0" y="0"/>
            <a:ext cx="800368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3437" y="0"/>
            <a:ext cx="12325437" cy="6745511"/>
          </a:xfrm>
          <a:prstGeom prst="rect">
            <a:avLst/>
          </a:prstGeom>
        </p:spPr>
      </p:pic>
      <p:sp>
        <p:nvSpPr>
          <p:cNvPr id="8" name="Объект 2"/>
          <p:cNvSpPr>
            <a:spLocks noGrp="1"/>
          </p:cNvSpPr>
          <p:nvPr>
            <p:ph idx="1"/>
          </p:nvPr>
        </p:nvSpPr>
        <p:spPr>
          <a:xfrm>
            <a:off x="8137126" y="188685"/>
            <a:ext cx="3953274" cy="638628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Заведующий  ДОУ</a:t>
            </a:r>
            <a:endParaRPr lang="ru-RU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ru-RU" sz="3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Лукина  </a:t>
            </a:r>
          </a:p>
          <a:p>
            <a:pPr marL="0" indent="0" algn="ctr">
              <a:buNone/>
            </a:pPr>
            <a:r>
              <a:rPr lang="ru-RU" sz="3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Светлана  Владимировна</a:t>
            </a:r>
          </a:p>
          <a:p>
            <a:pPr marL="0" indent="0" algn="just">
              <a:spcAft>
                <a:spcPts val="0"/>
              </a:spcAft>
              <a:buNone/>
            </a:pPr>
            <a:r>
              <a:rPr lang="ru-RU" sz="2400" dirty="0">
                <a:latin typeface="Times New Roman" panose="02020603050405020304" pitchFamily="18" charset="0"/>
                <a:ea typeface="Calibri" panose="020F0502020204030204" pitchFamily="34" charset="0"/>
              </a:rPr>
              <a:t> награждена:</a:t>
            </a:r>
            <a:r>
              <a:rPr lang="ru-RU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pPr algn="just">
              <a:spcAft>
                <a:spcPts val="0"/>
              </a:spcAft>
            </a:pPr>
            <a:r>
              <a:rPr lang="ru-RU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Благодарственным письмом от Волгоградской областной общественной организации «ВОСВОД» - 2021 г., 2022 гг.;</a:t>
            </a:r>
          </a:p>
          <a:p>
            <a:pPr algn="just">
              <a:spcAft>
                <a:spcPts val="0"/>
              </a:spcAft>
            </a:pPr>
            <a:r>
              <a:rPr lang="ru-RU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Почетной грамотой ГКУ Служба спасения – 2022 г.;</a:t>
            </a:r>
          </a:p>
          <a:p>
            <a:pPr algn="just">
              <a:spcAft>
                <a:spcPts val="0"/>
              </a:spcAft>
            </a:pPr>
            <a:r>
              <a:rPr lang="ru-RU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Благодарственном письмо МЧС России по Волгоградской области – 2022 г.</a:t>
            </a:r>
          </a:p>
          <a:p>
            <a:pPr algn="just">
              <a:spcAft>
                <a:spcPts val="0"/>
              </a:spcAft>
            </a:pPr>
            <a:r>
              <a:rPr lang="ru-RU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Почетной грамотой Министерства образования и науки Российской  Федерации – 2008 г.</a:t>
            </a:r>
          </a:p>
          <a:p>
            <a:pPr algn="just">
              <a:spcAft>
                <a:spcPts val="0"/>
              </a:spcAft>
            </a:pPr>
            <a:r>
              <a:rPr lang="ru-RU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присвоение Почетного звания «Почетный работник сферы образования Российской Федерации» - 2024г.</a:t>
            </a:r>
          </a:p>
          <a:p>
            <a:pPr algn="just">
              <a:spcAft>
                <a:spcPts val="0"/>
              </a:spcAft>
            </a:pPr>
            <a:endParaRPr lang="ru-RU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endParaRPr lang="ru-RU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ru-RU" sz="2400" dirty="0"/>
          </a:p>
        </p:txBody>
      </p:sp>
      <p:pic>
        <p:nvPicPr>
          <p:cNvPr id="9" name="Рисунок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857" y="293677"/>
            <a:ext cx="6531428" cy="6531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0286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Прямоугольник 8"/>
          <p:cNvSpPr/>
          <p:nvPr/>
        </p:nvSpPr>
        <p:spPr>
          <a:xfrm>
            <a:off x="0" y="0"/>
            <a:ext cx="7376673" cy="68580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8" name="Рисунок 3" descr="0_96a8d_5df65538_orig"/>
          <p:cNvPicPr>
            <a:picLocks noGrp="1" noChangeAspect="1"/>
          </p:cNvPicPr>
          <p:nvPr isPhoto="1"/>
        </p:nvPicPr>
        <p:blipFill>
          <a:blip r:embed="rId2"/>
          <a:srcRect b="27640"/>
          <a:stretch>
            <a:fillRect/>
          </a:stretch>
        </p:blipFill>
        <p:spPr bwMode="auto">
          <a:xfrm>
            <a:off x="71438" y="0"/>
            <a:ext cx="12120562" cy="662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Заголовок 1"/>
          <p:cNvSpPr txBox="1">
            <a:spLocks/>
          </p:cNvSpPr>
          <p:nvPr/>
        </p:nvSpPr>
        <p:spPr>
          <a:xfrm>
            <a:off x="7600277" y="737126"/>
            <a:ext cx="3713181" cy="28676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ru-RU" sz="1600" dirty="0"/>
          </a:p>
        </p:txBody>
      </p:sp>
      <p:pic>
        <p:nvPicPr>
          <p:cNvPr id="10" name="Рисунок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6823" y="736116"/>
            <a:ext cx="7403496" cy="4157348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7376673" y="0"/>
            <a:ext cx="4815326" cy="65864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ru-RU" b="1" dirty="0"/>
          </a:p>
          <a:p>
            <a:r>
              <a:rPr lang="ru-RU" b="1" dirty="0"/>
              <a:t>В МДОУ детский сад №2  функционирует </a:t>
            </a:r>
          </a:p>
          <a:p>
            <a:r>
              <a:rPr lang="ru-RU" b="1" dirty="0"/>
              <a:t>12 возрастных групп:</a:t>
            </a:r>
          </a:p>
          <a:p>
            <a:endParaRPr lang="ru-RU" b="1" dirty="0"/>
          </a:p>
          <a:p>
            <a:r>
              <a:rPr lang="ru-RU" sz="1400" dirty="0"/>
              <a:t>1.Группа комбинированной направленности от 3-х до 4-х лет – 2-ая младшая группа</a:t>
            </a:r>
          </a:p>
          <a:p>
            <a:r>
              <a:rPr lang="ru-RU" sz="1400" dirty="0"/>
              <a:t>2.Группа общеразвивающей направленности от 2-х до 3-х лет – 1-ая младшая группа</a:t>
            </a:r>
          </a:p>
          <a:p>
            <a:r>
              <a:rPr lang="ru-RU" sz="1400" dirty="0"/>
              <a:t>3.Группа общеразвивающей направленности от 2-х до 3-х лет – 1-ая младшая группа</a:t>
            </a:r>
          </a:p>
          <a:p>
            <a:r>
              <a:rPr lang="ru-RU" sz="1400" dirty="0"/>
              <a:t>4.Группа общеразвивающей направленности с  1 до 2-х лет – группа раннего  возраста</a:t>
            </a:r>
          </a:p>
          <a:p>
            <a:r>
              <a:rPr lang="ru-RU" sz="1400" dirty="0"/>
              <a:t>5.Группа общеразвивающей направленности от 4 - х до 5  лет –  средняя группа</a:t>
            </a:r>
          </a:p>
          <a:p>
            <a:r>
              <a:rPr lang="ru-RU" sz="1400" dirty="0"/>
              <a:t>6.Группа общеразвивающей направленности от 6 до 7 лет – подготовительная группа</a:t>
            </a:r>
          </a:p>
          <a:p>
            <a:r>
              <a:rPr lang="ru-RU" sz="1400" dirty="0"/>
              <a:t>7.Группа общеразвивающей направленности от 3 - х до 4 – х лет – младшая группа</a:t>
            </a:r>
          </a:p>
          <a:p>
            <a:r>
              <a:rPr lang="ru-RU" sz="1400" dirty="0"/>
              <a:t>8.Группа общеразвивающей направленности от 6  до 7 лет – подготовительная группа</a:t>
            </a:r>
          </a:p>
          <a:p>
            <a:r>
              <a:rPr lang="ru-RU" sz="1400" dirty="0"/>
              <a:t>9.Группа общеразвивающей направленности от 3 - х до 4 - х лет – младшая группа</a:t>
            </a:r>
          </a:p>
          <a:p>
            <a:r>
              <a:rPr lang="ru-RU" sz="1400" dirty="0"/>
              <a:t>10.Группа общеразвивающей направленности от 4 – х до 5 лет – средняя группа</a:t>
            </a:r>
          </a:p>
          <a:p>
            <a:r>
              <a:rPr lang="ru-RU" sz="1400" dirty="0"/>
              <a:t>11.Группа общеразвивающей направленности от 4 – х до 5 лет – средняя группа</a:t>
            </a:r>
          </a:p>
          <a:p>
            <a:r>
              <a:rPr lang="ru-RU" sz="1400" dirty="0"/>
              <a:t>12.Группа общеразвивающей направленности от 5   до   6 лет   – старшая группа</a:t>
            </a:r>
          </a:p>
          <a:p>
            <a:r>
              <a:rPr lang="ru-RU" sz="1400" dirty="0"/>
              <a:t>Всего численность: 294 детей</a:t>
            </a:r>
          </a:p>
        </p:txBody>
      </p:sp>
    </p:spTree>
    <p:extLst>
      <p:ext uri="{BB962C8B-B14F-4D97-AF65-F5344CB8AC3E}">
        <p14:creationId xmlns:p14="http://schemas.microsoft.com/office/powerpoint/2010/main" val="18758065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0"/>
            <a:ext cx="7376673" cy="68580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5" name="Рисунок 3" descr="0_96a8d_5df65538_orig"/>
          <p:cNvPicPr>
            <a:picLocks noGrp="1" noChangeAspect="1"/>
          </p:cNvPicPr>
          <p:nvPr isPhoto="1"/>
        </p:nvPicPr>
        <p:blipFill>
          <a:blip r:embed="rId2"/>
          <a:srcRect b="27640"/>
          <a:stretch>
            <a:fillRect/>
          </a:stretch>
        </p:blipFill>
        <p:spPr bwMode="auto">
          <a:xfrm>
            <a:off x="71438" y="0"/>
            <a:ext cx="12120562" cy="64097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7750630" y="1117600"/>
            <a:ext cx="4174994" cy="25265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ru-RU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Приоритетные направления ДОУ:</a:t>
            </a:r>
            <a:br>
              <a:rPr lang="ru-RU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ru-RU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Духовно – нравственное  воспитание;</a:t>
            </a:r>
          </a:p>
          <a:p>
            <a:pPr lvl="0"/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Физическое  и  оздоровительное  направление воспитания.</a:t>
            </a:r>
          </a:p>
          <a:p>
            <a:endParaRPr lang="ru-RU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8" y="333827"/>
            <a:ext cx="4631191" cy="3473393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4071" y="3144695"/>
            <a:ext cx="4951074" cy="3713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3894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0" y="0"/>
            <a:ext cx="7376673" cy="68580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6" name="Рисунок 3" descr="0_96a8d_5df65538_orig"/>
          <p:cNvPicPr>
            <a:picLocks noGrp="1" noChangeAspect="1"/>
          </p:cNvPicPr>
          <p:nvPr isPhoto="1"/>
        </p:nvPicPr>
        <p:blipFill>
          <a:blip r:embed="rId2"/>
          <a:srcRect b="27640"/>
          <a:stretch>
            <a:fillRect/>
          </a:stretch>
        </p:blipFill>
        <p:spPr bwMode="auto">
          <a:xfrm>
            <a:off x="71438" y="0"/>
            <a:ext cx="12120562" cy="662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Диаграмма 3"/>
          <p:cNvGraphicFramePr/>
          <p:nvPr>
            <p:extLst>
              <p:ext uri="{D42A27DB-BD31-4B8C-83A1-F6EECF244321}">
                <p14:modId xmlns:p14="http://schemas.microsoft.com/office/powerpoint/2010/main" val="3951312471"/>
              </p:ext>
            </p:extLst>
          </p:nvPr>
        </p:nvGraphicFramePr>
        <p:xfrm>
          <a:off x="664285" y="780853"/>
          <a:ext cx="6381974" cy="494759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Прямоугольник 6"/>
          <p:cNvSpPr/>
          <p:nvPr/>
        </p:nvSpPr>
        <p:spPr>
          <a:xfrm>
            <a:off x="7376674" y="1"/>
            <a:ext cx="4815326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49580"/>
            <a:br>
              <a:rPr lang="ru-RU" dirty="0"/>
            </a:b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 МДОУ д/с № 2 организованы дополнительные образовательные услуги: </a:t>
            </a:r>
          </a:p>
          <a:p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«На  пороге  к  школе»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социально- педагогическая	</a:t>
            </a:r>
          </a:p>
          <a:p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Касымбекова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Марзива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Жаркембаевна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 </a:t>
            </a:r>
            <a:r>
              <a:rPr lang="ru-RU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Педагог - психолог</a:t>
            </a:r>
          </a:p>
          <a:p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Танцевальный  калейдоскоп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Литовченко  Наталья  Александровна - </a:t>
            </a:r>
            <a:r>
              <a:rPr lang="ru-RU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Музыкальный  руководитель</a:t>
            </a:r>
          </a:p>
          <a:p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Калейдоскоп  красок	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Рвачева  Любовь  Александровна –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Старший  воспитатель</a:t>
            </a:r>
          </a:p>
          <a:p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Здоровячок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Шестопалова Мария  Сергеевна </a:t>
            </a:r>
            <a:r>
              <a:rPr lang="ru-RU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</a:t>
            </a:r>
          </a:p>
          <a:p>
            <a:r>
              <a:rPr lang="ru-RU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Инструктор  по  физической  культуре</a:t>
            </a:r>
          </a:p>
          <a:p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Капелька	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Косырева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Людмила  Николаевна – </a:t>
            </a:r>
          </a:p>
          <a:p>
            <a:r>
              <a:rPr lang="ru-RU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Тренер  по  плаванию</a:t>
            </a:r>
          </a:p>
          <a:p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А, Б, В	</a:t>
            </a:r>
          </a:p>
          <a:p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Тарлыкова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Светлана  Владимировна – </a:t>
            </a:r>
          </a:p>
          <a:p>
            <a:r>
              <a:rPr lang="ru-RU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Учитель - логопед</a:t>
            </a:r>
          </a:p>
          <a:p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Театральный  калейдоскоп	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br>
              <a:rPr lang="ru-RU" sz="1600" b="1" dirty="0"/>
            </a:br>
            <a:endParaRPr lang="ru-RU" sz="1600" dirty="0">
              <a:effectLst/>
            </a:endParaRPr>
          </a:p>
        </p:txBody>
      </p:sp>
      <p:sp>
        <p:nvSpPr>
          <p:cNvPr id="8" name="Блок-схема: узел 7">
            <a:extLst>
              <a:ext uri="{FF2B5EF4-FFF2-40B4-BE49-F238E27FC236}">
                <a16:creationId xmlns:a16="http://schemas.microsoft.com/office/drawing/2014/main" id="{57D18E20-BDF5-2A60-5150-939C97191C95}"/>
              </a:ext>
            </a:extLst>
          </p:cNvPr>
          <p:cNvSpPr/>
          <p:nvPr/>
        </p:nvSpPr>
        <p:spPr>
          <a:xfrm>
            <a:off x="582609" y="5600528"/>
            <a:ext cx="321385" cy="323850"/>
          </a:xfrm>
          <a:prstGeom prst="flowChartConnector">
            <a:avLst/>
          </a:prstGeom>
          <a:solidFill>
            <a:srgbClr val="7030A0"/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" name="Блок-схема: узел 8">
            <a:extLst>
              <a:ext uri="{FF2B5EF4-FFF2-40B4-BE49-F238E27FC236}">
                <a16:creationId xmlns:a16="http://schemas.microsoft.com/office/drawing/2014/main" id="{D5E88E47-511D-EB00-560F-9B06B91073E4}"/>
              </a:ext>
            </a:extLst>
          </p:cNvPr>
          <p:cNvSpPr/>
          <p:nvPr/>
        </p:nvSpPr>
        <p:spPr>
          <a:xfrm>
            <a:off x="3313467" y="5629917"/>
            <a:ext cx="321385" cy="323850"/>
          </a:xfrm>
          <a:prstGeom prst="flowChartConnector">
            <a:avLst/>
          </a:prstGeom>
          <a:solidFill>
            <a:srgbClr val="C00000"/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rgbClr val="C00000"/>
              </a:solidFill>
            </a:endParaRP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107C1C3E-A4EF-6C30-2C01-F6493E3024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60691" y="5688147"/>
            <a:ext cx="335309" cy="33530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4113CFD-4D1C-649C-9BD8-517A160686A8}"/>
              </a:ext>
            </a:extLst>
          </p:cNvPr>
          <p:cNvSpPr txBox="1"/>
          <p:nvPr/>
        </p:nvSpPr>
        <p:spPr>
          <a:xfrm>
            <a:off x="0" y="6212606"/>
            <a:ext cx="73409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2022 – 2023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уч.год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2023 – 2024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уч.год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2024 – 2025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уч.год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236405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0" y="0"/>
            <a:ext cx="7376673" cy="685800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6" name="Рисунок 3" descr="0_96a8d_5df65538_orig"/>
          <p:cNvPicPr>
            <a:picLocks noGrp="1" noChangeAspect="1"/>
          </p:cNvPicPr>
          <p:nvPr isPhoto="1"/>
        </p:nvPicPr>
        <p:blipFill>
          <a:blip r:embed="rId2"/>
          <a:srcRect b="27640"/>
          <a:stretch>
            <a:fillRect/>
          </a:stretch>
        </p:blipFill>
        <p:spPr bwMode="auto">
          <a:xfrm>
            <a:off x="71438" y="0"/>
            <a:ext cx="12120562" cy="662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Заголовок 1"/>
          <p:cNvSpPr>
            <a:spLocks noGrp="1"/>
          </p:cNvSpPr>
          <p:nvPr>
            <p:ph type="title"/>
          </p:nvPr>
        </p:nvSpPr>
        <p:spPr>
          <a:xfrm>
            <a:off x="7394028" y="1368622"/>
            <a:ext cx="4797972" cy="3210555"/>
          </a:xfrm>
        </p:spPr>
        <p:txBody>
          <a:bodyPr>
            <a:noAutofit/>
          </a:bodyPr>
          <a:lstStyle/>
          <a:p>
            <a:pPr algn="ctr"/>
            <a:b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Кадровое обеспечение</a:t>
            </a:r>
            <a:b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Воспитательно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 образовательный процесс осуществляют </a:t>
            </a:r>
            <a:b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27 педагогических работников. Среди них: старший воспитатель, педагог-психолог, воспитатели, учитель-логопеда, инструктор  по  физическому воспитанию, тренер по  плаванию, музыкальный руководитель. Эффективность работы определяется качеством и уровнем взаимосвязи всех его участников.</a:t>
            </a:r>
            <a:b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93" y="844170"/>
            <a:ext cx="7199086" cy="5399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8914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3" descr="0_96a8d_5df65538_orig"/>
          <p:cNvPicPr>
            <a:picLocks noGrp="1" noChangeAspect="1"/>
          </p:cNvPicPr>
          <p:nvPr isPhoto="1"/>
        </p:nvPicPr>
        <p:blipFill>
          <a:blip r:embed="rId2"/>
          <a:srcRect b="27640"/>
          <a:stretch>
            <a:fillRect/>
          </a:stretch>
        </p:blipFill>
        <p:spPr bwMode="auto">
          <a:xfrm>
            <a:off x="0" y="71718"/>
            <a:ext cx="12120562" cy="662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Диаграмма 3"/>
          <p:cNvGraphicFramePr/>
          <p:nvPr>
            <p:extLst>
              <p:ext uri="{D42A27DB-BD31-4B8C-83A1-F6EECF244321}">
                <p14:modId xmlns:p14="http://schemas.microsoft.com/office/powerpoint/2010/main" val="274453989"/>
              </p:ext>
            </p:extLst>
          </p:nvPr>
        </p:nvGraphicFramePr>
        <p:xfrm>
          <a:off x="833717" y="2026024"/>
          <a:ext cx="5262283" cy="285077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3" name="Диаграмма 2"/>
          <p:cNvGraphicFramePr/>
          <p:nvPr>
            <p:extLst>
              <p:ext uri="{D42A27DB-BD31-4B8C-83A1-F6EECF244321}">
                <p14:modId xmlns:p14="http://schemas.microsoft.com/office/powerpoint/2010/main" val="2977670632"/>
              </p:ext>
            </p:extLst>
          </p:nvPr>
        </p:nvGraphicFramePr>
        <p:xfrm>
          <a:off x="6185945" y="2008094"/>
          <a:ext cx="5154407" cy="299421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36969011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3" descr="0_96a8d_5df65538_orig"/>
          <p:cNvPicPr>
            <a:picLocks noGrp="1" noChangeAspect="1"/>
          </p:cNvPicPr>
          <p:nvPr isPhoto="1"/>
        </p:nvPicPr>
        <p:blipFill>
          <a:blip r:embed="rId2"/>
          <a:srcRect b="27640"/>
          <a:stretch>
            <a:fillRect/>
          </a:stretch>
        </p:blipFill>
        <p:spPr bwMode="auto">
          <a:xfrm>
            <a:off x="71438" y="0"/>
            <a:ext cx="12120562" cy="64097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431740" y="1082302"/>
            <a:ext cx="3671047" cy="1678828"/>
          </a:xfrm>
        </p:spPr>
        <p:txBody>
          <a:bodyPr>
            <a:normAutofit/>
          </a:bodyPr>
          <a:lstStyle/>
          <a:p>
            <a:r>
              <a:rPr lang="ru-RU" sz="1800" b="1" dirty="0"/>
              <a:t>Трансляция опыта педагогов на муниципальном, региональном всероссийском уровне</a:t>
            </a:r>
            <a:endParaRPr lang="ru-RU" sz="1800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6297768" y="3271233"/>
            <a:ext cx="5056031" cy="2905729"/>
          </a:xfrm>
        </p:spPr>
        <p:txBody>
          <a:bodyPr/>
          <a:lstStyle/>
          <a:p>
            <a:endParaRPr lang="ru-RU" dirty="0"/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016" y="309799"/>
            <a:ext cx="6541666" cy="4158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77947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698" y="160812"/>
            <a:ext cx="4413887" cy="1024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54425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3" descr="0_96a8d_5df65538_orig"/>
          <p:cNvPicPr>
            <a:picLocks noGrp="1" noChangeAspect="1"/>
          </p:cNvPicPr>
          <p:nvPr isPhoto="1"/>
        </p:nvPicPr>
        <p:blipFill>
          <a:blip r:embed="rId2"/>
          <a:srcRect b="27640"/>
          <a:stretch>
            <a:fillRect/>
          </a:stretch>
        </p:blipFill>
        <p:spPr bwMode="auto">
          <a:xfrm>
            <a:off x="54244" y="0"/>
            <a:ext cx="12120562" cy="662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Рисунок 3" descr="0_96a8d_5df65538_orig"/>
          <p:cNvPicPr>
            <a:picLocks noGrp="1" noChangeAspect="1"/>
          </p:cNvPicPr>
          <p:nvPr isPhoto="1"/>
        </p:nvPicPr>
        <p:blipFill>
          <a:blip r:embed="rId2"/>
          <a:srcRect b="27640"/>
          <a:stretch>
            <a:fillRect/>
          </a:stretch>
        </p:blipFill>
        <p:spPr bwMode="auto">
          <a:xfrm>
            <a:off x="71438" y="0"/>
            <a:ext cx="12120562" cy="662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348" y="236948"/>
            <a:ext cx="4324384" cy="2725194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7429" y="39072"/>
            <a:ext cx="4913685" cy="6551580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3061" y="128498"/>
            <a:ext cx="2876612" cy="3823535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7348" y="3314862"/>
            <a:ext cx="4303908" cy="3227931"/>
          </a:xfrm>
          <a:prstGeom prst="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15867" y="2825214"/>
            <a:ext cx="2868035" cy="3824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2271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3" descr="0_96a8d_5df65538_orig"/>
          <p:cNvPicPr>
            <a:picLocks noGrp="1" noChangeAspect="1"/>
          </p:cNvPicPr>
          <p:nvPr isPhoto="1"/>
        </p:nvPicPr>
        <p:blipFill>
          <a:blip r:embed="rId2"/>
          <a:srcRect b="27640"/>
          <a:stretch>
            <a:fillRect/>
          </a:stretch>
        </p:blipFill>
        <p:spPr bwMode="auto">
          <a:xfrm>
            <a:off x="71438" y="0"/>
            <a:ext cx="12120562" cy="662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Скругленный прямоугольник 6"/>
          <p:cNvSpPr/>
          <p:nvPr/>
        </p:nvSpPr>
        <p:spPr>
          <a:xfrm>
            <a:off x="303372" y="5693115"/>
            <a:ext cx="5814093" cy="990618"/>
          </a:xfrm>
          <a:prstGeom prst="roundRect">
            <a:avLst/>
          </a:prstGeom>
          <a:solidFill>
            <a:schemeClr val="bg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>
                <a:solidFill>
                  <a:schemeClr val="tx1"/>
                </a:solidFill>
              </a:rPr>
              <a:t>Дети являются активными участниками, лауреатами и победителями мероприятий, акций и конкурсов, за что отмечены многочисленными дипломами и грамотами. 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7194" y="2093860"/>
            <a:ext cx="4017612" cy="2670279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66099" y="191464"/>
            <a:ext cx="3505967" cy="4672797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477" y="2724783"/>
            <a:ext cx="3861717" cy="2896288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3967" y="0"/>
            <a:ext cx="3670312" cy="3670312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91051" y="2508628"/>
            <a:ext cx="2856735" cy="4212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44244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ru-RU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Единственная  в России специализированная  группа «Юнги  ВОСВОД. Отряд  </a:t>
            </a:r>
            <a:r>
              <a:rPr lang="ru-RU" b="1" dirty="0" err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Спасайка</a:t>
            </a:r>
            <a:r>
              <a:rPr lang="ru-RU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»</a:t>
            </a: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227" y="1878542"/>
            <a:ext cx="4892899" cy="2362354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758" y="4416003"/>
            <a:ext cx="5057857" cy="2441997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1233" y="1928421"/>
            <a:ext cx="5132567" cy="4624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4025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b="1" dirty="0">
                <a:solidFill>
                  <a:srgbClr val="C00000"/>
                </a:solidFill>
              </a:rPr>
              <a:t>      Традиции  нашего  детского  сада</a:t>
            </a:r>
          </a:p>
        </p:txBody>
      </p:sp>
      <p:sp>
        <p:nvSpPr>
          <p:cNvPr id="4" name="Объект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u-RU" dirty="0"/>
              <a:t>Поздравление  спасателей  с  их  профессиональным  праздником</a:t>
            </a:r>
          </a:p>
          <a:p>
            <a:r>
              <a:rPr lang="ru-RU" dirty="0"/>
              <a:t>Шествие  «Бессмертный полк»</a:t>
            </a:r>
          </a:p>
          <a:p>
            <a:r>
              <a:rPr lang="ru-RU" dirty="0"/>
              <a:t>Проводы  Деда  Мороза  и  Снегурочки</a:t>
            </a:r>
          </a:p>
          <a:p>
            <a:r>
              <a:rPr lang="ru-RU" dirty="0"/>
              <a:t>Акция  «Уберем свой  двор»</a:t>
            </a:r>
          </a:p>
          <a:p>
            <a:r>
              <a:rPr lang="ru-RU" dirty="0"/>
              <a:t>Акция «Покормим птиц  зимой»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607CED0B-059C-FBAA-7F69-3967A3659A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1" y="0"/>
            <a:ext cx="12119898" cy="663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2106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4449" y="245418"/>
            <a:ext cx="4809719" cy="6412959"/>
          </a:xfrm>
          <a:prstGeom prst="rect">
            <a:avLst/>
          </a:prstGeom>
        </p:spPr>
      </p:pic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95265" y="344556"/>
            <a:ext cx="5072747" cy="2282736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265" y="2952767"/>
            <a:ext cx="5083429" cy="3812572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8BF82C06-1D36-36F5-1412-B9D6500AAB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5354"/>
            <a:ext cx="12119898" cy="663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775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5129" y="267148"/>
            <a:ext cx="5299174" cy="2559166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7374" y="1044874"/>
            <a:ext cx="5600202" cy="4200151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5129" y="2856376"/>
            <a:ext cx="5299174" cy="3974381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41B25AA2-37AC-6F7A-9C03-C9B2AFFF06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1" y="0"/>
            <a:ext cx="12119898" cy="663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9446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1312432"/>
            <a:ext cx="12192000" cy="2958353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5" name="Рисунок 3" descr="0_96a8d_5df65538_orig"/>
          <p:cNvPicPr>
            <a:picLocks noGrp="1" noChangeAspect="1"/>
          </p:cNvPicPr>
          <p:nvPr isPhoto="1"/>
        </p:nvPicPr>
        <p:blipFill>
          <a:blip r:embed="rId2"/>
          <a:srcRect b="27640"/>
          <a:stretch>
            <a:fillRect/>
          </a:stretch>
        </p:blipFill>
        <p:spPr bwMode="auto">
          <a:xfrm>
            <a:off x="71438" y="0"/>
            <a:ext cx="12120562" cy="662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Заголовок 1"/>
          <p:cNvSpPr>
            <a:spLocks noGrp="1"/>
          </p:cNvSpPr>
          <p:nvPr>
            <p:ph type="title"/>
          </p:nvPr>
        </p:nvSpPr>
        <p:spPr>
          <a:xfrm>
            <a:off x="1206271" y="1734137"/>
            <a:ext cx="10515600" cy="3161449"/>
          </a:xfrm>
        </p:spPr>
        <p:txBody>
          <a:bodyPr>
            <a:normAutofit/>
          </a:bodyPr>
          <a:lstStyle/>
          <a:p>
            <a:r>
              <a:rPr lang="ru-RU" sz="3200" dirty="0">
                <a:solidFill>
                  <a:schemeClr val="bg1"/>
                </a:solidFill>
              </a:rPr>
              <a:t>Предметно-развивающая среда в ДОУ создана в соответствии с базисным планом учреждения, на основе основной общеобразовательной программы учреждения.</a:t>
            </a:r>
            <a:br>
              <a:rPr lang="ru-RU" sz="3200" dirty="0">
                <a:solidFill>
                  <a:schemeClr val="bg1"/>
                </a:solidFill>
              </a:rPr>
            </a:br>
            <a:r>
              <a:rPr lang="ru-RU" sz="3200" dirty="0">
                <a:solidFill>
                  <a:schemeClr val="bg1"/>
                </a:solidFill>
              </a:rPr>
              <a:t>Всё пространство детского сада разделено на блоки.</a:t>
            </a:r>
            <a:br>
              <a:rPr lang="ru-RU" dirty="0">
                <a:solidFill>
                  <a:schemeClr val="bg1"/>
                </a:solidFill>
              </a:rPr>
            </a:br>
            <a:br>
              <a:rPr lang="ru-RU" dirty="0"/>
            </a:b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3311559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0"/>
            <a:ext cx="7376673" cy="68580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5" name="Рисунок 3" descr="0_96a8d_5df65538_orig"/>
          <p:cNvPicPr>
            <a:picLocks noGrp="1" noChangeAspect="1"/>
          </p:cNvPicPr>
          <p:nvPr isPhoto="1"/>
        </p:nvPicPr>
        <p:blipFill>
          <a:blip r:embed="rId2"/>
          <a:srcRect b="27640"/>
          <a:stretch>
            <a:fillRect/>
          </a:stretch>
        </p:blipFill>
        <p:spPr bwMode="auto">
          <a:xfrm>
            <a:off x="71438" y="0"/>
            <a:ext cx="12120562" cy="662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67230" y="2531314"/>
            <a:ext cx="4356847" cy="1076371"/>
          </a:xfrm>
        </p:spPr>
        <p:txBody>
          <a:bodyPr>
            <a:normAutofit fontScale="90000"/>
          </a:bodyPr>
          <a:lstStyle/>
          <a:p>
            <a:br>
              <a:rPr lang="ru-RU" dirty="0"/>
            </a:br>
            <a:endParaRPr lang="ru-RU" dirty="0"/>
          </a:p>
        </p:txBody>
      </p:sp>
      <p:sp>
        <p:nvSpPr>
          <p:cNvPr id="10" name="Заголовок 1"/>
          <p:cNvSpPr txBox="1">
            <a:spLocks/>
          </p:cNvSpPr>
          <p:nvPr/>
        </p:nvSpPr>
        <p:spPr>
          <a:xfrm>
            <a:off x="7585039" y="594923"/>
            <a:ext cx="3939988" cy="38727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700" b="1" dirty="0"/>
              <a:t>Лечебно-профилактический блок</a:t>
            </a:r>
            <a:endParaRPr lang="ru-RU" sz="105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800" dirty="0"/>
              <a:t>медицинский блок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800" dirty="0"/>
              <a:t>кабинет старшей медсестры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800" dirty="0"/>
              <a:t>процедурный кабинет </a:t>
            </a:r>
          </a:p>
          <a:p>
            <a:br>
              <a:rPr lang="ru-RU" sz="1800" dirty="0"/>
            </a:br>
            <a:endParaRPr lang="ru-RU" sz="1800" dirty="0"/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73774FFC-B2E0-61D8-676F-14E6CBD580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8" y="1979739"/>
            <a:ext cx="7239257" cy="3255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713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3" descr="0_96a8d_5df65538_orig"/>
          <p:cNvPicPr>
            <a:picLocks noGrp="1" noChangeAspect="1"/>
          </p:cNvPicPr>
          <p:nvPr isPhoto="1"/>
        </p:nvPicPr>
        <p:blipFill>
          <a:blip r:embed="rId2"/>
          <a:srcRect b="27640"/>
          <a:stretch>
            <a:fillRect/>
          </a:stretch>
        </p:blipFill>
        <p:spPr bwMode="auto">
          <a:xfrm>
            <a:off x="71438" y="0"/>
            <a:ext cx="12120562" cy="662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1719" y="353085"/>
            <a:ext cx="4607444" cy="3071629"/>
          </a:xfrm>
          <a:prstGeom prst="rect">
            <a:avLst/>
          </a:prstGeom>
        </p:spPr>
      </p:pic>
      <p:sp>
        <p:nvSpPr>
          <p:cNvPr id="8" name="Скругленный прямоугольник 7"/>
          <p:cNvSpPr/>
          <p:nvPr/>
        </p:nvSpPr>
        <p:spPr>
          <a:xfrm>
            <a:off x="3518115" y="3424714"/>
            <a:ext cx="3826107" cy="845069"/>
          </a:xfrm>
          <a:prstGeom prst="roundRect">
            <a:avLst>
              <a:gd name="adj" fmla="val 21337"/>
            </a:avLst>
          </a:prstGeom>
          <a:solidFill>
            <a:schemeClr val="bg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>
                <a:solidFill>
                  <a:prstClr val="black"/>
                </a:solidFill>
                <a:latin typeface="Calibri Light" panose="020F0302020204030204"/>
              </a:rPr>
              <a:t>Медицинский блок</a:t>
            </a:r>
            <a:endParaRPr lang="ru-RU" dirty="0"/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33EF7AD-C90A-C38B-05E7-0DCAD33D1C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9652" y="228275"/>
            <a:ext cx="2879083" cy="6401450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D14D3E0C-7487-14BB-5139-B5F0AC6CE1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52828" y="3475956"/>
            <a:ext cx="2940878" cy="3330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4166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 descr="0_96a8d_5df65538_orig"/>
          <p:cNvPicPr>
            <a:picLocks noGrp="1" noChangeAspect="1"/>
          </p:cNvPicPr>
          <p:nvPr isPhoto="1"/>
        </p:nvPicPr>
        <p:blipFill>
          <a:blip r:embed="rId2"/>
          <a:srcRect b="27640"/>
          <a:stretch>
            <a:fillRect/>
          </a:stretch>
        </p:blipFill>
        <p:spPr bwMode="auto">
          <a:xfrm>
            <a:off x="71438" y="0"/>
            <a:ext cx="12120562" cy="662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Скругленный прямоугольник 6"/>
          <p:cNvSpPr/>
          <p:nvPr/>
        </p:nvSpPr>
        <p:spPr>
          <a:xfrm>
            <a:off x="7189608" y="619931"/>
            <a:ext cx="4399878" cy="2255519"/>
          </a:xfrm>
          <a:prstGeom prst="roundRect">
            <a:avLst/>
          </a:prstGeom>
          <a:solidFill>
            <a:schemeClr val="bg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ru-RU" sz="3600" dirty="0">
                <a:solidFill>
                  <a:schemeClr val="tx1"/>
                </a:solidFill>
              </a:rPr>
              <a:t>Физкультурно-оздоровительный </a:t>
            </a:r>
          </a:p>
          <a:p>
            <a:r>
              <a:rPr lang="ru-RU" sz="3600" dirty="0">
                <a:solidFill>
                  <a:schemeClr val="tx1"/>
                </a:solidFill>
              </a:rPr>
              <a:t>блок</a:t>
            </a:r>
          </a:p>
        </p:txBody>
      </p:sp>
      <p:sp>
        <p:nvSpPr>
          <p:cNvPr id="9" name="Скругленный прямоугольник 8"/>
          <p:cNvSpPr/>
          <p:nvPr/>
        </p:nvSpPr>
        <p:spPr>
          <a:xfrm>
            <a:off x="564035" y="4292642"/>
            <a:ext cx="4190519" cy="820927"/>
          </a:xfrm>
          <a:prstGeom prst="roundRect">
            <a:avLst/>
          </a:prstGeom>
          <a:solidFill>
            <a:schemeClr val="bg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ru-RU" sz="3600" dirty="0">
                <a:solidFill>
                  <a:schemeClr val="tx1"/>
                </a:solidFill>
              </a:rPr>
              <a:t>Физкультурный зал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495" y="291162"/>
            <a:ext cx="4793600" cy="35952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7151" y="3087640"/>
            <a:ext cx="4722780" cy="3542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6445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362162" y="798490"/>
            <a:ext cx="4991637" cy="892198"/>
          </a:xfrm>
        </p:spPr>
        <p:txBody>
          <a:bodyPr/>
          <a:lstStyle/>
          <a:p>
            <a:r>
              <a:rPr lang="ru-RU" dirty="0"/>
              <a:t>Бассейн</a:t>
            </a:r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85" y="231819"/>
            <a:ext cx="6048777" cy="4536583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7355" y="2257359"/>
            <a:ext cx="5821249" cy="4365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5758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0" y="0"/>
            <a:ext cx="7376673" cy="68580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7" name="Рисунок 3" descr="0_96a8d_5df65538_orig"/>
          <p:cNvPicPr>
            <a:picLocks noGrp="1" noChangeAspect="1"/>
          </p:cNvPicPr>
          <p:nvPr isPhoto="1"/>
        </p:nvPicPr>
        <p:blipFill>
          <a:blip r:embed="rId2"/>
          <a:srcRect b="27640"/>
          <a:stretch>
            <a:fillRect/>
          </a:stretch>
        </p:blipFill>
        <p:spPr bwMode="auto">
          <a:xfrm>
            <a:off x="0" y="0"/>
            <a:ext cx="12120562" cy="662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687158" y="628597"/>
            <a:ext cx="4487648" cy="5043783"/>
          </a:xfrm>
        </p:spPr>
        <p:txBody>
          <a:bodyPr>
            <a:normAutofit/>
          </a:bodyPr>
          <a:lstStyle/>
          <a:p>
            <a:r>
              <a:rPr lang="ru-RU" sz="4000" b="1" dirty="0"/>
              <a:t>Музыкально-эстетический блок</a:t>
            </a:r>
            <a:br>
              <a:rPr lang="ru-RU" sz="4000" b="1" dirty="0"/>
            </a:br>
            <a:r>
              <a:rPr lang="ru-RU" sz="2000" dirty="0"/>
              <a:t>Музыкальный зал</a:t>
            </a:r>
            <a:br>
              <a:rPr lang="ru-RU" sz="2000" dirty="0"/>
            </a:br>
            <a:r>
              <a:rPr lang="ru-RU" sz="2000" dirty="0"/>
              <a:t>Изостудия</a:t>
            </a:r>
            <a:br>
              <a:rPr lang="ru-RU" sz="2000" dirty="0"/>
            </a:br>
            <a:endParaRPr lang="ru-RU" sz="2000" dirty="0"/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BA86E9C6-E0E0-B42B-1E9F-2F2FBB0AB4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265" y="996070"/>
            <a:ext cx="6824464" cy="4612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2642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кругленный прямоугольник 2"/>
          <p:cNvSpPr/>
          <p:nvPr/>
        </p:nvSpPr>
        <p:spPr>
          <a:xfrm>
            <a:off x="1106112" y="758415"/>
            <a:ext cx="3336796" cy="1005840"/>
          </a:xfrm>
          <a:prstGeom prst="roundRect">
            <a:avLst/>
          </a:prstGeom>
          <a:solidFill>
            <a:schemeClr val="bg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>
                <a:solidFill>
                  <a:prstClr val="black"/>
                </a:solidFill>
                <a:latin typeface="Calibri Light" panose="020F0302020204030204"/>
              </a:rPr>
              <a:t>Изостудия</a:t>
            </a:r>
            <a:endParaRPr lang="ru-RU" dirty="0"/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161" y="270456"/>
            <a:ext cx="5834129" cy="4375597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296" y="2232211"/>
            <a:ext cx="5757865" cy="431839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1C51C47B-957A-23D8-7255-9AA878A173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19898" cy="663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8259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6066942" y="5007685"/>
            <a:ext cx="5789217" cy="1005840"/>
          </a:xfrm>
          <a:prstGeom prst="roundRect">
            <a:avLst/>
          </a:prstGeom>
          <a:solidFill>
            <a:schemeClr val="bg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>
                <a:solidFill>
                  <a:prstClr val="black"/>
                </a:solidFill>
                <a:latin typeface="Calibri Light" panose="020F0302020204030204"/>
              </a:rPr>
              <a:t>Кабинет  психолога</a:t>
            </a:r>
            <a:endParaRPr lang="ru-RU" dirty="0"/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67B8999F-BA81-C528-106C-3155DF7FA2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471" y="504383"/>
            <a:ext cx="5459910" cy="60514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8B7C1382-AEF3-9295-4F4B-75DE2446D9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1242" y="504383"/>
            <a:ext cx="3779341" cy="4445765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84217E6B-F309-8398-21FC-5F42EC8C91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1" y="0"/>
            <a:ext cx="12119898" cy="663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9683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кругленный прямоугольник 2"/>
          <p:cNvSpPr/>
          <p:nvPr/>
        </p:nvSpPr>
        <p:spPr>
          <a:xfrm>
            <a:off x="6979787" y="844476"/>
            <a:ext cx="4399878" cy="1005840"/>
          </a:xfrm>
          <a:prstGeom prst="roundRect">
            <a:avLst/>
          </a:prstGeom>
          <a:solidFill>
            <a:schemeClr val="bg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>
                <a:solidFill>
                  <a:prstClr val="black"/>
                </a:solidFill>
                <a:latin typeface="Calibri Light" panose="020F0302020204030204"/>
              </a:rPr>
              <a:t>Методический  кабинет «</a:t>
            </a:r>
            <a:r>
              <a:rPr lang="ru-RU" sz="3600" b="1" dirty="0" err="1">
                <a:solidFill>
                  <a:prstClr val="black"/>
                </a:solidFill>
                <a:latin typeface="Calibri Light" panose="020F0302020204030204"/>
              </a:rPr>
              <a:t>Спасайка</a:t>
            </a:r>
            <a:r>
              <a:rPr lang="ru-RU" sz="3600" b="1" dirty="0">
                <a:solidFill>
                  <a:prstClr val="black"/>
                </a:solidFill>
                <a:latin typeface="Calibri Light" panose="020F0302020204030204"/>
              </a:rPr>
              <a:t>»</a:t>
            </a:r>
            <a:endParaRPr lang="ru-RU" dirty="0"/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30E4656E-D6A4-7CC9-454A-B0BA2394DD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226" y="143865"/>
            <a:ext cx="6742771" cy="3794461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49CE1D4C-FFFA-B4D2-E4CC-90F8DCF456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8113" y="3108346"/>
            <a:ext cx="6517661" cy="3667782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25A164DA-8357-CA3A-620E-47C5BB54FF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69488" y="0"/>
            <a:ext cx="12325437" cy="6745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05004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Скругленный прямоугольник 6"/>
          <p:cNvSpPr/>
          <p:nvPr/>
        </p:nvSpPr>
        <p:spPr>
          <a:xfrm>
            <a:off x="3223309" y="5039957"/>
            <a:ext cx="5683136" cy="779931"/>
          </a:xfrm>
          <a:prstGeom prst="roundRect">
            <a:avLst/>
          </a:prstGeom>
          <a:solidFill>
            <a:schemeClr val="bg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>
                <a:solidFill>
                  <a:prstClr val="black"/>
                </a:solidFill>
                <a:latin typeface="Calibri Light" panose="020F0302020204030204"/>
              </a:rPr>
              <a:t>Кабинет учителя логопеда</a:t>
            </a:r>
            <a:endParaRPr lang="ru-RU" dirty="0"/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AB3605EC-4CD6-34BD-7B16-8D3F84A1F4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8169" y="435693"/>
            <a:ext cx="3305057" cy="4406742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86A60AB-0CC0-341F-2ABC-030AEFEE02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6667" y="458018"/>
            <a:ext cx="5849861" cy="4384417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D4F322FB-FF46-EA7C-FF99-0AAA0C8C92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19898" cy="663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7663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Прямоугольник 8"/>
          <p:cNvSpPr/>
          <p:nvPr/>
        </p:nvSpPr>
        <p:spPr>
          <a:xfrm>
            <a:off x="0" y="0"/>
            <a:ext cx="7376673" cy="68580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0" name="Рисунок 3" descr="0_96a8d_5df65538_orig"/>
          <p:cNvPicPr>
            <a:picLocks noGrp="1" noChangeAspect="1"/>
          </p:cNvPicPr>
          <p:nvPr isPhoto="1"/>
        </p:nvPicPr>
        <p:blipFill>
          <a:blip r:embed="rId2"/>
          <a:srcRect b="27640"/>
          <a:stretch>
            <a:fillRect/>
          </a:stretch>
        </p:blipFill>
        <p:spPr bwMode="auto">
          <a:xfrm>
            <a:off x="71438" y="0"/>
            <a:ext cx="12120562" cy="662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Заголовок 1"/>
          <p:cNvSpPr>
            <a:spLocks noGrp="1"/>
          </p:cNvSpPr>
          <p:nvPr>
            <p:ph type="title"/>
          </p:nvPr>
        </p:nvSpPr>
        <p:spPr>
          <a:xfrm>
            <a:off x="7727576" y="198504"/>
            <a:ext cx="4464424" cy="4301779"/>
          </a:xfrm>
        </p:spPr>
        <p:txBody>
          <a:bodyPr>
            <a:noAutofit/>
          </a:bodyPr>
          <a:lstStyle/>
          <a:p>
            <a:r>
              <a:rPr lang="ru-RU" sz="2800" b="1" dirty="0"/>
              <a:t>Территория ДОУ</a:t>
            </a:r>
            <a:br>
              <a:rPr lang="ru-RU" sz="2800" b="1" dirty="0"/>
            </a:br>
            <a:br>
              <a:rPr lang="ru-RU" sz="2800" b="1" dirty="0"/>
            </a:br>
            <a:endParaRPr lang="ru-RU" sz="1800" dirty="0"/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8" y="198504"/>
            <a:ext cx="4675230" cy="3506423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8958" y="3244119"/>
            <a:ext cx="4666323" cy="3499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0786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3" descr="0_96a8d_5df65538_orig"/>
          <p:cNvPicPr>
            <a:picLocks noGrp="1" noChangeAspect="1"/>
          </p:cNvPicPr>
          <p:nvPr isPhoto="1"/>
        </p:nvPicPr>
        <p:blipFill>
          <a:blip r:embed="rId2"/>
          <a:srcRect b="27640"/>
          <a:stretch>
            <a:fillRect/>
          </a:stretch>
        </p:blipFill>
        <p:spPr bwMode="auto">
          <a:xfrm>
            <a:off x="71438" y="0"/>
            <a:ext cx="12120562" cy="662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Скругленный прямоугольник 7"/>
          <p:cNvSpPr/>
          <p:nvPr/>
        </p:nvSpPr>
        <p:spPr>
          <a:xfrm>
            <a:off x="6918159" y="5249611"/>
            <a:ext cx="4404264" cy="953965"/>
          </a:xfrm>
          <a:prstGeom prst="roundRect">
            <a:avLst/>
          </a:prstGeom>
          <a:solidFill>
            <a:schemeClr val="bg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>
                <a:solidFill>
                  <a:prstClr val="black"/>
                </a:solidFill>
                <a:latin typeface="Calibri Light" panose="020F0302020204030204"/>
              </a:rPr>
              <a:t>Стадион  «Калейдоскоп»</a:t>
            </a: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8159" y="863287"/>
            <a:ext cx="3982792" cy="2987094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7568" y="593282"/>
            <a:ext cx="4439542" cy="5919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22865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Скругленный прямоугольник 6"/>
          <p:cNvSpPr/>
          <p:nvPr/>
        </p:nvSpPr>
        <p:spPr>
          <a:xfrm>
            <a:off x="7284311" y="2423880"/>
            <a:ext cx="4399878" cy="1005840"/>
          </a:xfrm>
          <a:prstGeom prst="roundRect">
            <a:avLst/>
          </a:prstGeom>
          <a:solidFill>
            <a:schemeClr val="bg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>
                <a:solidFill>
                  <a:prstClr val="black"/>
                </a:solidFill>
                <a:latin typeface="Calibri Light" panose="020F0302020204030204"/>
              </a:rPr>
              <a:t>Дорожная разметка</a:t>
            </a:r>
            <a:endParaRPr lang="ru-RU" dirty="0"/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487" y="884532"/>
            <a:ext cx="6787167" cy="5090375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51CD0032-8B7D-B22C-D54C-EF1EF427C8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19898" cy="663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3092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кругленный прямоугольник 2"/>
          <p:cNvSpPr/>
          <p:nvPr/>
        </p:nvSpPr>
        <p:spPr>
          <a:xfrm>
            <a:off x="505479" y="3829723"/>
            <a:ext cx="3281213" cy="1742739"/>
          </a:xfrm>
          <a:prstGeom prst="roundRect">
            <a:avLst/>
          </a:prstGeom>
          <a:solidFill>
            <a:schemeClr val="bg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ru-RU" b="1" dirty="0">
                <a:solidFill>
                  <a:schemeClr val="tx1"/>
                </a:solidFill>
              </a:rPr>
              <a:t>В детском саду традиционно проходят праздники:</a:t>
            </a: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093" y="277967"/>
            <a:ext cx="3052294" cy="3052294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2852" y="290657"/>
            <a:ext cx="4052805" cy="3039604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9886" y="3748672"/>
            <a:ext cx="3904134" cy="2928101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57122" y="290657"/>
            <a:ext cx="4052805" cy="3039604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215" y="3748672"/>
            <a:ext cx="3904135" cy="2928101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60FD0EF9-3B5C-508E-F607-52134E3DD52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51" y="112488"/>
            <a:ext cx="12119898" cy="663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5439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315" y="325058"/>
            <a:ext cx="6096000" cy="2266950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315" y="3348506"/>
            <a:ext cx="6127801" cy="3102199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7499" y="103722"/>
            <a:ext cx="4222124" cy="3153399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07499" y="3509194"/>
            <a:ext cx="4190323" cy="3142743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170567F6-711E-3608-2BC4-7532E5692CF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51" y="18914"/>
            <a:ext cx="12119898" cy="663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2620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Скругленный прямоугольник 3"/>
          <p:cNvSpPr/>
          <p:nvPr/>
        </p:nvSpPr>
        <p:spPr>
          <a:xfrm>
            <a:off x="623811" y="491265"/>
            <a:ext cx="5959868" cy="1079351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ru-RU" sz="2400" dirty="0"/>
              <a:t>Совместное проведение праздников и развлечений со  специалистами  ВОСВОД   </a:t>
            </a: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811" y="1810635"/>
            <a:ext cx="5172177" cy="2331059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8287" y="1810635"/>
            <a:ext cx="5614367" cy="4210775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5612" y="4148548"/>
            <a:ext cx="3612602" cy="2709452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909369E3-20F1-39A0-6548-E627031135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2" y="0"/>
            <a:ext cx="12119898" cy="663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53305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Скругленный прямоугольник 4"/>
          <p:cNvSpPr/>
          <p:nvPr/>
        </p:nvSpPr>
        <p:spPr>
          <a:xfrm>
            <a:off x="230549" y="5409127"/>
            <a:ext cx="6568283" cy="1196068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ru-RU" sz="2400" dirty="0"/>
              <a:t>Совместное проведение мероприятий  для  студентов  ВГАФК    </a:t>
            </a:r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0549" y="280161"/>
            <a:ext cx="11759682" cy="5305638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9EC699E9-2A42-74F7-0824-C7F72054CE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1" y="0"/>
            <a:ext cx="12119898" cy="663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95527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Скругленный прямоугольник 3"/>
          <p:cNvSpPr/>
          <p:nvPr/>
        </p:nvSpPr>
        <p:spPr>
          <a:xfrm>
            <a:off x="1421554" y="5416753"/>
            <a:ext cx="8789130" cy="896470"/>
          </a:xfrm>
          <a:prstGeom prst="roundRect">
            <a:avLst/>
          </a:prstGeom>
          <a:solidFill>
            <a:schemeClr val="bg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400" dirty="0">
                <a:solidFill>
                  <a:schemeClr val="tx1"/>
                </a:solidFill>
              </a:rPr>
              <a:t>Проведение мероприятий по профилактике пожарной  безопасности с участием пожарных</a:t>
            </a: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198" y="708526"/>
            <a:ext cx="4627050" cy="3470288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6003" y="227059"/>
            <a:ext cx="3730736" cy="4974315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66EDBEF2-3953-8C54-04F9-4EF39F266C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02" y="0"/>
            <a:ext cx="12119898" cy="663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95334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257577" y="5499279"/>
            <a:ext cx="7031865" cy="1084401"/>
          </a:xfrm>
          <a:prstGeom prst="roundRect">
            <a:avLst/>
          </a:prstGeom>
          <a:solidFill>
            <a:schemeClr val="bg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400" dirty="0">
                <a:solidFill>
                  <a:schemeClr val="tx1"/>
                </a:solidFill>
              </a:rPr>
              <a:t>Проведение мероприятий по профилактике дорожно-транспортного травматизма с участием инспектора ГИБДД </a:t>
            </a: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367" y="324498"/>
            <a:ext cx="6710818" cy="5033114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7273" y="324498"/>
            <a:ext cx="4215685" cy="3161764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7272" y="3518509"/>
            <a:ext cx="4215685" cy="3161764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D55482B0-8D41-3BF9-A289-375BF893AD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1" y="22979"/>
            <a:ext cx="12119898" cy="663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37476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3" descr="0_96a8d_5df65538_orig"/>
          <p:cNvPicPr>
            <a:picLocks noGrp="1" noChangeAspect="1"/>
          </p:cNvPicPr>
          <p:nvPr isPhoto="1"/>
        </p:nvPicPr>
        <p:blipFill>
          <a:blip r:embed="rId2"/>
          <a:srcRect b="27640"/>
          <a:stretch>
            <a:fillRect/>
          </a:stretch>
        </p:blipFill>
        <p:spPr bwMode="auto">
          <a:xfrm>
            <a:off x="71438" y="0"/>
            <a:ext cx="12120562" cy="662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Скругленный прямоугольник 5"/>
          <p:cNvSpPr/>
          <p:nvPr/>
        </p:nvSpPr>
        <p:spPr>
          <a:xfrm>
            <a:off x="8332097" y="419429"/>
            <a:ext cx="3859904" cy="1113158"/>
          </a:xfrm>
          <a:prstGeom prst="roundRect">
            <a:avLst/>
          </a:prstGeom>
          <a:solidFill>
            <a:schemeClr val="bg1">
              <a:alpha val="5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ru-RU" b="1" dirty="0">
                <a:solidFill>
                  <a:schemeClr val="tx1"/>
                </a:solidFill>
              </a:rPr>
              <a:t>На базе ДОУ функционирует «Родительский клуб».</a:t>
            </a:r>
            <a:r>
              <a:rPr lang="ru-RU" dirty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2097" y="1952016"/>
            <a:ext cx="3426316" cy="4568422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285" y="419429"/>
            <a:ext cx="4623516" cy="346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603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3" descr="0_96a8d_5df65538_orig"/>
          <p:cNvPicPr>
            <a:picLocks noGrp="1" noChangeAspect="1"/>
          </p:cNvPicPr>
          <p:nvPr isPhoto="1"/>
        </p:nvPicPr>
        <p:blipFill>
          <a:blip r:embed="rId2"/>
          <a:srcRect b="27640"/>
          <a:stretch>
            <a:fillRect/>
          </a:stretch>
        </p:blipFill>
        <p:spPr bwMode="auto">
          <a:xfrm>
            <a:off x="71438" y="0"/>
            <a:ext cx="12120562" cy="662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Скругленный прямоугольник 5"/>
          <p:cNvSpPr/>
          <p:nvPr/>
        </p:nvSpPr>
        <p:spPr>
          <a:xfrm>
            <a:off x="2000922" y="5430086"/>
            <a:ext cx="7777779" cy="1021977"/>
          </a:xfrm>
          <a:prstGeom prst="roundRect">
            <a:avLst/>
          </a:prstGeom>
          <a:solidFill>
            <a:schemeClr val="accent5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>
                <a:solidFill>
                  <a:prstClr val="black"/>
                </a:solidFill>
                <a:latin typeface="Calibri Light" panose="020F0302020204030204"/>
              </a:rPr>
              <a:t>Спасибо за внимание!</a:t>
            </a:r>
            <a:endParaRPr lang="ru-RU" dirty="0"/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3196" y="425001"/>
            <a:ext cx="6993229" cy="5244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668547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Стандартная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Стандартная">
    <a:majorFont>
      <a:latin typeface="Cambria"/>
      <a:ea typeface=""/>
      <a:cs typeface=""/>
      <a:font script="Jpan" typeface="ＭＳ 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明朝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Стандартная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1126</TotalTime>
  <Words>840</Words>
  <Application>Microsoft Office PowerPoint</Application>
  <PresentationFormat>Широкоэкранный</PresentationFormat>
  <Paragraphs>102</Paragraphs>
  <Slides>37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37</vt:i4>
      </vt:variant>
    </vt:vector>
  </HeadingPairs>
  <TitlesOfParts>
    <vt:vector size="42" baseType="lpstr">
      <vt:lpstr>Arial</vt:lpstr>
      <vt:lpstr>Calibri</vt:lpstr>
      <vt:lpstr>Calibri Light</vt:lpstr>
      <vt:lpstr>Times New Roman</vt:lpstr>
      <vt:lpstr>Тема Office</vt:lpstr>
      <vt:lpstr>Презентация PowerPoint</vt:lpstr>
      <vt:lpstr>       муниципальное дошкольное образовательное учреждение  "Детский сад № 2 "Калейдоскоп"  г. Волжского Волгоградской области"  (МДОУ д/с № 2)  Информация о дате создания образовательной организации; год основание (дата создания) 28.09.2018  Площадь территории детского сада составляет 5729 кв. метров.   Территория огорожена, по периметру высажены зеленые насаждения.  На территории расположены 12 прогулочных участков с теневыми навесами и площадкой для физкультурных занятий, оборудованной спортивными снарядами (лазы, футбольные ворота).     Участки оснащены стационарным игровым оборудованием, отделены друг от друга зелеными насаждениями.  На территории имеется хозяйственная зона. </vt:lpstr>
      <vt:lpstr>Презентация PowerPoint</vt:lpstr>
      <vt:lpstr>Презентация PowerPoint</vt:lpstr>
      <vt:lpstr>Презентация PowerPoint</vt:lpstr>
      <vt:lpstr>Презентация PowerPoint</vt:lpstr>
      <vt:lpstr>   Кадровое обеспечение Воспитательно - образовательный процесс осуществляют  27 педагогических работников. Среди них: старший воспитатель, педагог-психолог, воспитатели, учитель-логопеда, инструктор  по  физическому воспитанию, тренер по  плаванию, музыкальный руководитель. Эффективность работы определяется качеством и уровнем взаимосвязи всех его участников. </vt:lpstr>
      <vt:lpstr>Презентация PowerPoint</vt:lpstr>
      <vt:lpstr>Трансляция опыта педагогов на муниципальном, региональном всероссийском уровне</vt:lpstr>
      <vt:lpstr>Презентация PowerPoint</vt:lpstr>
      <vt:lpstr>Презентация PowerPoint</vt:lpstr>
      <vt:lpstr>Презентация PowerPoint</vt:lpstr>
      <vt:lpstr>Единственная  в России специализированная  группа «Юнги  ВОСВОД. Отряд  Спасайка»</vt:lpstr>
      <vt:lpstr>      Традиции  нашего  детского  сада</vt:lpstr>
      <vt:lpstr>Презентация PowerPoint</vt:lpstr>
      <vt:lpstr>Презентация PowerPoint</vt:lpstr>
      <vt:lpstr>Предметно-развивающая среда в ДОУ создана в соответствии с базисным планом учреждения, на основе основной общеобразовательной программы учреждения. Всё пространство детского сада разделено на блоки.  </vt:lpstr>
      <vt:lpstr> </vt:lpstr>
      <vt:lpstr>Презентация PowerPoint</vt:lpstr>
      <vt:lpstr>Презентация PowerPoint</vt:lpstr>
      <vt:lpstr>Бассейн</vt:lpstr>
      <vt:lpstr>Музыкально-эстетический блок Музыкальный зал Изостудия </vt:lpstr>
      <vt:lpstr>Презентация PowerPoint</vt:lpstr>
      <vt:lpstr>Презентация PowerPoint</vt:lpstr>
      <vt:lpstr>Презентация PowerPoint</vt:lpstr>
      <vt:lpstr>Презентация PowerPoint</vt:lpstr>
      <vt:lpstr>Территория ДОУ  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>SPecialiST RePack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ДС54</dc:creator>
  <cp:lastModifiedBy>User</cp:lastModifiedBy>
  <cp:revision>98</cp:revision>
  <dcterms:created xsi:type="dcterms:W3CDTF">2018-02-21T04:19:19Z</dcterms:created>
  <dcterms:modified xsi:type="dcterms:W3CDTF">2026-03-18T12:40:10Z</dcterms:modified>
</cp:coreProperties>
</file>