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40" r:id="rId2"/>
    <p:sldId id="436" r:id="rId3"/>
    <p:sldId id="464" r:id="rId4"/>
    <p:sldId id="490" r:id="rId5"/>
    <p:sldId id="506" r:id="rId6"/>
    <p:sldId id="501" r:id="rId7"/>
    <p:sldId id="452" r:id="rId8"/>
    <p:sldId id="503" r:id="rId9"/>
    <p:sldId id="505" r:id="rId10"/>
    <p:sldId id="504" r:id="rId11"/>
    <p:sldId id="491" r:id="rId12"/>
    <p:sldId id="507" r:id="rId13"/>
    <p:sldId id="508" r:id="rId14"/>
    <p:sldId id="509" r:id="rId15"/>
    <p:sldId id="510" r:id="rId16"/>
    <p:sldId id="515" r:id="rId17"/>
    <p:sldId id="511" r:id="rId18"/>
    <p:sldId id="502" r:id="rId19"/>
    <p:sldId id="512" r:id="rId20"/>
    <p:sldId id="513" r:id="rId21"/>
    <p:sldId id="500" r:id="rId22"/>
    <p:sldId id="514" r:id="rId23"/>
    <p:sldId id="489" r:id="rId24"/>
    <p:sldId id="493" r:id="rId25"/>
    <p:sldId id="517" r:id="rId26"/>
    <p:sldId id="516" r:id="rId27"/>
    <p:sldId id="496" r:id="rId28"/>
    <p:sldId id="518" r:id="rId29"/>
    <p:sldId id="520" r:id="rId30"/>
    <p:sldId id="497" r:id="rId31"/>
    <p:sldId id="523" r:id="rId32"/>
    <p:sldId id="524" r:id="rId33"/>
    <p:sldId id="521" r:id="rId34"/>
    <p:sldId id="522" r:id="rId35"/>
    <p:sldId id="525" r:id="rId36"/>
    <p:sldId id="526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8" r:id="rId47"/>
    <p:sldId id="536" r:id="rId48"/>
    <p:sldId id="537" r:id="rId49"/>
    <p:sldId id="539" r:id="rId50"/>
    <p:sldId id="292" r:id="rId51"/>
  </p:sldIdLst>
  <p:sldSz cx="12192000" cy="6858000"/>
  <p:notesSz cx="6858000" cy="9144000"/>
  <p:embeddedFontLst>
    <p:embeddedFont>
      <p:font typeface="맑은 고딕" pitchFamily="34" charset="-127"/>
      <p:regular r:id="rId54"/>
      <p:bold r:id="rId55"/>
    </p:embeddedFont>
    <p:embeddedFont>
      <p:font typeface="Tahoma" pitchFamily="34" charset="0"/>
      <p:regular r:id="rId56"/>
      <p:bold r:id="rId57"/>
    </p:embeddedFont>
    <p:embeddedFont>
      <p:font typeface="Arial Unicode MS" pitchFamily="34" charset="-128"/>
      <p:regular r:id="rId58"/>
    </p:embeddedFont>
    <p:embeddedFont>
      <p:font typeface="Montserrat Light" charset="-52"/>
      <p:regular r:id="rId59"/>
      <p:italic r:id="rId60"/>
    </p:embeddedFont>
    <p:embeddedFont>
      <p:font typeface="Luckiest Guy" charset="0"/>
      <p:regular r:id="rId6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152"/>
    <a:srgbClr val="42A676"/>
    <a:srgbClr val="FEF774"/>
    <a:srgbClr val="32AECA"/>
    <a:srgbClr val="F772B6"/>
    <a:srgbClr val="4E58BE"/>
    <a:srgbClr val="FFD9B5"/>
    <a:srgbClr val="FAC09E"/>
    <a:srgbClr val="F79C74"/>
    <a:srgbClr val="FBB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470" autoAdjust="0"/>
  </p:normalViewPr>
  <p:slideViewPr>
    <p:cSldViewPr snapToGrid="0">
      <p:cViewPr>
        <p:scale>
          <a:sx n="90" d="100"/>
          <a:sy n="90" d="100"/>
        </p:scale>
        <p:origin x="-374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54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2025-05-15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30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7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44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3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xmlns="" id="{2C600E68-8A35-4948-8C19-2B39B24BA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34" name="TextBox 33">
            <a:hlinkClick r:id="rId5"/>
            <a:extLst>
              <a:ext uri="{FF2B5EF4-FFF2-40B4-BE49-F238E27FC236}">
                <a16:creationId xmlns:a16="http://schemas.microsoft.com/office/drawing/2014/main" xmlns="" id="{69F033AD-8CA0-4499-88BD-3579611151A6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999E4255-A148-4E48-BDE5-54D3988293DF}"/>
              </a:ext>
            </a:extLst>
          </p:cNvPr>
          <p:cNvSpPr/>
          <p:nvPr userDrawn="1"/>
        </p:nvSpPr>
        <p:spPr>
          <a:xfrm>
            <a:off x="1979596" y="1288790"/>
            <a:ext cx="8232808" cy="428042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F0516158-1F91-42B2-94B9-75A15AB723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97" y="0"/>
            <a:ext cx="4212203" cy="203595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AC0E744-C4DB-466F-A0B1-4C2BBD752C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727" y="5094140"/>
            <a:ext cx="3794273" cy="176386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997E67CD-5474-4A53-A51F-6F7DA984BD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56"/>
            <a:ext cx="4176004" cy="169804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EFC7E89E-7A8E-4A3D-9846-D1E52F89C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388084" y="4719210"/>
            <a:ext cx="2256161" cy="213879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D47352AE-0C63-48B9-A24A-E4D940622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8"/>
          <a:stretch/>
        </p:blipFill>
        <p:spPr>
          <a:xfrm>
            <a:off x="4133618" y="6047728"/>
            <a:ext cx="2237733" cy="81027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24E8C9D1-EB71-4CEC-83A8-D4A37DEB297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00" y="73948"/>
            <a:ext cx="3843634" cy="145123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A0AAB8AC-905C-46AB-A65A-840750D0477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78" y="4541289"/>
            <a:ext cx="2491122" cy="231671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E4531B62-212B-47F8-A84C-528F7F18F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"/>
          <a:stretch/>
        </p:blipFill>
        <p:spPr>
          <a:xfrm>
            <a:off x="8319071" y="229216"/>
            <a:ext cx="3872930" cy="236936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20BDD873-4A0A-4785-9E6B-3F3F62EC00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6" y="348145"/>
            <a:ext cx="1592739" cy="180993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4ACD4632-3480-44CB-8D7E-2877A3EA4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>
            <a:off x="299832" y="2278413"/>
            <a:ext cx="1375090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FA6FAA27-A080-4FA1-8C40-9CE251B04D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70315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59738806-0879-4B9D-8C29-007999E2FB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19901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xmlns="" id="{4F0FBA5E-4077-4B7C-8E9F-5F4C31728C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70315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xmlns="" id="{C40C152D-C0B2-463E-8107-BB8FC4B1F4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9901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xmlns="" id="{35A5AE11-7CC5-4022-A462-DD9C3CD27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xmlns="" id="{D7712A41-ACDF-4F06-9276-4660B39F9358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59E6BBE-0D38-4002-BF57-C8FC78346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8797"/>
          <a:stretch/>
        </p:blipFill>
        <p:spPr>
          <a:xfrm flipH="1">
            <a:off x="10163426" y="0"/>
            <a:ext cx="2028574" cy="13148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D83CB4BD-887A-4C4C-8C02-D340EFBF37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79797" y="6086791"/>
            <a:ext cx="4212203" cy="77120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4B6A54E-44D0-4E50-B4E2-9F08DFFA9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"/>
          <a:stretch/>
        </p:blipFill>
        <p:spPr>
          <a:xfrm flipH="1">
            <a:off x="68948" y="4528772"/>
            <a:ext cx="1160988" cy="23292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B0E918D-B11E-433B-83F3-795A8F2BD0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1" y="97276"/>
            <a:ext cx="1160989" cy="13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그림 개체 틀 11">
            <a:extLst>
              <a:ext uri="{FF2B5EF4-FFF2-40B4-BE49-F238E27FC236}">
                <a16:creationId xmlns:a16="http://schemas.microsoft.com/office/drawing/2014/main" xmlns="" id="{19C5AD2E-3EB4-420B-9206-77A14E6D2D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9942" y="1007424"/>
            <a:ext cx="2203016" cy="4843152"/>
          </a:xfrm>
          <a:prstGeom prst="roundRect">
            <a:avLst>
              <a:gd name="adj" fmla="val 2115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9E3936B5-40C0-4F67-9002-AA4B4F80C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EA4C27B3-409B-4BFC-AF16-AAC4419409F9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F7DA92DA-364E-4530-BF04-AFB1E3A56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0" b="13857"/>
          <a:stretch/>
        </p:blipFill>
        <p:spPr>
          <a:xfrm flipH="1">
            <a:off x="0" y="5843146"/>
            <a:ext cx="2043600" cy="1014854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056AD2C3-81E1-468E-866F-562442E2F0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2264" y="5837493"/>
            <a:ext cx="2509736" cy="102050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xmlns="" id="{C35E365A-FC8A-4B9F-8D53-B50B8F042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/>
        </p:blipFill>
        <p:spPr>
          <a:xfrm flipH="1">
            <a:off x="0" y="4913941"/>
            <a:ext cx="1951082" cy="194405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C5A7B8EA-65DF-467E-89F0-27CBA721A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/>
          <a:stretch/>
        </p:blipFill>
        <p:spPr>
          <a:xfrm>
            <a:off x="0" y="0"/>
            <a:ext cx="3040684" cy="1034463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FD399DA5-BC43-4437-86DC-ED29DC20218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6097" y="62682"/>
            <a:ext cx="1684105" cy="9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xmlns="" id="{40A0122A-A595-412E-AD59-0A6FA4011A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46993" y="1331445"/>
            <a:ext cx="5678614" cy="3702944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D7EDB7EC-6375-49F5-96E0-336D3CA48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A2B54CAC-AF8A-4C18-81FF-F3F9426E7F88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33AF6882-4396-4F15-9F61-895B9FA24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/>
        </p:blipFill>
        <p:spPr>
          <a:xfrm flipH="1">
            <a:off x="0" y="5313671"/>
            <a:ext cx="1678743" cy="15443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7E8F0AEA-7F1A-47F8-BA0F-B71850AAB8A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" y="54489"/>
            <a:ext cx="2030643" cy="10790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798F33F-767F-4E64-A114-3FEDDF792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3027"/>
          <a:stretch/>
        </p:blipFill>
        <p:spPr>
          <a:xfrm flipH="1">
            <a:off x="10406483" y="0"/>
            <a:ext cx="1779283" cy="229764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54486B62-B88E-48A1-98CC-F5BC77510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>
          <a:xfrm>
            <a:off x="10560971" y="5044372"/>
            <a:ext cx="1624795" cy="18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887708B5-EE5F-4B7E-96B4-0BF225EA2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xmlns="" id="{1F4C3CC4-D898-4A1A-A877-22EE8353C5C3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46240CA-9FE4-4FD2-B6F7-E955A87B8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 flipH="1">
            <a:off x="10660694" y="5406937"/>
            <a:ext cx="1560986" cy="145106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D4C9744-2F6F-40A0-B7E5-7D27BAFA6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7"/>
          <a:stretch/>
        </p:blipFill>
        <p:spPr>
          <a:xfrm flipH="1">
            <a:off x="1663279" y="5543307"/>
            <a:ext cx="753589" cy="131469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9E922C2-A26C-4A8E-9D62-ACAD78491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 flipH="1">
            <a:off x="36307" y="5285065"/>
            <a:ext cx="1398583" cy="157293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AA7207FF-823C-401A-BA21-AF6472CD61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35" y="0"/>
            <a:ext cx="2098982" cy="14265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39CE8A65-5245-43F7-A724-8C274ADE0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 flipH="1">
            <a:off x="169564" y="78513"/>
            <a:ext cx="1375090" cy="2320460"/>
          </a:xfrm>
          <a:prstGeom prst="rect">
            <a:avLst/>
          </a:prstGeom>
        </p:spPr>
      </p:pic>
      <p:sp>
        <p:nvSpPr>
          <p:cNvPr id="7" name="그림 개체 틀 8">
            <a:extLst>
              <a:ext uri="{FF2B5EF4-FFF2-40B4-BE49-F238E27FC236}">
                <a16:creationId xmlns:a16="http://schemas.microsoft.com/office/drawing/2014/main" xmlns="" id="{25EFEC2F-790F-48B0-A52D-25A15E0C97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11" y="2067023"/>
            <a:ext cx="6006334" cy="3444778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070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B77CFB91-0B1D-4C16-A9A0-E69D10439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2920BB4F-825C-4702-8816-95F0F883223A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68636D8A-C397-43C0-94B9-32690F72C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xmlns="" id="{7D008F26-ACA7-40D0-A122-032169CBE3FD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999E4255-A148-4E48-BDE5-54D3988293DF}"/>
              </a:ext>
            </a:extLst>
          </p:cNvPr>
          <p:cNvSpPr/>
          <p:nvPr userDrawn="1"/>
        </p:nvSpPr>
        <p:spPr>
          <a:xfrm>
            <a:off x="1979596" y="1288790"/>
            <a:ext cx="8232808" cy="428042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334F14D7-762D-48F1-9384-BDC7499D4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2" y="4998707"/>
            <a:ext cx="1398583" cy="1859293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xmlns="" id="{101C56DB-4103-4EB2-9691-475BAA657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xmlns="" id="{26872362-22CB-4729-A1F1-6ADD6674E10F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881FB0D-306F-4C33-9D94-B20DAFB545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155"/>
            <a:ext cx="599547" cy="23693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57C8E34-7C29-49B5-B192-437DE65461B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2203" cy="7712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94C37EE1-0A24-481C-9B98-DA4F2CE1F9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06" y="4488636"/>
            <a:ext cx="2508194" cy="23693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BA29C8A-55B3-4646-B3D5-15C28EDB57E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45" y="4488636"/>
            <a:ext cx="1553996" cy="236936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CA0841B-41D1-4EDE-980D-52AED02E1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/>
        </p:blipFill>
        <p:spPr>
          <a:xfrm>
            <a:off x="1622727" y="5847410"/>
            <a:ext cx="2296966" cy="105072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46B59B4-BB4C-4BD3-940C-B5362C392F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" y="5265261"/>
            <a:ext cx="753589" cy="159273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EA38D37-3D53-4CBD-BB33-786AB12EE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>
            <a:off x="664801" y="211836"/>
            <a:ext cx="3050678" cy="14830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138F3A96-057D-4646-91DE-02F5774A96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35" y="135214"/>
            <a:ext cx="2935378" cy="155983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A482BFDC-5745-4760-BCA7-4A919971935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1" y="-3306"/>
            <a:ext cx="3040684" cy="206661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7662D986-1AE7-4ED6-A223-ADE3DFDA51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38" y="2499146"/>
            <a:ext cx="2074510" cy="236936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56029027-1CCD-42BA-923C-4F774A111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4" t="8422" b="55480"/>
          <a:stretch/>
        </p:blipFill>
        <p:spPr>
          <a:xfrm>
            <a:off x="8010396" y="5428600"/>
            <a:ext cx="1533918" cy="8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xmlns="" id="{49D823F2-5750-4FEC-B547-0C5A2C7D5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xmlns="" id="{7B37A53D-81AD-4355-B967-2F6BF724E3B0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A7023621-F153-4BC4-BAA2-7927F8A37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8797"/>
          <a:stretch/>
        </p:blipFill>
        <p:spPr>
          <a:xfrm>
            <a:off x="0" y="0"/>
            <a:ext cx="2028574" cy="131486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D1B09D07-C36E-4370-8529-132775B912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86791"/>
            <a:ext cx="4212203" cy="77120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52CF60DA-2A3D-471F-BCD5-99ECA6634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"/>
          <a:stretch/>
        </p:blipFill>
        <p:spPr>
          <a:xfrm>
            <a:off x="10962064" y="4528772"/>
            <a:ext cx="1160988" cy="2329228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AA09A5C6-889F-4B0E-A825-3378608E45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9261" y="0"/>
            <a:ext cx="1592739" cy="18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68A641F0-E04F-45BD-BBCF-44DD7D878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0" b="13857"/>
          <a:stretch/>
        </p:blipFill>
        <p:spPr>
          <a:xfrm>
            <a:off x="10148400" y="5843146"/>
            <a:ext cx="2043600" cy="1014854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xmlns="" id="{451C45A6-8CD6-428B-AE6B-CCC2BDBCA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xmlns="" id="{3BDB01F6-B7D8-4A5A-8C2E-E548033ADAEF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DB624402-2656-4C56-BBA1-C76ABD722DF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493"/>
            <a:ext cx="2509736" cy="10205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F77762D5-712C-4156-9B59-FDFE1BAC6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/>
        </p:blipFill>
        <p:spPr>
          <a:xfrm>
            <a:off x="10240918" y="4913941"/>
            <a:ext cx="1951082" cy="194405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7F4C153C-9CB0-466B-B30D-EDA7A7174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/>
          <a:stretch/>
        </p:blipFill>
        <p:spPr>
          <a:xfrm flipH="1">
            <a:off x="9151316" y="0"/>
            <a:ext cx="3040684" cy="103446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22058549-E34D-45D4-B3FA-2B441BC5683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" y="62682"/>
            <a:ext cx="1684105" cy="9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xmlns="" id="{64C6F388-F4BB-4843-A235-F5FB6EF72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xmlns="" id="{8EE7D915-7ECD-4045-8659-D13D655054CE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1A09A245-DBC8-4746-9C4A-52F1708C4B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/>
        </p:blipFill>
        <p:spPr>
          <a:xfrm>
            <a:off x="10507023" y="5313671"/>
            <a:ext cx="1678743" cy="154432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6B1F92DD-0279-4F73-B862-78D981A9AF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58" y="54489"/>
            <a:ext cx="2030643" cy="107906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8E14E34A-C2B1-4FD6-B20E-B1687E0E2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3027"/>
          <a:stretch/>
        </p:blipFill>
        <p:spPr>
          <a:xfrm>
            <a:off x="0" y="0"/>
            <a:ext cx="1779283" cy="229764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EDD57DB6-29E2-49DC-96EE-8AE01A88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/>
          <a:stretch/>
        </p:blipFill>
        <p:spPr>
          <a:xfrm>
            <a:off x="0" y="5044372"/>
            <a:ext cx="1289772" cy="18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xmlns="" id="{58D9A1C4-AFE6-41B8-9FC9-7714F4C9C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xmlns="" id="{9EAAD6A6-8F95-4E9A-A745-ECAB3A84C476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D9D1112C-A8B9-46F3-9951-429CEAD01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>
            <a:off x="36307" y="5406937"/>
            <a:ext cx="1560986" cy="145106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D2987F5A-CFB7-416B-989D-15198A7E4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7"/>
          <a:stretch/>
        </p:blipFill>
        <p:spPr>
          <a:xfrm>
            <a:off x="9841119" y="5543307"/>
            <a:ext cx="753589" cy="131469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1CA3BE0D-5202-4EB1-8076-F2C1D5018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10823097" y="5285065"/>
            <a:ext cx="1398583" cy="157293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73C49D7A-76C7-45A3-8FAA-B85BBBC70C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" y="0"/>
            <a:ext cx="2098982" cy="142658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9BE7D264-9E15-446A-A39F-E2F133C70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>
            <a:off x="10713333" y="78513"/>
            <a:ext cx="1375090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2A2E8EA7-6BEF-4D2C-92B0-094130CA1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xmlns="" id="{C87C8CDD-4A52-494F-8B79-D36D42AEA2F0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3F5EDBA0-0C69-44DF-B183-8F917F40C9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70" y="0"/>
            <a:ext cx="3138630" cy="15170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51D5F885-B7A0-456C-B92E-88C764D0DE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38" y="4488636"/>
            <a:ext cx="1473834" cy="236936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387C6E61-C5F7-42F5-9B32-D5B9EC61AA7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1" y="244503"/>
            <a:ext cx="1536475" cy="127254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E31F2D54-408F-475C-BD27-03389FCE98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28" y="4541289"/>
            <a:ext cx="2491122" cy="231671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D78C17E0-5A6A-4960-ACC9-AF798357A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>
            <a:off x="102570" y="200847"/>
            <a:ext cx="3050678" cy="14830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87127DEE-9068-4A5C-93FF-A05B9E1B604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81" y="4936183"/>
            <a:ext cx="2464796" cy="1921817"/>
          </a:xfrm>
          <a:prstGeom prst="rect">
            <a:avLst/>
          </a:prstGeom>
        </p:spPr>
      </p:pic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66D10DD8-F75B-4D3D-96CA-102B0C7D0A6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308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811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4DDF2EC8-26DE-468C-9A57-842E352CC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xmlns="" id="{BCEA16DE-57DE-4CF5-ABF5-DD37ACCF745D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8CCABD10-4232-4828-8F85-41AAFA59EA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547" cy="23693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109805E9-99B3-4012-AE30-952B90C954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06" y="4488636"/>
            <a:ext cx="2508194" cy="236936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069327EC-85F3-4478-A058-60662CA18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 r="7868"/>
          <a:stretch/>
        </p:blipFill>
        <p:spPr>
          <a:xfrm>
            <a:off x="9449605" y="0"/>
            <a:ext cx="2742396" cy="151704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17371C09-5B82-43AD-BC47-28CA6369C2E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2164"/>
            <a:ext cx="1751533" cy="855836"/>
          </a:xfrm>
          <a:prstGeom prst="rect">
            <a:avLst/>
          </a:prstGeom>
        </p:spPr>
      </p:pic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D499E7C1-046C-4666-B7D2-1729037D3A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15090" y="787400"/>
            <a:ext cx="3629920" cy="5283200"/>
          </a:xfrm>
          <a:prstGeom prst="roundRect">
            <a:avLst>
              <a:gd name="adj" fmla="val 26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31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BE346F20-A434-4641-A3E1-A20D4FF57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898136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xmlns="" id="{905FE7C2-1327-455D-AAC9-EBA0F21D876D}"/>
              </a:ext>
            </a:extLst>
          </p:cNvPr>
          <p:cNvSpPr txBox="1"/>
          <p:nvPr userDrawn="1"/>
        </p:nvSpPr>
        <p:spPr>
          <a:xfrm>
            <a:off x="4181605" y="6928456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0A24FB47-D68F-4F85-8223-A527B63A1E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138630" cy="1517043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6D1351C3-9377-49F2-99C8-F9BC0B6820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56" y="4488636"/>
            <a:ext cx="1473834" cy="2369364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E85BED2E-FE24-42DE-9FEF-C3A5E91685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482" y="244503"/>
            <a:ext cx="1536475" cy="1272540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635DD679-BFE2-4ACC-A78A-72C7AD12EC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78" y="4541289"/>
            <a:ext cx="2491122" cy="2316711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xmlns="" id="{DA53A146-0989-4D82-A424-BD55381D6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 flipH="1">
            <a:off x="9071380" y="200847"/>
            <a:ext cx="3050678" cy="1483086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xmlns="" id="{6C2EA7EE-ED51-4A3E-BEA5-48D7668D7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8"/>
          <a:stretch/>
        </p:blipFill>
        <p:spPr>
          <a:xfrm flipH="1">
            <a:off x="6113982" y="5252860"/>
            <a:ext cx="2464796" cy="1605140"/>
          </a:xfrm>
          <a:prstGeom prst="rect">
            <a:avLst/>
          </a:prstGeom>
        </p:spPr>
      </p:pic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4CA9FFDF-69EC-498D-AF55-050300214CB8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413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688" r:id="rId3"/>
    <p:sldLayoutId id="2147483689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rpokachi.ru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public15349838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microsoft.com/office/2007/relationships/hdphoto" Target="../media/hdphoto15.wdp"/><Relationship Id="rId4" Type="http://schemas.openxmlformats.org/officeDocument/2006/relationships/image" Target="../media/image56.jpe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1.wdp"/><Relationship Id="rId5" Type="http://schemas.openxmlformats.org/officeDocument/2006/relationships/image" Target="../media/image64.jpe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12" Type="http://schemas.microsoft.com/office/2007/relationships/hdphoto" Target="../media/hdphoto2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5.wdp"/><Relationship Id="rId11" Type="http://schemas.openxmlformats.org/officeDocument/2006/relationships/image" Target="../media/image71.png"/><Relationship Id="rId5" Type="http://schemas.openxmlformats.org/officeDocument/2006/relationships/image" Target="../media/image68.jpe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0.wdp"/><Relationship Id="rId11" Type="http://schemas.microsoft.com/office/2007/relationships/hdphoto" Target="../media/hdphoto32.wdp"/><Relationship Id="rId5" Type="http://schemas.openxmlformats.org/officeDocument/2006/relationships/image" Target="../media/image73.jpeg"/><Relationship Id="rId10" Type="http://schemas.openxmlformats.org/officeDocument/2006/relationships/image" Target="../media/image76.png"/><Relationship Id="rId4" Type="http://schemas.microsoft.com/office/2007/relationships/hdphoto" Target="../media/hdphoto29.wdp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4.wdp"/><Relationship Id="rId5" Type="http://schemas.openxmlformats.org/officeDocument/2006/relationships/image" Target="../media/image78.jpeg"/><Relationship Id="rId4" Type="http://schemas.microsoft.com/office/2007/relationships/hdphoto" Target="../media/hdphoto3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79.jpeg"/><Relationship Id="rId7" Type="http://schemas.openxmlformats.org/officeDocument/2006/relationships/image" Target="../media/image81.jpeg"/><Relationship Id="rId12" Type="http://schemas.microsoft.com/office/2007/relationships/hdphoto" Target="../media/hdphoto3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6.wdp"/><Relationship Id="rId11" Type="http://schemas.openxmlformats.org/officeDocument/2006/relationships/image" Target="../media/image83.png"/><Relationship Id="rId5" Type="http://schemas.openxmlformats.org/officeDocument/2006/relationships/image" Target="../media/image80.jpeg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1.wdp"/><Relationship Id="rId5" Type="http://schemas.openxmlformats.org/officeDocument/2006/relationships/image" Target="../media/image85.jpeg"/><Relationship Id="rId10" Type="http://schemas.microsoft.com/office/2007/relationships/hdphoto" Target="../media/hdphoto43.wdp"/><Relationship Id="rId4" Type="http://schemas.microsoft.com/office/2007/relationships/hdphoto" Target="../media/hdphoto40.wdp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4.wdp"/><Relationship Id="rId7" Type="http://schemas.microsoft.com/office/2007/relationships/hdphoto" Target="../media/hdphoto46.wdp"/><Relationship Id="rId12" Type="http://schemas.microsoft.com/office/2007/relationships/hdphoto" Target="../media/hdphoto48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11" Type="http://schemas.openxmlformats.org/officeDocument/2006/relationships/image" Target="../media/image92.png"/><Relationship Id="rId5" Type="http://schemas.microsoft.com/office/2007/relationships/hdphoto" Target="../media/hdphoto45.wdp"/><Relationship Id="rId10" Type="http://schemas.microsoft.com/office/2007/relationships/hdphoto" Target="../media/hdphoto47.wdp"/><Relationship Id="rId4" Type="http://schemas.openxmlformats.org/officeDocument/2006/relationships/image" Target="../media/image89.jpe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93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0.wdp"/><Relationship Id="rId5" Type="http://schemas.openxmlformats.org/officeDocument/2006/relationships/image" Target="../media/image94.jpeg"/><Relationship Id="rId4" Type="http://schemas.microsoft.com/office/2007/relationships/hdphoto" Target="../media/hdphoto49.wdp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9.png"/><Relationship Id="rId7" Type="http://schemas.microsoft.com/office/2007/relationships/hdphoto" Target="../media/hdphoto5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microsoft.com/office/2007/relationships/hdphoto" Target="../media/hdphoto52.wdp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microsoft.com/office/2007/relationships/hdphoto" Target="../media/hdphoto5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6.wdp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8.wdp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8.wdp"/><Relationship Id="rId5" Type="http://schemas.openxmlformats.org/officeDocument/2006/relationships/image" Target="../media/image113.png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microsoft.com/office/2007/relationships/hdphoto" Target="../media/hdphoto60.wdp"/><Relationship Id="rId7" Type="http://schemas.microsoft.com/office/2007/relationships/hdphoto" Target="../media/hdphoto62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microsoft.com/office/2007/relationships/hdphoto" Target="../media/hdphoto61.wdp"/><Relationship Id="rId4" Type="http://schemas.openxmlformats.org/officeDocument/2006/relationships/image" Target="../media/image117.jpeg"/><Relationship Id="rId9" Type="http://schemas.microsoft.com/office/2007/relationships/hdphoto" Target="../media/hdphoto6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jpeg"/><Relationship Id="rId7" Type="http://schemas.microsoft.com/office/2007/relationships/hdphoto" Target="../media/hdphoto64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microsoft.com/office/2007/relationships/hdphoto" Target="../media/hdphoto6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microsoft.com/office/2007/relationships/hdphoto" Target="../media/hdphoto67.wdp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microsoft.com/office/2007/relationships/hdphoto" Target="../media/hdphoto66.wdp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30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8.wdp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134.jpeg"/><Relationship Id="rId7" Type="http://schemas.openxmlformats.org/officeDocument/2006/relationships/image" Target="../media/image136.jpeg"/><Relationship Id="rId12" Type="http://schemas.microsoft.com/office/2007/relationships/hdphoto" Target="../media/hdphoto7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1.wdp"/><Relationship Id="rId11" Type="http://schemas.openxmlformats.org/officeDocument/2006/relationships/image" Target="../media/image138.jpeg"/><Relationship Id="rId5" Type="http://schemas.openxmlformats.org/officeDocument/2006/relationships/image" Target="../media/image135.jpeg"/><Relationship Id="rId10" Type="http://schemas.microsoft.com/office/2007/relationships/hdphoto" Target="../media/hdphoto73.wdp"/><Relationship Id="rId4" Type="http://schemas.microsoft.com/office/2007/relationships/hdphoto" Target="../media/hdphoto70.wdp"/><Relationship Id="rId9" Type="http://schemas.openxmlformats.org/officeDocument/2006/relationships/image" Target="../media/image1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5.wdp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3.jpeg"/><Relationship Id="rId7" Type="http://schemas.microsoft.com/office/2007/relationships/hdphoto" Target="../media/hdphoto7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jpeg"/><Relationship Id="rId11" Type="http://schemas.microsoft.com/office/2007/relationships/hdphoto" Target="../media/hdphoto79.wdp"/><Relationship Id="rId5" Type="http://schemas.openxmlformats.org/officeDocument/2006/relationships/image" Target="../media/image144.jpeg"/><Relationship Id="rId10" Type="http://schemas.openxmlformats.org/officeDocument/2006/relationships/image" Target="../media/image147.png"/><Relationship Id="rId4" Type="http://schemas.microsoft.com/office/2007/relationships/hdphoto" Target="../media/hdphoto76.wdp"/><Relationship Id="rId9" Type="http://schemas.microsoft.com/office/2007/relationships/hdphoto" Target="../media/hdphoto7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8.jpeg"/><Relationship Id="rId7" Type="http://schemas.microsoft.com/office/2007/relationships/hdphoto" Target="../media/hdphoto8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2.jpeg"/><Relationship Id="rId4" Type="http://schemas.microsoft.com/office/2007/relationships/hdphoto" Target="../media/hdphoto80.wdp"/><Relationship Id="rId9" Type="http://schemas.microsoft.com/office/2007/relationships/hdphoto" Target="../media/hdphoto8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microsoft.com/office/2007/relationships/hdphoto" Target="../media/hdphoto83.wdp"/><Relationship Id="rId7" Type="http://schemas.microsoft.com/office/2007/relationships/hdphoto" Target="../media/hdphoto84.wdp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10" Type="http://schemas.microsoft.com/office/2007/relationships/hdphoto" Target="../media/hdphoto85.wdp"/><Relationship Id="rId4" Type="http://schemas.openxmlformats.org/officeDocument/2006/relationships/image" Target="../media/image154.jpeg"/><Relationship Id="rId9" Type="http://schemas.openxmlformats.org/officeDocument/2006/relationships/image" Target="../media/image1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microsoft.com/office/2007/relationships/hdphoto" Target="../media/hdphoto91.wdp"/><Relationship Id="rId3" Type="http://schemas.microsoft.com/office/2007/relationships/hdphoto" Target="../media/hdphoto86.wdp"/><Relationship Id="rId7" Type="http://schemas.microsoft.com/office/2007/relationships/hdphoto" Target="../media/hdphoto88.wdp"/><Relationship Id="rId12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jpeg"/><Relationship Id="rId11" Type="http://schemas.microsoft.com/office/2007/relationships/hdphoto" Target="../media/hdphoto90.wdp"/><Relationship Id="rId5" Type="http://schemas.microsoft.com/office/2007/relationships/hdphoto" Target="../media/hdphoto87.wdp"/><Relationship Id="rId10" Type="http://schemas.openxmlformats.org/officeDocument/2006/relationships/image" Target="../media/image163.jpeg"/><Relationship Id="rId4" Type="http://schemas.openxmlformats.org/officeDocument/2006/relationships/image" Target="../media/image160.jpeg"/><Relationship Id="rId9" Type="http://schemas.microsoft.com/office/2007/relationships/hdphoto" Target="../media/hdphoto8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microsoft.com/office/2007/relationships/hdphoto" Target="../media/hdphoto92.wdp"/><Relationship Id="rId7" Type="http://schemas.microsoft.com/office/2007/relationships/hdphoto" Target="../media/hdphoto94.wdp"/><Relationship Id="rId12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11" Type="http://schemas.microsoft.com/office/2007/relationships/hdphoto" Target="../media/hdphoto96.wdp"/><Relationship Id="rId5" Type="http://schemas.microsoft.com/office/2007/relationships/hdphoto" Target="../media/hdphoto93.wdp"/><Relationship Id="rId10" Type="http://schemas.openxmlformats.org/officeDocument/2006/relationships/image" Target="../media/image169.jpeg"/><Relationship Id="rId4" Type="http://schemas.openxmlformats.org/officeDocument/2006/relationships/image" Target="../media/image166.jpeg"/><Relationship Id="rId9" Type="http://schemas.microsoft.com/office/2007/relationships/hdphoto" Target="../media/hdphoto9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microsoft.com/office/2007/relationships/hdphoto" Target="../media/hdphoto97.wdp"/><Relationship Id="rId7" Type="http://schemas.microsoft.com/office/2007/relationships/hdphoto" Target="../media/hdphoto99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microsoft.com/office/2007/relationships/hdphoto" Target="../media/hdphoto98.wdp"/><Relationship Id="rId4" Type="http://schemas.openxmlformats.org/officeDocument/2006/relationships/image" Target="../media/image172.jpeg"/><Relationship Id="rId9" Type="http://schemas.openxmlformats.org/officeDocument/2006/relationships/image" Target="../media/image17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microsoft.com/office/2007/relationships/hdphoto" Target="../media/hdphoto100.wdp"/><Relationship Id="rId7" Type="http://schemas.microsoft.com/office/2007/relationships/hdphoto" Target="../media/hdphoto102.wdp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microsoft.com/office/2007/relationships/hdphoto" Target="../media/hdphoto101.wdp"/><Relationship Id="rId4" Type="http://schemas.openxmlformats.org/officeDocument/2006/relationships/image" Target="../media/image177.jpeg"/><Relationship Id="rId9" Type="http://schemas.microsoft.com/office/2007/relationships/hdphoto" Target="../media/hdphoto10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4.wdp"/><Relationship Id="rId7" Type="http://schemas.microsoft.com/office/2007/relationships/hdphoto" Target="../media/hdphoto105.wdp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08.wdp"/><Relationship Id="rId3" Type="http://schemas.openxmlformats.org/officeDocument/2006/relationships/image" Target="../media/image184.jpe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07.wdp"/><Relationship Id="rId5" Type="http://schemas.openxmlformats.org/officeDocument/2006/relationships/image" Target="../media/image185.jpeg"/><Relationship Id="rId4" Type="http://schemas.microsoft.com/office/2007/relationships/hdphoto" Target="../media/hdphoto106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11.wdp"/><Relationship Id="rId3" Type="http://schemas.openxmlformats.org/officeDocument/2006/relationships/image" Target="../media/image187.jpeg"/><Relationship Id="rId7" Type="http://schemas.openxmlformats.org/officeDocument/2006/relationships/image" Target="../media/image189.jpeg"/><Relationship Id="rId12" Type="http://schemas.microsoft.com/office/2007/relationships/hdphoto" Target="../media/hdphoto11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0.wdp"/><Relationship Id="rId11" Type="http://schemas.openxmlformats.org/officeDocument/2006/relationships/image" Target="../media/image191.png"/><Relationship Id="rId5" Type="http://schemas.openxmlformats.org/officeDocument/2006/relationships/image" Target="../media/image188.jpeg"/><Relationship Id="rId10" Type="http://schemas.microsoft.com/office/2007/relationships/hdphoto" Target="../media/hdphoto112.wdp"/><Relationship Id="rId4" Type="http://schemas.microsoft.com/office/2007/relationships/hdphoto" Target="../media/hdphoto109.wdp"/><Relationship Id="rId9" Type="http://schemas.openxmlformats.org/officeDocument/2006/relationships/image" Target="../media/image19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2.jpe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5.wdp"/><Relationship Id="rId5" Type="http://schemas.openxmlformats.org/officeDocument/2006/relationships/image" Target="../media/image193.jpeg"/><Relationship Id="rId10" Type="http://schemas.microsoft.com/office/2007/relationships/hdphoto" Target="../media/hdphoto116.wdp"/><Relationship Id="rId4" Type="http://schemas.microsoft.com/office/2007/relationships/hdphoto" Target="../media/hdphoto114.wdp"/><Relationship Id="rId9" Type="http://schemas.openxmlformats.org/officeDocument/2006/relationships/image" Target="../media/image1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8.wdp"/><Relationship Id="rId5" Type="http://schemas.openxmlformats.org/officeDocument/2006/relationships/image" Target="../media/image198.jpeg"/><Relationship Id="rId4" Type="http://schemas.microsoft.com/office/2007/relationships/hdphoto" Target="../media/hdphoto11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2.pn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public153498383" TargetMode="External"/><Relationship Id="rId5" Type="http://schemas.openxmlformats.org/officeDocument/2006/relationships/hyperlink" Target="https://ds-crr-pokachi-r86.gosweb.gosuslugi.ru/nash-detskiy-sad/" TargetMode="External"/><Relationship Id="rId4" Type="http://schemas.openxmlformats.org/officeDocument/2006/relationships/image" Target="../media/image20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1.wdp"/><Relationship Id="rId3" Type="http://schemas.openxmlformats.org/officeDocument/2006/relationships/image" Target="../media/image205.jpe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20.wdp"/><Relationship Id="rId5" Type="http://schemas.openxmlformats.org/officeDocument/2006/relationships/image" Target="../media/image206.jpeg"/><Relationship Id="rId4" Type="http://schemas.microsoft.com/office/2007/relationships/hdphoto" Target="../media/hdphoto119.wdp"/><Relationship Id="rId9" Type="http://schemas.openxmlformats.org/officeDocument/2006/relationships/image" Target="../media/image2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microsoft.com/office/2007/relationships/hdphoto" Target="../media/hdphoto122.wdp"/><Relationship Id="rId4" Type="http://schemas.openxmlformats.org/officeDocument/2006/relationships/image" Target="../media/image210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25.wdp"/><Relationship Id="rId13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3.jpeg"/><Relationship Id="rId12" Type="http://schemas.microsoft.com/office/2007/relationships/hdphoto" Target="../media/hdphoto127.wdp"/><Relationship Id="rId2" Type="http://schemas.openxmlformats.org/officeDocument/2006/relationships/notesSlide" Target="../notesSlides/notesSlide24.xml"/><Relationship Id="rId16" Type="http://schemas.microsoft.com/office/2007/relationships/hdphoto" Target="../media/hdphoto12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24.wdp"/><Relationship Id="rId11" Type="http://schemas.openxmlformats.org/officeDocument/2006/relationships/image" Target="../media/image215.jpeg"/><Relationship Id="rId5" Type="http://schemas.openxmlformats.org/officeDocument/2006/relationships/image" Target="../media/image212.jpeg"/><Relationship Id="rId15" Type="http://schemas.openxmlformats.org/officeDocument/2006/relationships/image" Target="../media/image217.png"/><Relationship Id="rId10" Type="http://schemas.microsoft.com/office/2007/relationships/hdphoto" Target="../media/hdphoto126.wdp"/><Relationship Id="rId4" Type="http://schemas.microsoft.com/office/2007/relationships/hdphoto" Target="../media/hdphoto123.wdp"/><Relationship Id="rId9" Type="http://schemas.openxmlformats.org/officeDocument/2006/relationships/image" Target="../media/image214.jpeg"/><Relationship Id="rId14" Type="http://schemas.microsoft.com/office/2007/relationships/hdphoto" Target="../media/hdphoto12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4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microsoft.com/office/2007/relationships/hdphoto" Target="../media/hdphoto6.wdp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0.png"/><Relationship Id="rId7" Type="http://schemas.openxmlformats.org/officeDocument/2006/relationships/image" Target="../media/image5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54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73" y="1580181"/>
            <a:ext cx="6556327" cy="3933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</a:t>
            </a:r>
          </a:p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</a:t>
            </a:r>
          </a:p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</a:t>
            </a:r>
          </a:p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Покачи  </a:t>
            </a:r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Югра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9968" y="5605272"/>
            <a:ext cx="817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 руководителя: </a:t>
            </a:r>
            <a:r>
              <a:rPr lang="ru-RU" altLang="ko-KR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Руцкая Алла Леонидовна</a:t>
            </a:r>
          </a:p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http://crrpokachi.ru/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https://vk.com/public153498383</a:t>
            </a:r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ko-KR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ko-K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1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A311801-8B54-46B6-A38D-D743A5019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66979" b="31067"/>
          <a:stretch/>
        </p:blipFill>
        <p:spPr>
          <a:xfrm flipH="1">
            <a:off x="10045701" y="5127276"/>
            <a:ext cx="2146300" cy="17307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2775" y="530352"/>
            <a:ext cx="110366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Учебно-воспитательный процесс  педагоги стараются строить таким образом, </a:t>
            </a:r>
            <a:endParaRPr lang="ru-RU" altLang="ko-KR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altLang="ko-KR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ребенку было интересно во время организованной образовательной деятельности, чтобы он стал активным участником происходящего</a:t>
            </a:r>
            <a:r>
              <a:rPr lang="ru-RU" altLang="ko-KR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o-KR" altLang="en-US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3" descr="C:\Users\user\Desktop\IT-ERt7EP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34" y="1714309"/>
            <a:ext cx="3221412" cy="231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3.userapi.com/s/v1/ig2/i3bapStInGFB-R-VACvlQ6x0iDrYVtsIZ2cu81wjC-28SkytZfqqpE9oLVURiZgD3X_etTyg-BHF1vFYnZakDmO-.jpg?quality=95&amp;as=32x35,48x53,72x80,108x120,160x177,240x266,360x399,480x532,540x598,640x709,720x798,1026x1137&amp;from=bu&amp;u=fUD7s2iWeUu9Lddf1Z_CALqo6yVfA-NlOefhhaRZvh0&amp;cs=1026x11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7" y="1891227"/>
            <a:ext cx="3296572" cy="389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3.userapi.com/impg/ezmlrxGo5iO9lXBLxnzqxt4i7McnaTJEwRLNxQ/Z7rlEIHhVLY.jpg?size=739x999&amp;quality=95&amp;sign=20084ad16feeebb3952f30ea08154435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1920" b="12817"/>
          <a:stretch/>
        </p:blipFill>
        <p:spPr bwMode="auto">
          <a:xfrm flipH="1">
            <a:off x="7845300" y="1891227"/>
            <a:ext cx="3621276" cy="39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un9-29.userapi.com/s/v1/if2/L8Dl11ysuwjJDdokojU_M6JrR-YwmM4A9w2M_GebJAJMF7tQdZABw2DG4juyMRGn6BVzRg2ZoSoIQAUucLyyUFSs.jpg?quality=96&amp;as=32x24,48x36,72x54,108x81,160x120,240x180,360x270,480x360,540x405,640x480,720x540,960x720&amp;from=bu&amp;u=AnisXWLvMQgQyVNqCFwoRkC_fkWJBKKl-JEE8QPXva4&amp;cs=807x60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14034"/>
          <a:stretch/>
        </p:blipFill>
        <p:spPr bwMode="auto">
          <a:xfrm>
            <a:off x="4299034" y="4276738"/>
            <a:ext cx="3221412" cy="234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2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31.userapi.com/s/v1/ig2/mO3A0agIe4lMlET3S31dn3WLZAn7TcO-PeubsMTj2VDEvG9qNPSGYQeVHh2pW-r_hoMAOseWTxGGwxRlFq9UDQ-q.jpg?quality=95&amp;as=32x43,48x64,72x96,108x144,160x213,240x320,360x480,480x640,540x720,640x853,720x960,1080x1440,1280x1707,1440x1920,1920x2560&amp;from=bu&amp;u=qsQDwCeSB8ID-CDy8LPbtT8YuuRwADw0ypJJ4JRw4yY&amp;cs=810x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34" y="2217001"/>
            <a:ext cx="3459084" cy="3961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0080" y="594360"/>
            <a:ext cx="1090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после образовательной деятельности, во время прогулки или просто в свободное время непроизвольно идет обсуждение среди детей только что полученной информации.</a:t>
            </a:r>
            <a:endParaRPr lang="ko-KR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s://sun9-33.userapi.com/impg/Xnbn0pq1oCLq62ZouvAzlh2a_vUoQAZ6LlueSQ/vV4c1lLA6UU.jpg?size=1599x1200&amp;quality=95&amp;sign=1fbb952dda5b2128c0e14d287141796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1389888"/>
            <a:ext cx="3362889" cy="252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51.userapi.com/impg/qqEqCY6zqEgBGS98ifsTHwvYvJ8hcCefMd0uTw/pCZnzLPPMdI.jpg?size=1581x1581&amp;quality=95&amp;sign=954a73efe479876717171cb9d1e8da0d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2775" r="1820" b="43456"/>
          <a:stretch/>
        </p:blipFill>
        <p:spPr bwMode="auto">
          <a:xfrm>
            <a:off x="8153796" y="1527048"/>
            <a:ext cx="3395076" cy="389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esktop\45xkOn83NXw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16790" r="-2373" b="3358"/>
          <a:stretch>
            <a:fillRect/>
          </a:stretch>
        </p:blipFill>
        <p:spPr bwMode="auto">
          <a:xfrm>
            <a:off x="640079" y="4009475"/>
            <a:ext cx="3474720" cy="256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5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6928" y="484633"/>
            <a:ext cx="109910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ОБМЕН ПЕРЕДОВЫМ ОПЫТОМ С ДОУ</a:t>
            </a:r>
            <a:endParaRPr lang="ru-RU" altLang="ko-K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ПЕДАГОГОВ В ГОРОДСКОМ МАРАФОНЕ 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«ПОДЕЛИМСЯ ОПЫТОМ»</a:t>
            </a:r>
          </a:p>
        </p:txBody>
      </p:sp>
      <p:pic>
        <p:nvPicPr>
          <p:cNvPr id="16" name="Picture 3" descr="C:\Users\user\Desktop\лучшие сады СМОТР\expjmfnQio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" t="23750" r="5086" b="9589"/>
          <a:stretch>
            <a:fillRect/>
          </a:stretch>
        </p:blipFill>
        <p:spPr bwMode="auto">
          <a:xfrm>
            <a:off x="566928" y="1687414"/>
            <a:ext cx="3281754" cy="373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ser\Desktop\poTgMOX4Za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9" b="19894"/>
          <a:stretch>
            <a:fillRect/>
          </a:stretch>
        </p:blipFill>
        <p:spPr bwMode="auto">
          <a:xfrm>
            <a:off x="4257672" y="2542065"/>
            <a:ext cx="3298704" cy="365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24.userapi.com/impg/gopguWy4E8Kd2S2t1ecu0nieoFNSfjrBJtyg9Q/PBfoVcbacvU.jpg?size=785x837&amp;quality=95&amp;sign=ea6cb3c9766c76db9b8a915244b32974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65"/>
          <a:stretch/>
        </p:blipFill>
        <p:spPr bwMode="auto">
          <a:xfrm>
            <a:off x="7921761" y="1990790"/>
            <a:ext cx="3535672" cy="278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Герои советских мультфильмов картинки (33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Герои советских мультфильмов картинки (33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Герои советских мультфильмов картинки (33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4" name="Picture 16" descr="Рисунки из сказки Чебурашка и Крокодил Гена для дете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02" b="96568" l="8429" r="9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61" y="4964457"/>
            <a:ext cx="2828071" cy="17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2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6928" y="484633"/>
            <a:ext cx="109910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ОБМЕН ПЕРЕДОВЫМ ОПЫТОМ С ДОУ</a:t>
            </a:r>
            <a:endParaRPr lang="ru-RU" altLang="ko-K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ПЕДАГОГОВ В ГОРОДСКОМ МАРАФОНЕ 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«ПОДЕЛИМСЯ ОПЫТОМ»</a:t>
            </a:r>
          </a:p>
        </p:txBody>
      </p:sp>
      <p:pic>
        <p:nvPicPr>
          <p:cNvPr id="8202" name="Picture 10" descr="https://sun9-74.userapi.com/impg/ZDZEXUzwhlGhk0y0MsaUavH5P47ic7ONZOmY3g/sdjyyUpieWE.jpg?size=634x659&amp;quality=95&amp;sign=4bdd983c0cac7c43bc6eb20d06ddf5b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1" y="1778854"/>
            <a:ext cx="3410711" cy="284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2.userapi.com/impg/HyaCZ7l6U1ER8PawkJRihG0so_2bm8AVw-NnJQ/bJhFM9bpbeg.jpg?size=950x816&amp;quality=95&amp;sign=d55d55fed0f771b856174f5d725045c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1" r="3018" b="8193"/>
          <a:stretch/>
        </p:blipFill>
        <p:spPr bwMode="auto">
          <a:xfrm>
            <a:off x="4357115" y="3282242"/>
            <a:ext cx="3410711" cy="291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sun9-1.userapi.com/impg/ggjgofN6588XQCSqyj1TNftrJaNGEk6jJUeGxA/WtUf-ajFm_U.jpg?size=1600x1200&amp;quality=95&amp;sign=6072bdb878f26c6bb2aadebe47495c27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5" t="19557" r="10586" b="2186"/>
          <a:stretch/>
        </p:blipFill>
        <p:spPr bwMode="auto">
          <a:xfrm>
            <a:off x="7927849" y="1778854"/>
            <a:ext cx="3520439" cy="284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мальвина на прозрачном фоне 28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77" b="98013" l="9693" r="94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8431" y="4621037"/>
            <a:ext cx="1679274" cy="2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736x/7f/05/cf/7f05cf342d6f3ae398b9312c85843598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5" l="10000" r="9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2376" y="525780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5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6928" y="484633"/>
            <a:ext cx="109910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ОБМЕН ПЕРЕДОВЫМ ОПЫТОМ С ДОУ</a:t>
            </a:r>
            <a:endParaRPr lang="ru-RU" altLang="ko-K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ПЕДАГОГОВ В ГОРОДСКОМ МАРАФОНЕ 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«ПОДЕЛИМСЯ ОПЫТОМ»</a:t>
            </a:r>
          </a:p>
        </p:txBody>
      </p:sp>
      <p:pic>
        <p:nvPicPr>
          <p:cNvPr id="6" name="Picture 2" descr="C:\Users\user\Desktop\NNrIL8-XtM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" y="1714846"/>
            <a:ext cx="3920061" cy="324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B5Xv7Ev2Li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414" r="1437" b="17474"/>
          <a:stretch>
            <a:fillRect/>
          </a:stretch>
        </p:blipFill>
        <p:spPr bwMode="auto">
          <a:xfrm>
            <a:off x="4697953" y="2444732"/>
            <a:ext cx="3495960" cy="374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DtmkSDnkRF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27119" b="7070"/>
          <a:stretch>
            <a:fillRect/>
          </a:stretch>
        </p:blipFill>
        <p:spPr bwMode="auto">
          <a:xfrm>
            <a:off x="8385225" y="1714845"/>
            <a:ext cx="3172791" cy="334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Тортилла черепаха клипарт (45 фото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26" y="5056632"/>
            <a:ext cx="1788055" cy="184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736x/1e/1e/75/1e1e7519577600375164f78475c727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74" b="9393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4087" y="5084170"/>
            <a:ext cx="1785395" cy="1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8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6928" y="685800"/>
            <a:ext cx="108356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ОБМЕН ПЕРЕДОВЫМ ОПЫТОМ С ДОУ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РАМКАХ ГОДА «ПЕДАГОГА И НАСТАВНИКА»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МАСТЕР – КЛАСС «ПУТЕШЕСТВИЕ В  ПЕРВОБЫТНЫЙ ВЕК»</a:t>
            </a:r>
          </a:p>
        </p:txBody>
      </p:sp>
      <p:pic>
        <p:nvPicPr>
          <p:cNvPr id="9" name="Picture 2" descr="C:\Users\user\Desktop\ZLM6LVASZw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4601"/>
          <a:stretch>
            <a:fillRect/>
          </a:stretch>
        </p:blipFill>
        <p:spPr bwMode="auto">
          <a:xfrm>
            <a:off x="6227063" y="2779776"/>
            <a:ext cx="5010697" cy="326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wS4KkdCP2N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0" y="2029968"/>
            <a:ext cx="5010697" cy="326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0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34.userapi.com/impg/Jw1bQZ9yWIMtp2XoF-Pxcb03NjZ4Ee00CZT-VQ/2u7tRHhNZjM.jpg?size=1483x1074&amp;quality=95&amp;sign=2f47ee20f18a367b62749151fb05675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5" y="1841495"/>
            <a:ext cx="3908782" cy="293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55.userapi.com/impg/6dW5L-_sYH9oP4bJrdZFADly-Y7DmpZjWNu9zg/-vbwUCTdRlM.jpg?size=1600x1200&amp;quality=95&amp;sign=b3a814f14ca40b97c5ef65a28957801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27" y="1773761"/>
            <a:ext cx="3908782" cy="293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77.userapi.com/impg/8798bKOR5O0BNC7l8VgMM5-R1eZ71MJUodG-ow/d9T3jC76jZw.jpg?size=1600x1200&amp;quality=95&amp;sign=c9d4418bb774efac4f2f6e019d4f0cc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4" y="3321048"/>
            <a:ext cx="3872089" cy="290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3466" y="465667"/>
            <a:ext cx="10759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РАМКАХ  ПЛАНА  «ДОРОЖНАЯ КАРТА»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 «НАСТАВНИЧЕСТВО»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ПЕДАГОГИЧЕСКАЯ ГОСТИНАЯ ДЛЯ МОЛОДЫХ ПЕДАГОГОВ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«ОТ ТЕОРИИ К ПРАКТИКЕ»</a:t>
            </a:r>
          </a:p>
          <a:p>
            <a:pPr algn="ctr"/>
            <a:r>
              <a:rPr lang="ru-RU" sz="2000" dirty="0" smtClean="0"/>
              <a:t> </a:t>
            </a:r>
            <a:endParaRPr lang="ru-RU" altLang="ko-KR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s://i.pinimg.com/736x/4d/c4/95/4dc495d85919942ae09e39e9b0cc88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954" l="9934" r="93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45" y="4847606"/>
            <a:ext cx="2457889" cy="21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.pinimg.com/736x/b0/2d/56/b02d5670a87a053e1268c1b9394eac7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741" b="63148" l="68207" r="97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37" t="33567" b="36946"/>
          <a:stretch/>
        </p:blipFill>
        <p:spPr bwMode="auto">
          <a:xfrm>
            <a:off x="1334272" y="4740684"/>
            <a:ext cx="1679860" cy="20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67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6928" y="530352"/>
            <a:ext cx="10917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ОБМЕН ПЕРЕДОВЫМ ОПЫТОМ С ДОУ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РАМКАХ ГОДА «ПЕДАГОГА И НАСТАВНИКА»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МАСТЕР – КЛАСС</a:t>
            </a:r>
          </a:p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 БОГАТСТВО ОРНАМЕНТОВ НА ТАТАРСКИХ ПОЛОТЕНЦАХ» </a:t>
            </a:r>
          </a:p>
        </p:txBody>
      </p:sp>
      <p:pic>
        <p:nvPicPr>
          <p:cNvPr id="5" name="Picture 4" descr="C:\Users\user\Desktop\-0CKzUG7v0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5"/>
          <a:stretch>
            <a:fillRect/>
          </a:stretch>
        </p:blipFill>
        <p:spPr bwMode="auto">
          <a:xfrm>
            <a:off x="4626864" y="2168922"/>
            <a:ext cx="2962656" cy="248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IAd-yg1O9w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68" b="12451"/>
          <a:stretch>
            <a:fillRect/>
          </a:stretch>
        </p:blipFill>
        <p:spPr bwMode="auto">
          <a:xfrm>
            <a:off x="7916133" y="2872478"/>
            <a:ext cx="3742465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icXXDP9DII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7" y="2944368"/>
            <a:ext cx="3748717" cy="257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Приключения Незнайки и его друзей Незнайка на Луне Персонажи книг о Незнайке  Сказка, художник, класс, другие, мальчик png | Klipart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8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23" y="4620328"/>
            <a:ext cx="2489411" cy="22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0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6656" y="429768"/>
            <a:ext cx="10881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</a:p>
          <a:p>
            <a:pPr algn="ctr"/>
            <a:r>
              <a:rPr lang="ru-RU" altLang="ko-K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</a:p>
          <a:p>
            <a:pPr algn="ctr"/>
            <a:r>
              <a:rPr lang="ru-RU" altLang="ko-K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ПРОГРАММЫ  «ЮГРА»</a:t>
            </a:r>
          </a:p>
        </p:txBody>
      </p:sp>
      <p:pic>
        <p:nvPicPr>
          <p:cNvPr id="7" name="Picture 3" descr="C:\Users\user\Desktop\GljJ_jxefV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" r="6165"/>
          <a:stretch>
            <a:fillRect/>
          </a:stretch>
        </p:blipFill>
        <p:spPr bwMode="auto">
          <a:xfrm>
            <a:off x="4252989" y="3278253"/>
            <a:ext cx="3728693" cy="289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hVunYMr38Z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4" t="6638" r="9745" b="13203"/>
          <a:stretch>
            <a:fillRect/>
          </a:stretch>
        </p:blipFill>
        <p:spPr bwMode="auto">
          <a:xfrm>
            <a:off x="8145690" y="2203636"/>
            <a:ext cx="3540342" cy="302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68" r="20335" b="1"/>
          <a:stretch/>
        </p:blipFill>
        <p:spPr bwMode="auto">
          <a:xfrm>
            <a:off x="576070" y="2295957"/>
            <a:ext cx="3502151" cy="291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7344" y="1834304"/>
            <a:ext cx="2855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ИНФОГРАД 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553" y="1814763"/>
            <a:ext cx="2855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НАУКОГРАД 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42143" y="2791481"/>
            <a:ext cx="2855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ТЕХНОГРАД 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8" y="240400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736x/78/37/2f/78372fa25b68466a18759e65fde82b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4" b="98856" l="97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7908" y="5227489"/>
            <a:ext cx="937953" cy="16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736x/37/26/dc/3726dc5da59152e9113dd022c91989ed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89" y="5475541"/>
            <a:ext cx="135731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9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68680" y="1389888"/>
            <a:ext cx="10917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AutoShape 6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91640" y="566928"/>
            <a:ext cx="871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ko-KR" alt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1161288" y="2023642"/>
            <a:ext cx="4242816" cy="394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Волна 20"/>
          <p:cNvSpPr/>
          <p:nvPr/>
        </p:nvSpPr>
        <p:spPr>
          <a:xfrm>
            <a:off x="1161288" y="4892040"/>
            <a:ext cx="4242816" cy="1517904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музыкально-ритмических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647688" y="2023641"/>
            <a:ext cx="4242815" cy="4096505"/>
          </a:xfrm>
          <a:prstGeom prst="rect">
            <a:avLst/>
          </a:prstGeom>
        </p:spPr>
      </p:pic>
      <p:sp>
        <p:nvSpPr>
          <p:cNvPr id="24" name="Волна 23"/>
          <p:cNvSpPr/>
          <p:nvPr/>
        </p:nvSpPr>
        <p:spPr>
          <a:xfrm>
            <a:off x="6647687" y="5022867"/>
            <a:ext cx="4242816" cy="1517904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endParaRPr lang="ru-RU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речи детей раннего возраста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фольклора»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4" descr="кот матроскин на прозрачном фоне 26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83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22" y="5251312"/>
            <a:ext cx="1737668" cy="17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12" y="19514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2"/>
          <p:cNvSpPr/>
          <p:nvPr/>
        </p:nvSpPr>
        <p:spPr>
          <a:xfrm>
            <a:off x="4622482" y="557784"/>
            <a:ext cx="6931152" cy="4451208"/>
          </a:xfrm>
          <a:prstGeom prst="cloudCallout">
            <a:avLst/>
          </a:prstGeom>
          <a:solidFill>
            <a:srgbClr val="3DC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ru-RU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–высшее, общий стаж работы – 31 год, в занимаемой должности 9 лет.</a:t>
            </a:r>
          </a:p>
          <a:p>
            <a:pPr algn="ctr"/>
            <a:r>
              <a:rPr lang="ru-RU" altLang="ko-KR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Жизненное кредо:</a:t>
            </a:r>
          </a:p>
          <a:p>
            <a:pPr algn="ctr"/>
            <a:r>
              <a:rPr lang="ru-RU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– моя жизнь». </a:t>
            </a:r>
          </a:p>
          <a:p>
            <a:pPr algn="ctr"/>
            <a:r>
              <a:rPr lang="ru-RU" altLang="ko-K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Почетной грамотой Министерства и науки РФ,2017г.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Ведомственным знаком отличия Министерства Просвещения РФ «Отличник Просвещения» .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Министерской  грамотой в  2022году.</a:t>
            </a:r>
            <a:endParaRPr lang="en-US" altLang="ko-K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ы смотрите облака белокрылые лошадки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2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86" y="4847981"/>
            <a:ext cx="2953385" cy="17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2621"/>
          <a:stretch>
            <a:fillRect/>
          </a:stretch>
        </p:blipFill>
        <p:spPr>
          <a:xfrm>
            <a:off x="988300" y="1608178"/>
            <a:ext cx="3510548" cy="3510542"/>
          </a:xfrm>
        </p:spPr>
      </p:pic>
      <p:pic>
        <p:nvPicPr>
          <p:cNvPr id="11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892">
            <a:off x="3425190" y="5268104"/>
            <a:ext cx="1677268" cy="1186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zoozel.ru/gallery/images/41523_kartinka-karanda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3154">
            <a:off x="6466170" y="5992741"/>
            <a:ext cx="872407" cy="869509"/>
          </a:xfrm>
          <a:prstGeom prst="rect">
            <a:avLst/>
          </a:prstGeom>
          <a:noFill/>
        </p:spPr>
      </p:pic>
      <p:sp>
        <p:nvSpPr>
          <p:cNvPr id="9" name="Полилиния 8"/>
          <p:cNvSpPr/>
          <p:nvPr/>
        </p:nvSpPr>
        <p:spPr>
          <a:xfrm>
            <a:off x="5308600" y="6256867"/>
            <a:ext cx="1026949" cy="464036"/>
          </a:xfrm>
          <a:custGeom>
            <a:avLst/>
            <a:gdLst>
              <a:gd name="connsiteX0" fmla="*/ 87745 w 2096654"/>
              <a:gd name="connsiteY0" fmla="*/ 0 h 1055254"/>
              <a:gd name="connsiteX1" fmla="*/ 614218 w 2096654"/>
              <a:gd name="connsiteY1" fmla="*/ 27709 h 1055254"/>
              <a:gd name="connsiteX2" fmla="*/ 18473 w 2096654"/>
              <a:gd name="connsiteY2" fmla="*/ 124691 h 1055254"/>
              <a:gd name="connsiteX3" fmla="*/ 725054 w 2096654"/>
              <a:gd name="connsiteY3" fmla="*/ 152400 h 1055254"/>
              <a:gd name="connsiteX4" fmla="*/ 794327 w 2096654"/>
              <a:gd name="connsiteY4" fmla="*/ 193964 h 1055254"/>
              <a:gd name="connsiteX5" fmla="*/ 309418 w 2096654"/>
              <a:gd name="connsiteY5" fmla="*/ 290945 h 1055254"/>
              <a:gd name="connsiteX6" fmla="*/ 877454 w 2096654"/>
              <a:gd name="connsiteY6" fmla="*/ 346364 h 1055254"/>
              <a:gd name="connsiteX7" fmla="*/ 1126836 w 2096654"/>
              <a:gd name="connsiteY7" fmla="*/ 374073 h 1055254"/>
              <a:gd name="connsiteX8" fmla="*/ 350982 w 2096654"/>
              <a:gd name="connsiteY8" fmla="*/ 471055 h 1055254"/>
              <a:gd name="connsiteX9" fmla="*/ 1625600 w 2096654"/>
              <a:gd name="connsiteY9" fmla="*/ 595745 h 1055254"/>
              <a:gd name="connsiteX10" fmla="*/ 1445491 w 2096654"/>
              <a:gd name="connsiteY10" fmla="*/ 872836 h 1055254"/>
              <a:gd name="connsiteX11" fmla="*/ 2096654 w 2096654"/>
              <a:gd name="connsiteY11" fmla="*/ 914400 h 1055254"/>
              <a:gd name="connsiteX12" fmla="*/ 2096654 w 2096654"/>
              <a:gd name="connsiteY12" fmla="*/ 914400 h 1055254"/>
              <a:gd name="connsiteX13" fmla="*/ 1999673 w 2096654"/>
              <a:gd name="connsiteY13" fmla="*/ 900545 h 1055254"/>
              <a:gd name="connsiteX14" fmla="*/ 1999673 w 2096654"/>
              <a:gd name="connsiteY14" fmla="*/ 900545 h 1055254"/>
              <a:gd name="connsiteX15" fmla="*/ 1930400 w 2096654"/>
              <a:gd name="connsiteY15" fmla="*/ 900545 h 1055254"/>
              <a:gd name="connsiteX16" fmla="*/ 1971964 w 2096654"/>
              <a:gd name="connsiteY16" fmla="*/ 928255 h 1055254"/>
              <a:gd name="connsiteX17" fmla="*/ 1971964 w 2096654"/>
              <a:gd name="connsiteY17" fmla="*/ 928255 h 1055254"/>
              <a:gd name="connsiteX18" fmla="*/ 1971964 w 2096654"/>
              <a:gd name="connsiteY18" fmla="*/ 928255 h 1055254"/>
              <a:gd name="connsiteX19" fmla="*/ 1958109 w 2096654"/>
              <a:gd name="connsiteY19" fmla="*/ 928255 h 1055254"/>
              <a:gd name="connsiteX20" fmla="*/ 1916545 w 2096654"/>
              <a:gd name="connsiteY20" fmla="*/ 1052945 h 1055254"/>
              <a:gd name="connsiteX21" fmla="*/ 2082800 w 2096654"/>
              <a:gd name="connsiteY21" fmla="*/ 914400 h 1055254"/>
              <a:gd name="connsiteX22" fmla="*/ 1958109 w 2096654"/>
              <a:gd name="connsiteY22" fmla="*/ 955964 h 1055254"/>
              <a:gd name="connsiteX23" fmla="*/ 1944254 w 2096654"/>
              <a:gd name="connsiteY23" fmla="*/ 928255 h 105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96654" h="1055254">
                <a:moveTo>
                  <a:pt x="87745" y="0"/>
                </a:moveTo>
                <a:cubicBezTo>
                  <a:pt x="356754" y="3463"/>
                  <a:pt x="625763" y="6927"/>
                  <a:pt x="614218" y="27709"/>
                </a:cubicBezTo>
                <a:cubicBezTo>
                  <a:pt x="602673" y="48491"/>
                  <a:pt x="0" y="103909"/>
                  <a:pt x="18473" y="124691"/>
                </a:cubicBezTo>
                <a:cubicBezTo>
                  <a:pt x="36946" y="145473"/>
                  <a:pt x="595745" y="140855"/>
                  <a:pt x="725054" y="152400"/>
                </a:cubicBezTo>
                <a:cubicBezTo>
                  <a:pt x="854363" y="163946"/>
                  <a:pt x="863600" y="170873"/>
                  <a:pt x="794327" y="193964"/>
                </a:cubicBezTo>
                <a:cubicBezTo>
                  <a:pt x="725054" y="217055"/>
                  <a:pt x="295564" y="265545"/>
                  <a:pt x="309418" y="290945"/>
                </a:cubicBezTo>
                <a:cubicBezTo>
                  <a:pt x="323272" y="316345"/>
                  <a:pt x="877454" y="346364"/>
                  <a:pt x="877454" y="346364"/>
                </a:cubicBezTo>
                <a:cubicBezTo>
                  <a:pt x="1013690" y="360219"/>
                  <a:pt x="1214581" y="353291"/>
                  <a:pt x="1126836" y="374073"/>
                </a:cubicBezTo>
                <a:cubicBezTo>
                  <a:pt x="1039091" y="394855"/>
                  <a:pt x="267855" y="434110"/>
                  <a:pt x="350982" y="471055"/>
                </a:cubicBezTo>
                <a:cubicBezTo>
                  <a:pt x="434109" y="508000"/>
                  <a:pt x="1443182" y="528782"/>
                  <a:pt x="1625600" y="595745"/>
                </a:cubicBezTo>
                <a:cubicBezTo>
                  <a:pt x="1808018" y="662708"/>
                  <a:pt x="1366982" y="819727"/>
                  <a:pt x="1445491" y="872836"/>
                </a:cubicBezTo>
                <a:cubicBezTo>
                  <a:pt x="1524000" y="925945"/>
                  <a:pt x="2096654" y="914400"/>
                  <a:pt x="2096654" y="914400"/>
                </a:cubicBezTo>
                <a:lnTo>
                  <a:pt x="2096654" y="914400"/>
                </a:lnTo>
                <a:lnTo>
                  <a:pt x="1999673" y="900545"/>
                </a:lnTo>
                <a:lnTo>
                  <a:pt x="1999673" y="900545"/>
                </a:lnTo>
                <a:cubicBezTo>
                  <a:pt x="1988128" y="900545"/>
                  <a:pt x="1935018" y="895927"/>
                  <a:pt x="1930400" y="900545"/>
                </a:cubicBezTo>
                <a:cubicBezTo>
                  <a:pt x="1925782" y="905163"/>
                  <a:pt x="1971964" y="928255"/>
                  <a:pt x="1971964" y="928255"/>
                </a:cubicBezTo>
                <a:lnTo>
                  <a:pt x="1971964" y="928255"/>
                </a:lnTo>
                <a:lnTo>
                  <a:pt x="1971964" y="928255"/>
                </a:lnTo>
                <a:cubicBezTo>
                  <a:pt x="1969655" y="928255"/>
                  <a:pt x="1967345" y="907473"/>
                  <a:pt x="1958109" y="928255"/>
                </a:cubicBezTo>
                <a:cubicBezTo>
                  <a:pt x="1948873" y="949037"/>
                  <a:pt x="1895763" y="1055254"/>
                  <a:pt x="1916545" y="1052945"/>
                </a:cubicBezTo>
                <a:cubicBezTo>
                  <a:pt x="1937327" y="1050636"/>
                  <a:pt x="2075873" y="930563"/>
                  <a:pt x="2082800" y="914400"/>
                </a:cubicBezTo>
                <a:cubicBezTo>
                  <a:pt x="2089727" y="898237"/>
                  <a:pt x="1981200" y="953655"/>
                  <a:pt x="1958109" y="955964"/>
                </a:cubicBezTo>
                <a:cubicBezTo>
                  <a:pt x="1935018" y="958273"/>
                  <a:pt x="1944254" y="928255"/>
                  <a:pt x="1944254" y="92825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29318" r="37588" b="30364"/>
          <a:stretch/>
        </p:blipFill>
        <p:spPr bwMode="auto">
          <a:xfrm>
            <a:off x="1161287" y="1986864"/>
            <a:ext cx="4242815" cy="325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68680" y="1389888"/>
            <a:ext cx="10917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AutoShape 6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Кот Матроскин из фильма «Трое из Простоквашино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91640" y="566928"/>
            <a:ext cx="871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ko-KR" alt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1" t="24568" r="38075" b="34197"/>
          <a:stretch/>
        </p:blipFill>
        <p:spPr bwMode="auto">
          <a:xfrm>
            <a:off x="6327648" y="1986864"/>
            <a:ext cx="4242817" cy="339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Волна 20"/>
          <p:cNvSpPr/>
          <p:nvPr/>
        </p:nvSpPr>
        <p:spPr>
          <a:xfrm>
            <a:off x="1161288" y="4892040"/>
            <a:ext cx="4242816" cy="1517904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«Горенка –Светёлка»</a:t>
            </a:r>
          </a:p>
        </p:txBody>
      </p:sp>
      <p:sp>
        <p:nvSpPr>
          <p:cNvPr id="24" name="Волна 23"/>
          <p:cNvSpPr/>
          <p:nvPr/>
        </p:nvSpPr>
        <p:spPr>
          <a:xfrm>
            <a:off x="6327648" y="4908973"/>
            <a:ext cx="4242816" cy="1517904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endParaRPr lang="ru-RU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«Занимательные круги»  на основе методики «Круги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0" name="Picture 2" descr="герои сказки незнайка на прозрачном фоне 25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8408" y="4097866"/>
            <a:ext cx="1463592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9" y="60092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1640" y="566928"/>
            <a:ext cx="871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ko-KR" alt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enovo\Pictures\Screenshots\Снимок экрана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27943" r="37709" b="20206"/>
          <a:stretch/>
        </p:blipFill>
        <p:spPr bwMode="auto">
          <a:xfrm>
            <a:off x="1586823" y="1622635"/>
            <a:ext cx="4461933" cy="352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лна 6"/>
          <p:cNvSpPr/>
          <p:nvPr/>
        </p:nvSpPr>
        <p:spPr>
          <a:xfrm>
            <a:off x="1586822" y="4766732"/>
            <a:ext cx="4461933" cy="1643212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«Интеллектуальные карты как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памяти, внимания,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8" name="Picture 4" descr="https://sun9-78.userapi.com/impg/_CMo7PvKxgmkvjialC_PXMU93RfLSML9XyVMng/HKmSXymSpoI.jpg?size=1581x1581&amp;quality=95&amp;sign=5e2fe8b8c59a416a6da1ada37e2134e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" t="1606" r="1915"/>
          <a:stretch/>
        </p:blipFill>
        <p:spPr bwMode="auto">
          <a:xfrm flipH="1">
            <a:off x="6910152" y="1622635"/>
            <a:ext cx="4325114" cy="372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олна 7"/>
          <p:cNvSpPr/>
          <p:nvPr/>
        </p:nvSpPr>
        <p:spPr>
          <a:xfrm>
            <a:off x="6910152" y="4766732"/>
            <a:ext cx="4325113" cy="1643212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endParaRPr lang="ru-RU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и развиваемся. Занимательные игры с использованием набора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Фрёбеля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0" name="Picture 6" descr="Герои сказки незнайка - 61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380" y="4146212"/>
            <a:ext cx="2711788" cy="27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74" y="0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6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enovo\Pictures\Screenshots\Снимок экрана (10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24536" r="37794" b="11687"/>
          <a:stretch/>
        </p:blipFill>
        <p:spPr bwMode="auto">
          <a:xfrm>
            <a:off x="1527556" y="1695598"/>
            <a:ext cx="4521200" cy="407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1640" y="566928"/>
            <a:ext cx="871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ko-KR" alt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1527556" y="4792470"/>
            <a:ext cx="4521200" cy="1473201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исследователи» 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757752" y="1695598"/>
            <a:ext cx="4325114" cy="362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Волна 14"/>
          <p:cNvSpPr/>
          <p:nvPr/>
        </p:nvSpPr>
        <p:spPr>
          <a:xfrm>
            <a:off x="6757753" y="4766732"/>
            <a:ext cx="4325113" cy="1498939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endParaRPr lang="ru-RU" altLang="ko-KR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стрейчинг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  <a:p>
            <a:pPr algn="ctr"/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60" name="Picture 12" descr="Картинки ромашка из незнайки на луне (65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33" y="3515252"/>
            <a:ext cx="1077766" cy="25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9" y="0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9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691640" y="566928"/>
            <a:ext cx="871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ko-KR" alt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9" t="39985" r="40700" b="20494"/>
          <a:stretch/>
        </p:blipFill>
        <p:spPr bwMode="auto">
          <a:xfrm>
            <a:off x="922865" y="1773767"/>
            <a:ext cx="4521200" cy="354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Волна 28"/>
          <p:cNvSpPr/>
          <p:nvPr/>
        </p:nvSpPr>
        <p:spPr>
          <a:xfrm>
            <a:off x="922865" y="4887068"/>
            <a:ext cx="4521200" cy="1473201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«Сказочное тесто» 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Lenovo\Pictures\Screenshots\Снимок экрана (1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3" t="27490" r="38465" b="10206"/>
          <a:stretch/>
        </p:blipFill>
        <p:spPr bwMode="auto">
          <a:xfrm>
            <a:off x="6475473" y="1786635"/>
            <a:ext cx="4325113" cy="384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Волна 29"/>
          <p:cNvSpPr/>
          <p:nvPr/>
        </p:nvSpPr>
        <p:spPr>
          <a:xfrm>
            <a:off x="6407740" y="4887068"/>
            <a:ext cx="4325113" cy="1498939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endParaRPr lang="ru-RU" altLang="ko-KR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мелкой  моторики рук у детей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раннего возраста»</a:t>
            </a:r>
            <a:endParaRPr lang="ru-RU" sz="1600" b="1" dirty="0" smtClean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  <a:p>
            <a:pPr algn="ctr"/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102" name="Picture 6" descr="Картинки герои незнайки с именами (58 фото) - 58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4987" y="3899542"/>
            <a:ext cx="1659151" cy="29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248833" y="5062092"/>
            <a:ext cx="4563534" cy="1557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2019 ГОДА» - ПРИЗЕР</a:t>
            </a:r>
          </a:p>
          <a:p>
            <a:pPr algn="ct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АБДУЛЛАЕВА ИНДИРА МАИДИНОВНА </a:t>
            </a:r>
          </a:p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(ДИПЛОМ 2 СТЕПЕНИ).</a:t>
            </a:r>
            <a:r>
              <a:rPr lang="en-US" altLang="ko-KR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16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6533" y="406400"/>
            <a:ext cx="110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ВСЕРОССИЙСКИЙ КОНКУРС                                                    ПРОФЕССИОНАЛЬНОГО МАСТЕРСТВА В СФЕРЕ ОБРАЗОВАНИЯ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ПОКАЧИ  «ПЕДАГОГ ГОДА»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8" name="Picture 18" descr="C:\Users\Lenovo\Desktop\Новая папка\IMG-20191207-WA0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72" b="52734" l="40625" r="625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1" t="29996" r="37020" b="45787"/>
          <a:stretch/>
        </p:blipFill>
        <p:spPr bwMode="auto">
          <a:xfrm>
            <a:off x="1612899" y="2160725"/>
            <a:ext cx="2949546" cy="339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Lenovo\Desktop\Новая папка\IMG-20191207-WA00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" b="9592"/>
          <a:stretch/>
        </p:blipFill>
        <p:spPr bwMode="auto">
          <a:xfrm>
            <a:off x="5981701" y="2349696"/>
            <a:ext cx="5236632" cy="362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Знайка вырос | Пикаб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4" b="96053" l="57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50" t="4310"/>
          <a:stretch/>
        </p:blipFill>
        <p:spPr bwMode="auto">
          <a:xfrm flipH="1">
            <a:off x="10185399" y="4784597"/>
            <a:ext cx="2065867" cy="23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6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26533" y="406400"/>
            <a:ext cx="110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ВСЕРОССИЙСКИЙ КОНКУРС                                                    ПРОФЕССИОНАЛЬНОГО МАСТЕРСТВА В СФЕРЕ ОБРАЗОВАНИЯ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ПОКАЧИ  «ПЕДАГОГ ГОДА»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8163" y="4978400"/>
            <a:ext cx="4563534" cy="1557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2021 ГОДА» - ПРИЗЕР</a:t>
            </a:r>
          </a:p>
          <a:p>
            <a:pPr algn="ct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ФРУМУЗАКИ ВАЛЕНТИНА ВАЛЕРЬЕВНА</a:t>
            </a:r>
          </a:p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(ДИПЛОМ 3 СТЕПЕНИ).</a:t>
            </a:r>
            <a:r>
              <a:rPr lang="en-US" altLang="ko-KR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16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31.userapi.com/impg/d0I3LJIqkfj2FOWKj1eojwxxO2oQ5VpuUhrxrA/cHtyj-Xd_5A.jpg?size=1280x960&amp;quality=96&amp;sign=5a3c9666b6ce324e9b9e6825221729f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92" b="79792" l="13516" r="5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5746" r="36367" b="13004"/>
          <a:stretch/>
        </p:blipFill>
        <p:spPr bwMode="auto">
          <a:xfrm>
            <a:off x="1590743" y="2160726"/>
            <a:ext cx="3532765" cy="325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0.userapi.com/impg/jvEBflSpSjCSj8MOClDD5OdswsAZX_LCEB2sDQ/zIn8ALSGuek.jpg?size=1280x960&amp;quality=96&amp;sign=7ab7f70459a87e1b5940ac84c546fd81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3" r="1297"/>
          <a:stretch/>
        </p:blipFill>
        <p:spPr bwMode="auto">
          <a:xfrm>
            <a:off x="5858932" y="2455331"/>
            <a:ext cx="5560187" cy="330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Знайка вырос | Пикаб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4" b="96053" l="57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50" t="4310"/>
          <a:stretch/>
        </p:blipFill>
        <p:spPr bwMode="auto">
          <a:xfrm flipH="1">
            <a:off x="10185399" y="4784597"/>
            <a:ext cx="2065867" cy="23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16000" y="5088466"/>
            <a:ext cx="4563534" cy="1557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«ПЕДАГОГИЧЕСКИЙ ДЕБЮТ 2023ГОДА»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ПОБЕДИТЕЛЬ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ОЛЕСЯ АЛЕКСАНДРОВНА.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ko-KR" sz="16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6533" y="406400"/>
            <a:ext cx="110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ВСЕРОССИЙСКИЙ КОНКУРС                                                    ПРОФЕССИОНАЛЬНОГО МАСТЕРСТВА В СФЕРЕ ОБРАЗОВАНИЯ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ПОКАЧИ  «ПЕДАГОГ ГОДА»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s://sun9-77.userapi.com/impg/gNQorlklFA1ZFb7bByyfA3gKcfZgNTKoh0K4Jg/fdXznkKg6kE.jpg?size=1620x2160&amp;quality=95&amp;sign=ecec66464981b8f4b55f59cf4dd9317d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12" b="74010" l="12773" r="76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" t="15206" r="15286" b="23894"/>
          <a:stretch/>
        </p:blipFill>
        <p:spPr bwMode="auto">
          <a:xfrm flipH="1">
            <a:off x="1401232" y="2042193"/>
            <a:ext cx="3509433" cy="32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6.userapi.com/impg/9eV7NhLkw3i6JRk_axk7GwOrBTMUoxxQvrpL2Q/YmcRL410ZYU.jpg?size=2560x1440&amp;quality=95&amp;sign=1938a3e497824212afbb3a83ca71744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66" y="2336801"/>
            <a:ext cx="5585585" cy="343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Знайка вырос | Пикаб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4" b="96053" l="57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50" t="4310"/>
          <a:stretch/>
        </p:blipFill>
        <p:spPr bwMode="auto">
          <a:xfrm flipH="1">
            <a:off x="10185399" y="4784597"/>
            <a:ext cx="2065867" cy="23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8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6533" y="406400"/>
            <a:ext cx="110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КОНКУРС                                                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ПРОФЕССИОНАЛЬНОГО МАСТЕРСТВА В СФЕРЕ ОБРАЗОВАНИЯ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«ПЕДАГОГ ГОДА»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ttps://sun9-10.userapi.com/impg/bXTA_wWzE9fVFpvSAKfFoHxQLhb_s8N1XAABDQ/T1eLlrzU9XY.jpg?size=1358x2160&amp;quality=95&amp;sign=6d01784698a9bdf159af3d800302365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9677" r="11777"/>
          <a:stretch/>
        </p:blipFill>
        <p:spPr bwMode="auto">
          <a:xfrm flipH="1">
            <a:off x="4694972" y="2257874"/>
            <a:ext cx="2912121" cy="295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69265" y="5183473"/>
            <a:ext cx="4563534" cy="1557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«ВОСПИТАТЕЛЬ ДОУ 2025 ГОДА»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УЧАСТНИК 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БЫРДИНА ОЛЬГА СЕРГЕЕВНА.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https://sun9-43.userapi.com/impg/mOZduPFfw03VL2mC_JKwPQnS7d73Sb4H7qIpIA/yovyWBJoO90.jpg?size=2560x1442&amp;quality=95&amp;sign=31ba5a76a5c678f3daeca0606d7a452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1900743"/>
            <a:ext cx="3544242" cy="234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79.userapi.com/impg/RzdtXDvq18zheh_fxa35zdEGnsVVcFmp-EZLOg/LKkH2EmRaVs.jpg?size=1179x761&amp;quality=95&amp;sign=924257c9d295745207eaa922b72428c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3" y="2738842"/>
            <a:ext cx="4036530" cy="302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79.userapi.com/impg/qysV0Y7FimVF0I-oUx56nm9ZAyuaTArnEDjzUw/OQNFVzrnFCo.jpg?size=2560x1920&amp;quality=95&amp;sign=3c6d259145e16c148c69f5a258a7ce5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506" y="4375029"/>
            <a:ext cx="3537269" cy="237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3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6533" y="406400"/>
            <a:ext cx="11049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  КОНКУРС                                                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УЧЕБНО – МЕТОДИЧЕСКИХ МАТЕРИАЛОВ ПО ФОРМИРОВАНИЮ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  ФИНАНСОВОЙ ГРАМОТНОСТИ    </a:t>
            </a:r>
          </a:p>
          <a:p>
            <a:pPr algn="ctr"/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09333" y="5190067"/>
            <a:ext cx="6832600" cy="1551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АБДУЛЛАЕВА ИНДИРА МАИДИНОВНА,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ФРУМУЗАКИ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</a:t>
            </a:r>
          </a:p>
          <a:p>
            <a:pPr marL="285750" indent="-285750" algn="ctr">
              <a:buFontTx/>
              <a:buChar char="-"/>
            </a:pPr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</a:t>
            </a:r>
          </a:p>
          <a:p>
            <a:pPr marL="285750" indent="-285750" algn="ctr">
              <a:buFontTx/>
              <a:buChar char="-"/>
            </a:pPr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(ДИПЛОМЫ 1 СТЕПЕНИ)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ko-KR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ko-KR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Воспитатель высшей категории Фрумузаки Валентина Валери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63" y="2267271"/>
            <a:ext cx="2810933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enovo\Pictures\Screenshot_20210224-221716_WhatsApp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2" y="2271409"/>
            <a:ext cx="2744344" cy="280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ownloads\Диплом  окружного  конкурса по финансовой грамотно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6" y="2630183"/>
            <a:ext cx="1830672" cy="26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ownloads\Screenshot_20240818-225256_Chro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2573474"/>
            <a:ext cx="1760825" cy="25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Надпись буратино на прозрачном фоне (33 фото)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96078" l="9596" r="88384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62" y="5162414"/>
            <a:ext cx="1360472" cy="17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9" name="Picture 19" descr="Как лиса Алиса и кот Базилио Новый год встречали» 2023, Балашиха — дата и 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632" l="14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5071760"/>
            <a:ext cx="2686742" cy="21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6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6533" y="406400"/>
            <a:ext cx="1104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2024 - 2025г.</a:t>
            </a:r>
          </a:p>
          <a:p>
            <a:pPr algn="ctr"/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22332" y="2108200"/>
            <a:ext cx="5020735" cy="1617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endParaRPr lang="en-US" altLang="ko-KR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s://sun9-52.userapi.com/s/v1/ig2/IJQN4shzYN8WpNceeYIUaUHjVdLS3YikDu_hIgfI1NceXRqIhKeSMMrIHFe65HwhL5uvBo1Gu600EMHpbHhZgZ3o.jpg?quality=95&amp;as=32x34,48x51,72x76,108x115,160x170,240x255,360x382,472x501&amp;from=bu&amp;u=3YI-E0C1lO4pGtQIDIR0cZu4F3NxVW5VkdokE2rGKmA&amp;cs=472x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880716"/>
            <a:ext cx="2663826" cy="282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630102" y="4859866"/>
            <a:ext cx="4802698" cy="124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ФРУМУЗАКИ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ВАЛЕРЬЕВНА - 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ПОБЕДИТЕЛЬ В ОКРУЖНОМ КОНКУРСЕ НА           </a:t>
            </a:r>
          </a:p>
          <a:p>
            <a:pPr algn="ctr"/>
            <a:r>
              <a:rPr lang="ru-RU" sz="1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ЗВАНИЕ ЛУЧШЕГО ПЕДАГОГА В 2024 ГОДУ</a:t>
            </a:r>
          </a:p>
          <a:p>
            <a:pPr algn="ctr"/>
            <a:r>
              <a:rPr lang="ru-RU" sz="1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ko-KR" sz="1600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56.userapi.com/impg/c9fFn_oR09s0LaSmBlURvR9Q8iw3s3pmLScf0A/9XyVH1UuI0U.jpg?size=1600x1200&amp;quality=95&amp;sign=4149b15c605cece0f43d74e2edbc6c09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6289" b="2606"/>
          <a:stretch/>
        </p:blipFill>
        <p:spPr bwMode="auto">
          <a:xfrm>
            <a:off x="8063442" y="1650346"/>
            <a:ext cx="3224804" cy="305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1.userapi.com/impg/-FFnX_F5ZJk8lqg_A2NBrtVXz7z7COZgfkSYHg/92nWEkxYqrI.jpg?size=1200x1600&amp;quality=95&amp;sign=5f4fc83fc50ccc33b25366596ecddae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74817"/>
            <a:ext cx="2864927" cy="381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736x/1e/69/de/1e69de58d926da51ae42a09b4995d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2" b="96840" l="0" r="97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4065" y="5146975"/>
            <a:ext cx="2223558" cy="191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0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B8B99A95-9F99-469E-8B3E-0E0A1E6F87B7}"/>
              </a:ext>
            </a:extLst>
          </p:cNvPr>
          <p:cNvGrpSpPr/>
          <p:nvPr/>
        </p:nvGrpSpPr>
        <p:grpSpPr>
          <a:xfrm>
            <a:off x="5840519" y="3128057"/>
            <a:ext cx="511634" cy="524832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xmlns="" id="{03157139-02DC-4A8C-A236-A3CC63886B1A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AEBBE4E2-232B-4D15-B6BF-566DC066BCDF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7C67C8FA-21AD-4531-8723-956B886EA890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F8D86722-3E8F-482E-8D6D-91E895B8FA5D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xmlns="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xmlns="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xmlns="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xmlns="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xmlns="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9224" y="640080"/>
            <a:ext cx="106344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МАДОУ ЦРР – детский сад</a:t>
            </a:r>
            <a:endParaRPr lang="ko-KR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920" y="1161288"/>
            <a:ext cx="11155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ko-KR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 </a:t>
            </a:r>
            <a:r>
              <a:rPr lang="ru-RU" altLang="ko-KR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 же присмотр и уход за воспитанниками, осваивающими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образовательную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дошкольного образования в возрасте, предусмотренном муниципальным заданием учреждения и в соответствии с действующим законодательством, обеспечение качества дошкольного образования и его соответствие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федеральным          государственным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стандартам дошкольного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920" y="2350008"/>
            <a:ext cx="10908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 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2921" y="4133088"/>
            <a:ext cx="11064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35-летнюю историю своего развития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педагогический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учреждения бережно сохраняет 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развивает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традиции воспитания здорового поколения,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поиск новых технологий работы с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детьми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Используя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организации образовательного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реализуя                    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  взаимопроникновения различных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на основе взаимодействия всех педагогов 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дошкольное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является комплексной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социально-педагогической образовательной системой, в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           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организационно-педагогические условия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подхода к каждому воспитаннику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2" name="Picture 5" descr="C:\Users\user\Desktop\лучшие сады\CpVXBIAXGD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5" t="7832" r="12887" b="7998"/>
          <a:stretch>
            <a:fillRect/>
          </a:stretch>
        </p:blipFill>
        <p:spPr bwMode="auto">
          <a:xfrm>
            <a:off x="7635240" y="2147059"/>
            <a:ext cx="3932073" cy="1955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9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26533" y="575732"/>
            <a:ext cx="10456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2024 - 2025г.</a:t>
            </a:r>
          </a:p>
          <a:p>
            <a:pPr algn="ctr"/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sun9-77.userapi.com/impg/IJ_lMFyxGIYKqbasKRqd6y-hK92t24_ud7SVog/-CxuZw1Do7U.jpg?size=1930x2160&amp;quality=95&amp;sign=0c5f6d8aad2b63fe91ee6200b6733b5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4600" y="1731010"/>
            <a:ext cx="3141122" cy="351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4.userapi.com/impg/cQrNh2Mb1D-lFTqh4XuEr-roSjGaN6ZHYlJntA/oWIpmg8z0Tk.jpg?size=900x1600&amp;quality=95&amp;sign=6f0ef7d058e017639d72db757988205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4046"/>
          <a:stretch/>
        </p:blipFill>
        <p:spPr bwMode="auto">
          <a:xfrm rot="20471102">
            <a:off x="255334" y="3180995"/>
            <a:ext cx="1654108" cy="231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1600" y="5322663"/>
            <a:ext cx="5907123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МУНИЦИПАЛЬНЫ1 ЭТАП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СПАРТАКИАДЫ «ВЕСЁЛЫЕ СТАРТЫ»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СРЕДИ ВОСПИТАННИКОВ ДОУ ГОРОДА ПОКАЧИ ЗАНЯЛИ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ПОЧЕТНОЕ 1  МЕСТО 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6" descr="https://sun9-70.userapi.com/impg/1k0s3Of4Ck9r0kPAAAGDZtEoBEtfRJtaUZE6VA/uKHUQcCtywA.jpg?size=2560x2560&amp;quality=95&amp;sign=22302dad5791b6e834c0b1b2d6484cc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6" b="51135"/>
          <a:stretch/>
        </p:blipFill>
        <p:spPr bwMode="auto">
          <a:xfrm>
            <a:off x="8193431" y="2078164"/>
            <a:ext cx="3710702" cy="250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54699" y="5322662"/>
            <a:ext cx="6112933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МУНИЦИПАЛЬНЫ1 ЭТАП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ГУБЕРНАТОРСКИХ СОСТЯЗАНИЙ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СРЕДИ ВОСПИТАННИКОВ ДОУ ГОРОДА ПОКАЧИ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ЗАНЯЛИ ПОЧЕТНОЕ 1  МЕСТО 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Picture 8" descr="https://sun9-58.userapi.com/impg/0_9VREMX0RN546qAmSsrRnpyqjXxPe62uCTkLg/8UPlAlmFTA4.jpg?size=2560x2560&amp;quality=95&amp;sign=f4c4e25c36689f4918c513988452e5be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" t="5008" r="54658" b="41805"/>
          <a:stretch/>
        </p:blipFill>
        <p:spPr bwMode="auto">
          <a:xfrm>
            <a:off x="5139265" y="1731009"/>
            <a:ext cx="2851241" cy="351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8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72533" y="347133"/>
            <a:ext cx="112437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ГОРОДСКОЙ КОНКУРС ЧТЕЦОВ «ЮГОРСКИЕ ПОЭТЫ — ДЕТЯМ»,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ПОСВЯЩЕННЫЙ 94-Й ГОДОВЩИНЕ ОБРАЗОВАНИЯ ХМАО-ЮГРЫ 2024Г.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395" y="4986866"/>
            <a:ext cx="5444068" cy="14157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НОМИНАЦИЯ «РОДНАЯ ПРИРОДА»:</a:t>
            </a:r>
            <a:b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МЕСТО — КОМКОВ СТЕПАН, РУКОВОДИТЕЛЬ МУЛЮКОВА З.Т.</a:t>
            </a:r>
            <a:b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НОМИНАЦИЯ «РОДНОЙ КРАЙ»:</a:t>
            </a:r>
          </a:p>
          <a:p>
            <a:pPr algn="ctr"/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МЕСТО — АБУКОВА САФИЯ, РУКОВОДИТЕЛЬ АБДУЛЛАЕВА И.М.</a:t>
            </a:r>
            <a:b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3 МЕСТО — МУЛЮКОВА РЕГИНА, РУКОВОДИТЕЛЬ МУЛЮКОВА З.Т.</a:t>
            </a:r>
            <a:b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НОМИНАЦИЯ «ЛЮБИМЫЙ ГОРОД»:</a:t>
            </a:r>
            <a:b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 МЕСТО — РАЙЧЕВА АНАСТАСИЯ, РУКОВОДИТЕЛЬ ПРОСЕКОВА Т.Г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sun9-17.userapi.com/impg/8HOQIsAH1jBogBqIb3VZElSmNdjsPWUk0p3qdA/OBkoenp9PQU.jpg?size=1600x1066&amp;quality=95&amp;sign=4cfcec834c16f2f85c8ed2b7016740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69" y="1831870"/>
            <a:ext cx="4537527" cy="302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un9-22.userapi.com/impg/3T7toACwPkpho_CTlpmE9RQ7r_-djlRFOczwqQ/SnUbSj1_lfQ.jpg?size=1600x1066&amp;quality=95&amp;sign=1d3ae122242d229ac9aee99f0b49523c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3" t="2981" r="15842" b="7317"/>
          <a:stretch/>
        </p:blipFill>
        <p:spPr bwMode="auto">
          <a:xfrm>
            <a:off x="1092199" y="1831869"/>
            <a:ext cx="1922797" cy="202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un9-5.userapi.com/impg/3xRYIveuvPMjk-QE39ZxG7mg6vEIxy_b-lKHWg/kl6kk4qLBSs.jpg?size=1600x1066&amp;quality=95&amp;sign=0bb8667e641317b59768a34eec5981af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3" t="2784" r="20010" b="13448"/>
          <a:stretch/>
        </p:blipFill>
        <p:spPr bwMode="auto">
          <a:xfrm>
            <a:off x="1075697" y="4070574"/>
            <a:ext cx="1955800" cy="219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sun9-15.userapi.com/impg/8pGNGDyUn_zHcsjKXKs-WSxRKP0kS0ly1xN7CQ/Ony5skKQb0E.jpg?size=1600x1066&amp;quality=95&amp;sign=69cbf4a19f7c77b9afa7a6249ab3f548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3045" r="34564" b="20811"/>
          <a:stretch/>
        </p:blipFill>
        <p:spPr bwMode="auto">
          <a:xfrm>
            <a:off x="9118596" y="1831870"/>
            <a:ext cx="1922797" cy="202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sun9-13.userapi.com/impg/kDCwE2d87kDOocigL_k_a-67u1JE6EF1iMTTvQ/mrt0JN5ePlE.jpg?size=2560x1707&amp;quality=95&amp;sign=61605f59be348966b329c9108feed68f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6760" r="25655" b="11621"/>
          <a:stretch/>
        </p:blipFill>
        <p:spPr bwMode="auto">
          <a:xfrm>
            <a:off x="9131726" y="4070574"/>
            <a:ext cx="1955800" cy="219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6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68868" y="440267"/>
            <a:ext cx="1035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ШАХМАТНЫЙ ТУРНИР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ВОСПИТАННИКОВ ДОУ Г. ПОКАЧИ 2025Г.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7227" y="5181597"/>
            <a:ext cx="3380594" cy="13234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КАТЕГОРИЯ 6-7 ЛЕТ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ГАМИДОВ ГАДЖИ - </a:t>
            </a:r>
            <a:r>
              <a:rPr lang="en-U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МЕСТО </a:t>
            </a:r>
          </a:p>
          <a:p>
            <a:pPr algn="ctr"/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КАТЕГОРИЯ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5-6 ЛЕТ</a:t>
            </a:r>
            <a:b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ПАНЖАР МАКСИМ- </a:t>
            </a:r>
            <a:r>
              <a:rPr lang="en-U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altLang="ko-K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un9-71.userapi.com/impg/02dyW878WbeVL4WnI05Sg0JsQbgbjaiVKcUgPw/53aUB3Cql0I.jpg?size=1581x1581&amp;quality=95&amp;sign=f41855aebc646ffabf76a3ec0a3ac41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08" y="2142854"/>
            <a:ext cx="3844395" cy="384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.userapi.com/impg/Si9d9NAyT2-I3-iyFNYmpgLfRVSaFekwUJVM7A/JzwrE3bOfk8.jpg?size=2560x2230&amp;quality=95&amp;sign=b0c691321ffeb56def3ed86adf41d0a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27" y="2142854"/>
            <a:ext cx="3465261" cy="294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4.userapi.com/impg/OdyfKySh6RTJG-ef_gpxAAm9WZUaCeMOqWDO6Q/f8WNUqAUrSc.jpg?size=2560x1955&amp;quality=95&amp;sign=d573f05f1c5a1a0932bf1f75a80cbe2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476750"/>
            <a:ext cx="4159643" cy="317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" y="192436"/>
            <a:ext cx="2432403" cy="1721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2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95867" y="347133"/>
            <a:ext cx="10092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 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ГОРОДСКОГО КОНКУРСА УЧЕБНО-ИССЛЕДОВАТЕЛЬСКИХ И ТВОРЧЕСКИХ РАБОТ "ЮНОСТЬ В НАУКЕ" В </a:t>
            </a:r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ГОДУ.</a:t>
            </a:r>
          </a:p>
          <a:p>
            <a:pPr algn="ctr"/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258" y="4549907"/>
            <a:ext cx="4199467" cy="123110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НАПРАВЛЕНИИ «МАТЕМАТИКА И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ИНФОРМАЦИОННЫЕ ТЕХНОЛОГИИ»</a:t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1 МЕСТО – ЦЫБРОВ    ЕГОР, МАГОМЕДОВА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КАРИНА,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 АБДУЛЛАЕВА ИНДИРА 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МАИДИНОВНА. </a:t>
            </a:r>
            <a:endParaRPr lang="ko-KR" altLang="en-US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Lenovo\Downloads\PHOTO-2025-03-24-11-02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17"/>
          <a:stretch/>
        </p:blipFill>
        <p:spPr bwMode="auto">
          <a:xfrm>
            <a:off x="567267" y="1899858"/>
            <a:ext cx="3653368" cy="255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un9-77.userapi.com/impg/ebsbNPjkbPkA2YBYFfxUeNhMbReEpXQMnNQR5A/xEtVi4rD034.jpg?size=2560x1919&amp;quality=95&amp;sign=e43b2b1d72f755b995e228f429052e7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66912" r="61162" b="2675"/>
          <a:stretch/>
        </p:blipFill>
        <p:spPr bwMode="auto">
          <a:xfrm>
            <a:off x="4385725" y="1899858"/>
            <a:ext cx="3623733" cy="264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57126" y="4642240"/>
            <a:ext cx="3937008" cy="104644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НАПРАВЛЕНИИ  «ЕСТЕСТВЕННЫЕ НАУКИ И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СОВРЕМЕННЫЙ МИР»</a:t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1 МЕСТО – АБУКОВА САФИЯ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ЧЕРТКОВА АНАСТАСИЯ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ВАЛЕРЬЕВНА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https://sun9-77.userapi.com/impg/ebsbNPjkbPkA2YBYFfxUeNhMbReEpXQMnNQR5A/xEtVi4rD034.jpg?size=2560x1919&amp;quality=95&amp;sign=e43b2b1d72f755b995e228f429052e7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81" t="50463" r="330" b="1098"/>
          <a:stretch/>
        </p:blipFill>
        <p:spPr bwMode="auto">
          <a:xfrm>
            <a:off x="8161867" y="1892503"/>
            <a:ext cx="3530600" cy="265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31668" y="4642240"/>
            <a:ext cx="3937000" cy="104644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НАПРАВЛЕНИИ  «ЕСТЕСТВЕННЫЕ НАУКИ И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СОВРЕМЕННЫЙ МИР»</a:t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2 МЕСТО – МОГИЛЬНАЯ АНАСТАСИЯ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 БЫРДИНА ОЛЬГА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СЕРГЕЕВНА</a:t>
            </a:r>
          </a:p>
        </p:txBody>
      </p:sp>
      <p:pic>
        <p:nvPicPr>
          <p:cNvPr id="1037" name="Picture 13" descr="Мультфільм Мудрий Сова Вчитель Векторні Ілюстрації Стоковий вектор  ©musework 21620533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46" y="4896595"/>
            <a:ext cx="1851023" cy="19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 descr="книжки на прозрачном фоне 29 фот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84" y="5552413"/>
            <a:ext cx="1099902" cy="10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1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95867" y="347133"/>
            <a:ext cx="100922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ФЕСТИВАЛЬ - КОНКУРС  ДЕТСКОГО И ЮНОШЕСКОГО ТВОРЧЕСТВА «ЮНЫЕ ТАЛАНТЫ</a:t>
            </a:r>
            <a:r>
              <a:rPr lang="ru-RU" altLang="ko-KR" sz="24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5333" y="1732128"/>
            <a:ext cx="5875867" cy="27084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r>
              <a:rPr lang="ru-RU" sz="1200" dirty="0"/>
              <a:t>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ЛАУРЕАТЫ I СТЕПЕНИ В НОМИНАЦИЯХ:</a:t>
            </a:r>
          </a:p>
          <a:p>
            <a:pPr algn="ctr"/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ИЗОБРАЗИТЕЛЬНОЕ ИСКУССТВО - АБУКОВА САФИЯ </a:t>
            </a:r>
          </a:p>
          <a:p>
            <a:pPr algn="ctr"/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ВОКАЛ (СОЛО)- АБУКОВА САФИЯ </a:t>
            </a:r>
          </a:p>
          <a:p>
            <a:pPr algn="ctr"/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ВИДЕОРОЛИК - СТУДИЯ «ЗВЁЗДОЧКИ ЮГРЫ»</a:t>
            </a:r>
          </a:p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ЛАУРЕАТЫ I</a:t>
            </a: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СТЕПЕНИ В НОМИНАЦИЯХ:</a:t>
            </a:r>
          </a:p>
          <a:p>
            <a:pPr algn="ctr"/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ТЕАТР МОДЫ - КОЛЛЕКТИВ «ОДУВАНЧИК»</a:t>
            </a:r>
          </a:p>
          <a:p>
            <a:pPr algn="ctr"/>
            <a:r>
              <a:rPr lang="ru-RU" altLang="ko-KR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ВОКАЛ «СОЛНЕЧНЫЙ КРУГ» - МУЛЮКОВА РЕГИНА</a:t>
            </a:r>
          </a:p>
          <a:p>
            <a:pPr algn="ctr"/>
            <a:r>
              <a:rPr lang="ru-RU" altLang="ko-KR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СЛОВО - МУЛЮКОВА РЕГИНА</a:t>
            </a:r>
          </a:p>
          <a:p>
            <a:pPr algn="ctr"/>
            <a:r>
              <a:rPr lang="ru-RU" altLang="ko-KR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ОРИГИНАЛЬНЫЙ ЖАНР КОЛЛЕКТИВ «ЛЮКС»</a:t>
            </a:r>
          </a:p>
          <a:p>
            <a:pPr algn="ctr"/>
            <a:r>
              <a:rPr lang="ru-RU" altLang="ko-KR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«АПЕЛЬСИН»</a:t>
            </a:r>
          </a:p>
          <a:p>
            <a:pPr algn="ctr"/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ЛАУРЕАТЫ I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СТЕПЕНИ В НОМИНАЦИЯХ:</a:t>
            </a:r>
            <a:endParaRPr lang="ru-RU" altLang="ko-KR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– АНСАМБЛЬ «ГАРМОНИЯ» </a:t>
            </a:r>
            <a:endParaRPr lang="ru-RU" sz="1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1200" dirty="0" smtClean="0"/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https://sun9-38.userapi.com/impg/q_4PwXkDikMCKQeQXZVA4rA_kRV1qGJyXOPWtQ/18gOJfhL1BQ.jpg?size=2560x1707&amp;quality=95&amp;sign=db2b1600d6b3df7475c1538d0836155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3" r="3431"/>
          <a:stretch/>
        </p:blipFill>
        <p:spPr bwMode="auto">
          <a:xfrm>
            <a:off x="4411132" y="4223966"/>
            <a:ext cx="3970867" cy="231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sun9-40.userapi.com/impg/maQdpV4lbi3iq2Xb5Nn9iD6PPtIZoOF6I0a7Sg/PzypHn3T7K0.jpg?size=1280x718&amp;quality=95&amp;sign=6aab8d48cbfd4aa1b5c185a35dfbf57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4"/>
          <a:stretch/>
        </p:blipFill>
        <p:spPr bwMode="auto">
          <a:xfrm>
            <a:off x="680509" y="1747291"/>
            <a:ext cx="3604900" cy="23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7.userapi.com/impg/Rc85kw5nRmfXRWujQXnIqqY6eVyjcLgb2pCjZA/L8A6ECW2uzM.jpg?size=1280x960&amp;quality=95&amp;sign=6d5b1d2f8561bba49dca111ab02e6c6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9" y="4188635"/>
            <a:ext cx="3604900" cy="235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45.userapi.com/impg/YZLQjRmJK_QECoDOy0zTSM9Smkv2kbwW2QC4RQ/VFvb0P7IN6U.jpg?size=1179x1575&amp;quality=95&amp;sign=7e941d723b565d4bb3f2e20bd64a5af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65" y="1747291"/>
            <a:ext cx="2256368" cy="236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39.userapi.com/impg/sg9Go7gGdljU8AvagKXERYbrGubgnnS6q1GfTQ/VC-6gDPD5gA.jpg?size=960x1280&amp;quality=95&amp;sign=7329a55ef0f46c20671129b29a4b71ac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2256" r="28478" b="13794"/>
          <a:stretch/>
        </p:blipFill>
        <p:spPr bwMode="auto">
          <a:xfrm>
            <a:off x="8621294" y="4240203"/>
            <a:ext cx="1895754" cy="230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8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0375" y="381000"/>
            <a:ext cx="11367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МЕРОПРИЯТИЯ,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ПРОВОДИМЫЕ В РАМКАХ ПРАЗДНИКОВ, УТРЕННИКОВ, АКЦИЙ,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ПРЕДСТАВЛЕНИЙ, КОНЦЕРТОВ.</a:t>
            </a:r>
            <a:endParaRPr lang="ru-RU" altLang="ko-K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22332" y="2108200"/>
            <a:ext cx="5020735" cy="1617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endParaRPr lang="en-US" altLang="ko-KR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sun9-46.userapi.com/impg/1WBhr-w1N5cbOuFQowuoC8JSm_5tf_0YjiPY-g/wuUAv33cTjM.jpg?size=1179x1289&amp;quality=95&amp;sign=bd459e2873118988aeefdb838eb4e4f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" b="9409"/>
          <a:stretch/>
        </p:blipFill>
        <p:spPr bwMode="auto">
          <a:xfrm>
            <a:off x="698510" y="1765995"/>
            <a:ext cx="2895591" cy="294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0.userapi.com/impg/ihjfVePoQWwFdKU9tJ_Wc5HN73PC52LfFfnJiA/tXwQb-jwzqE.jpg?size=1600x1200&amp;quality=95&amp;sign=8aacd9cb91b94b34c90acc0b1524637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4" y="4305234"/>
            <a:ext cx="3236033" cy="242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9.userapi.com/impg/iIklwTnVpB610MPocge3jipLNDUJhD6S9lsOMw/_3mibLQQ48E.jpg?size=1151x761&amp;quality=95&amp;sign=0d7c62ca24f7c3aff07ada2e2d96bb0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87" y="1765995"/>
            <a:ext cx="3776133" cy="231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35.userapi.com/impg/iKNoqGRybTyLxWQtC_3FGKQVfSKYloa0Mtl7vg/14iI12yiT1w.jpg?size=1280x1280&amp;quality=95&amp;sign=a43feabbc0274f60277a48c767da6ac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4284" r="4814" b="5288"/>
          <a:stretch/>
        </p:blipFill>
        <p:spPr bwMode="auto">
          <a:xfrm>
            <a:off x="4535362" y="4246852"/>
            <a:ext cx="2691585" cy="254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67.userapi.com/impg/MKkE8t1n2luDNMvUVeDUk_R4KJ3eccj5NUpwYA/savPQwe5_YM.jpg?size=720x1280&amp;quality=95&amp;sign=889e34e66022557dce6470d5a1525928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35939" r="16921" b="18890"/>
          <a:stretch/>
        </p:blipFill>
        <p:spPr bwMode="auto">
          <a:xfrm>
            <a:off x="8356600" y="1697820"/>
            <a:ext cx="2878666" cy="243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79.userapi.com/impg/iMBoSOjnxV71WeZD-0hbQBvdep7_95vA95mk-A/Q36c-OC-K2Y.jpg?size=1280x610&amp;quality=95&amp;sign=2eb44d741cb7af383e0857706a0f4c5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9" y="4300994"/>
            <a:ext cx="3878181" cy="23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7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0375" y="381000"/>
            <a:ext cx="11367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МЕРОПРИЯТИЯ,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ПРОВОДИМЫЕ В РАМКАХ ПРАЗДНИКОВ, УТРЕННИКОВ, АКЦИЙ,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ПРЕДСТАВЛЕНИЙ, КОНЦЕРТОВ.</a:t>
            </a:r>
            <a:endParaRPr lang="ru-RU" altLang="ko-K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sun9-80.userapi.com/impg/CaS68QS9rYWXmQM91RnK-9Gmp1-NF2ibMfNqeg/pRXDClZCPJw.jpg?size=1600x900&amp;quality=95&amp;sign=b3744f00846b168a1e63f326175e7cc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3" t="16067" r="10038" b="6001"/>
          <a:stretch/>
        </p:blipFill>
        <p:spPr bwMode="auto">
          <a:xfrm>
            <a:off x="4239154" y="1765995"/>
            <a:ext cx="3810000" cy="24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1.userapi.com/s/v1/if2/o0mFjrlR0x7W3X5x2hnL-YYhst2l0WEhflSbsH9SlryMqRebc1MF4yxO74_ldJuoc6TlzVMgDvjkmRh0_WvP6XTA.jpg?quality=95&amp;as=32x23,48x34,72x52,108x77,160x115,240x172,360x258,480x344,540x387,640x459,720x516,1080x775,1280x918&amp;from=bu&amp;u=qaLN0f73WE4H0QXSE3Ub8iJLMM1yPKJ5to4-FBLjPZo&amp;cs=807x5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54" y="4313101"/>
            <a:ext cx="3810000" cy="234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2.userapi.com/impg/SawzQgF9q21fpRC9ysKwqQN-5zuleNHE2TnZ5Q/gba-PnySZwM.jpg?size=1280x720&amp;quality=95&amp;sign=77978a0e0523583947c588c6a1e9f15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9" y="4313101"/>
            <a:ext cx="3916892" cy="234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4.userapi.com/impg/A4FHQy1pJnb8m8BS0yDDZH6AlI_DozlLMtukXw/bCwQnEN2arM.jpg?size=1280x720&amp;quality=95&amp;sign=bfd05d4f0a8e544c9c2193c412dc3adb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15"/>
          <a:stretch/>
        </p:blipFill>
        <p:spPr bwMode="auto">
          <a:xfrm>
            <a:off x="155575" y="1765995"/>
            <a:ext cx="3925358" cy="242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52.userapi.com/impg/KcKBuoesZiYrMdgH79hXBW-8cTBvqTzfl8pugQ/3EBT9ilbnBs.jpg?size=1599x1200&amp;quality=95&amp;sign=69becc8d80427b3762997e50c18ed190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" t="4975" r="7319" b="6788"/>
          <a:stretch/>
        </p:blipFill>
        <p:spPr bwMode="auto">
          <a:xfrm>
            <a:off x="8174628" y="1721513"/>
            <a:ext cx="3505200" cy="242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44.userapi.com/impg/v89NUX6ahs8-WwUggkVMbrV0XVCZ5QYpu-di1A/uh0he8zFAEw.jpg?size=960x1280&amp;quality=95&amp;sign=e7678a44e4f94f0b94a048c59d591baa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" t="22309" r="766" b="4230"/>
          <a:stretch/>
        </p:blipFill>
        <p:spPr bwMode="auto">
          <a:xfrm>
            <a:off x="8458198" y="4266802"/>
            <a:ext cx="2641601" cy="239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0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3400" y="397934"/>
            <a:ext cx="11057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ДУХОВНО - НРАВСТВЕННОЕ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ВОСПИТАНИЕ</a:t>
            </a: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C:\Users\user\Desktop\qM3QVfq17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2" y="1598262"/>
            <a:ext cx="3527424" cy="256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user\Desktop\l-KLtrpef1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66869" r="66961" b="1639"/>
          <a:stretch/>
        </p:blipFill>
        <p:spPr bwMode="auto">
          <a:xfrm>
            <a:off x="8619066" y="4260763"/>
            <a:ext cx="2189692" cy="254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6.userapi.com/impg/suKgLuWa6FDxnPl_58hAvCFcNEPLkFifZMQPgA/QCWRe656API.jpg?size=1200x1600&amp;quality=95&amp;sign=bb061efa6152e0f5cc423ebbc77f70a4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 bwMode="auto">
          <a:xfrm>
            <a:off x="8619066" y="1598264"/>
            <a:ext cx="2610373" cy="255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64.userapi.com/impg/48ZDojxc-GJDg9ltf6oY34-mIqQzVXXntFPVxA/UiKzAZQILd4.jpg?size=1024x768&amp;quality=95&amp;sign=9f917282fd6a2869e178f70cb59a7b5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42" y="1598262"/>
            <a:ext cx="3485092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14.userapi.com/impg/WtiwTuhPutOj5xBltXkmwwTITGrUUmK9N4RzOQ/fp_y2NwvSi0.jpg?size=1024x768&amp;quality=95&amp;sign=cd5212f09d868024e8ef3e77b6c5cdd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42" y="4260764"/>
            <a:ext cx="3485091" cy="254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7.userapi.com/impg/dwFEICZV4m-4MALcYOBQFNKNS1G5LGlKUwDSOQ/VOJdzOEUJW8.jpg?size=1600x1200&amp;quality=95&amp;sign=c7f0a2f52636b56e3c15077a6ef85ef4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4"/>
          <a:stretch/>
        </p:blipFill>
        <p:spPr bwMode="auto">
          <a:xfrm>
            <a:off x="862699" y="4260764"/>
            <a:ext cx="3514567" cy="254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8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3400" y="465137"/>
            <a:ext cx="11006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МЕРОПРИЯТИЯ, НАПРАВЛЕННЫЕ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УКРЕПЛЕНИЕ ЗДОРОВЬЯ ДЕТЕЙ</a:t>
            </a: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6" descr="C:\Users\user\Desktop\p2M4yr2cyH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 bwMode="auto">
          <a:xfrm>
            <a:off x="563562" y="1667933"/>
            <a:ext cx="3366558" cy="445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Desktop\Xd339-YU7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44" y="1665466"/>
            <a:ext cx="2982289" cy="291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user\Desktop\QEXuqnnAsb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22"/>
          <a:stretch>
            <a:fillRect/>
          </a:stretch>
        </p:blipFill>
        <p:spPr bwMode="auto">
          <a:xfrm>
            <a:off x="7857998" y="1665466"/>
            <a:ext cx="3587264" cy="291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Desktop\lBlsme0wWjQ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0" b="16252"/>
          <a:stretch>
            <a:fillRect/>
          </a:stretch>
        </p:blipFill>
        <p:spPr bwMode="auto">
          <a:xfrm>
            <a:off x="4248244" y="4661357"/>
            <a:ext cx="3329423" cy="20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user\Desktop\gRx6hh72cG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>
            <a:fillRect/>
          </a:stretch>
        </p:blipFill>
        <p:spPr bwMode="auto">
          <a:xfrm>
            <a:off x="7958668" y="4661357"/>
            <a:ext cx="2566867" cy="20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6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3400" y="465137"/>
            <a:ext cx="11006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МЕРОПРИЯТИЯ, НАПРАВЛЕННЫЕ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УКРЕПЛЕНИЕ ЗДОРОВЬЯ ДЕТЕЙ</a:t>
            </a: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sun9-69.userapi.com/impg/4Gx1cpOJGWtu2p3yp20Neg4GCpXPdkBN2nYSGQ/7y-gbyMpddA.jpg?size=1280x960&amp;quality=95&amp;sign=931a73c711795b1fad4c672fab22dfb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19473"/>
            <a:ext cx="3763024" cy="240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8.userapi.com/impg/cIvpITC9KEcmkXFMN67a3NJo730ekIo9PmJdJQ/Hh44kJvsu8A.jpg?size=827x910&amp;quality=95&amp;sign=eb58744ee14408485da85ae1ae5c88a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31230" b="19167"/>
          <a:stretch/>
        </p:blipFill>
        <p:spPr bwMode="auto">
          <a:xfrm>
            <a:off x="307975" y="4137732"/>
            <a:ext cx="3763024" cy="240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7.userapi.com/impg/dxDcUr1SzImGBCYqS1Pd7KRv3kkprxrJi5-x5g/Q0E118LC8Ac.jpg?size=2560x2560&amp;quality=95&amp;sign=68a0ccf065902c17213abccb9837206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18" y="1619473"/>
            <a:ext cx="4621094" cy="487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12.userapi.com/impg/4kaFSZuMFUvVeptBg5lODU-qMXnH9y07YwXOjA/5KbEDPnKdp8.jpg?size=1200x1600&amp;quality=95&amp;sign=a206a35089e953c42d41c46189026acc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26899"/>
          <a:stretch/>
        </p:blipFill>
        <p:spPr bwMode="auto">
          <a:xfrm>
            <a:off x="9135529" y="1877764"/>
            <a:ext cx="2760137" cy="373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23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A311801-8B54-46B6-A38D-D743A5019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66979" b="31067"/>
          <a:stretch/>
        </p:blipFill>
        <p:spPr>
          <a:xfrm flipH="1">
            <a:off x="10045701" y="5127276"/>
            <a:ext cx="2146300" cy="17307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0707" y="612648"/>
            <a:ext cx="11118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ИСТОРИЯ РАЗВИТИЯ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ko-KR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6740825" y="1566755"/>
            <a:ext cx="4273887" cy="2127856"/>
          </a:xfrm>
          <a:prstGeom prst="cloudCallout">
            <a:avLst>
              <a:gd name="adj1" fmla="val -14987"/>
              <a:gd name="adj2" fmla="val 45029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 algn="ctr"/>
            <a:r>
              <a:rPr lang="ru-RU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 ГОД</a:t>
            </a:r>
          </a:p>
          <a:p>
            <a:pPr lvl="0" algn="ctr"/>
            <a:r>
              <a:rPr lang="ru-RU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 СТАТУС </a:t>
            </a:r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 Центр развития ребенка</a:t>
            </a:r>
            <a:r>
              <a:rPr lang="ru-RU" altLang="ko-K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сад. </a:t>
            </a:r>
            <a:endParaRPr lang="ko-KR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1" y="612648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>
            <a:off x="1954063" y="1644571"/>
            <a:ext cx="4553586" cy="2409097"/>
          </a:xfrm>
          <a:prstGeom prst="cloudCallout">
            <a:avLst>
              <a:gd name="adj1" fmla="val 1055"/>
              <a:gd name="adj2" fmla="val 3253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1988 ГОДА</a:t>
            </a:r>
          </a:p>
          <a:p>
            <a:pPr algn="ctr"/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Покачи открылся детский  ясли – сад с ласковым названием «Ромашка». </a:t>
            </a:r>
          </a:p>
          <a:p>
            <a:pPr algn="ctr"/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создали все условия для интересной жизни детей</a:t>
            </a:r>
            <a:r>
              <a:rPr lang="ru-RU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6592825" y="3694178"/>
            <a:ext cx="5497240" cy="3108960"/>
          </a:xfrm>
          <a:prstGeom prst="cloudCallout">
            <a:avLst>
              <a:gd name="adj1" fmla="val 1055"/>
              <a:gd name="adj2" fmla="val 3253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altLang="ko-KR" sz="1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ko-KR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</a:t>
            </a:r>
            <a:endParaRPr lang="ru-RU" altLang="ko-KR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групп от 2 до 7 лет. Численность воспитанников </a:t>
            </a:r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algn="ctr"/>
            <a:r>
              <a:rPr lang="ru-RU" altLang="ko-K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образовательного процесса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определяется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программы дошкольного 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"От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 до </a:t>
            </a: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школы",Н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Е.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Т. С.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Комаровой,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М. А. Васильевой</a:t>
            </a:r>
            <a:endParaRPr lang="ko-KR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o-KR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-облако 22"/>
          <p:cNvSpPr/>
          <p:nvPr/>
        </p:nvSpPr>
        <p:spPr>
          <a:xfrm>
            <a:off x="82296" y="4163699"/>
            <a:ext cx="4303650" cy="2429125"/>
          </a:xfrm>
          <a:prstGeom prst="cloudCallout">
            <a:avLst>
              <a:gd name="adj1" fmla="val 1055"/>
              <a:gd name="adj2" fmla="val 3253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</a:p>
          <a:p>
            <a:pPr algn="ctr"/>
            <a:r>
              <a:rPr lang="ru-RU" altLang="ko-KR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</a:t>
            </a:r>
            <a:r>
              <a:rPr lang="ru-RU" altLang="ko-K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типа </a:t>
            </a:r>
            <a:r>
              <a:rPr lang="ru-RU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муниципальное  автономное дошкольное образовательное учреждение  Центр развития ребенка – детский сад</a:t>
            </a:r>
            <a:endParaRPr lang="ko-KR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Белогривые лошадки - 77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83" y="3354592"/>
            <a:ext cx="3550920" cy="35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12648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1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0333" y="465138"/>
            <a:ext cx="1122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ПРОФСОЮЗНОЙ ОРГАНИЗАЦИИ МАДОУ ЦРР – Д/С.</a:t>
            </a:r>
          </a:p>
        </p:txBody>
      </p:sp>
      <p:sp>
        <p:nvSpPr>
          <p:cNvPr id="2" name="AutoShape 9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1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3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5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Буратино кот Базилио (34 фото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65174" y="1665468"/>
            <a:ext cx="10817226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rgbClr val="70AD47">
                    <a:lumMod val="75000"/>
                  </a:srgbClr>
                </a:solidFill>
              </a:rPr>
              <a:t>Педагоги участвовали в Городском соревнование «В единстве наша сила», Профсоюзный туристический слет работников народного образования и науки РФ,  день бега «Кросс – наций ».</a:t>
            </a:r>
            <a:endParaRPr lang="ko-KR" altLang="en-US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7" name="AutoShape 4" descr="https://sun9-79.userapi.com/s/v1/if2/B26iSFLOHYyJOzPVShFglBt7Osa8R4S9kemjAWNLhEoxd1ARY7oPZ6xqb0KNz2X_NCtUdptleCa9GLuZ9FcgRHFj.jpg?quality=95&amp;as=32x30,48x45,72x67,108x100,160x149,240x223,360x335,480x446,540x502,640x595,720x669,835x776&amp;from=bu&amp;u=ObX2O8ZtHPhgTnmzqM4-FHgPgXlKxDFCCNDZo8qJsOw&amp;cs=807x750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sun9-79.userapi.com/s/v1/if2/B26iSFLOHYyJOzPVShFglBt7Osa8R4S9kemjAWNLhEoxd1ARY7oPZ6xqb0KNz2X_NCtUdptleCa9GLuZ9FcgRHFj.jpg?quality=95&amp;as=32x30,48x45,72x67,108x100,160x149,240x223,360x335,480x446,540x502,640x595,720x669,835x776&amp;from=bu&amp;u=ObX2O8ZtHPhgTnmzqM4-FHgPgXlKxDFCCNDZo8qJsOw&amp;cs=807x75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sun9-79.userapi.com/s/v1/if2/B26iSFLOHYyJOzPVShFglBt7Osa8R4S9kemjAWNLhEoxd1ARY7oPZ6xqb0KNz2X_NCtUdptleCa9GLuZ9FcgRHFj.jpg?quality=95&amp;as=32x30,48x45,72x67,108x100,160x149,240x223,360x335,480x446,540x502,640x595,720x669,835x776&amp;from=bu&amp;u=ObX2O8ZtHPhgTnmzqM4-FHgPgXlKxDFCCNDZo8qJsOw&amp;cs=807x7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9938" r="-646"/>
          <a:stretch/>
        </p:blipFill>
        <p:spPr bwMode="auto">
          <a:xfrm>
            <a:off x="8135201" y="2874834"/>
            <a:ext cx="3337131" cy="256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5.userapi.com/impg/65s89XNf5UFWR-SDjfef-NWFjLX1C-R_nXe-IQ/S-XXkgnod00.jpg?size=2560x1920&amp;quality=95&amp;sign=d9f11f0860ab770d068cd59b856144c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" b="12175"/>
          <a:stretch/>
        </p:blipFill>
        <p:spPr bwMode="auto">
          <a:xfrm>
            <a:off x="4167186" y="2392233"/>
            <a:ext cx="3688293" cy="262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48.userapi.com/impg/H4oYW3gP9rZZoAapaAXlbgKWHZIeYPpVkFeahw/X--L3yEGchc.jpg?size=1397x864&amp;quality=95&amp;sign=23dd81cb523427ab9abe928d19c3849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7" y="3005666"/>
            <a:ext cx="3214158" cy="243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pinimg.com/736x/41/b3/7b/41b37b4b47392ff7f72e0b1ce24f49e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9" b="93958" l="2677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6" b="16033"/>
          <a:stretch/>
        </p:blipFill>
        <p:spPr bwMode="auto">
          <a:xfrm>
            <a:off x="4959966" y="5012266"/>
            <a:ext cx="22720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4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95867" y="550333"/>
            <a:ext cx="990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МАСТЕР-КЛАСС «СЕВЕРНАЯ БЕРЕГИНЯ»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https://sun9-59.userapi.com/impg/hMhDVaGpNAQcLNq3XzEg2-6aKd0XexHBaLGMHQ/baeSmxPFBYM.jpg?size=1600x720&amp;quality=95&amp;sign=657d9fd40a28f4dfac681298c0db10c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51"/>
          <a:stretch/>
        </p:blipFill>
        <p:spPr bwMode="auto">
          <a:xfrm>
            <a:off x="6046492" y="2116667"/>
            <a:ext cx="5273442" cy="390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5.userapi.com/impg/bYPOk9s-qLNrGUkNI_CaHNzQTO6KHJzcQZhB9g/-72aEE51Rxo.jpg?size=1280x960&amp;quality=95&amp;sign=b6af758724ba8fcc6e44e4515e8de52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7" y="1692803"/>
            <a:ext cx="4854926" cy="364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736x/7b/35/d9/7b35d9a76fcbc64bcd61b2260915b6a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99218" l="7745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6574" y="4724400"/>
            <a:ext cx="1586398" cy="17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58800" y="550333"/>
            <a:ext cx="11065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ИНТЕРАКТИВНАЯ ПЛОЩАДКА «КОПЕЙКА РУБЛЬ БЕРЕЖЁТ»</a:t>
            </a: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sun9-45.userapi.com/impg/1o-k6A63WZ_PRUJrD6_7s3EdwbnYntQwXPQXCA/YjlSO3zpBTk.jpg?size=977x1280&amp;quality=95&amp;sign=a96d4da28466125e4cd1a7bf5f09365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1" t="11547" r="6591"/>
          <a:stretch/>
        </p:blipFill>
        <p:spPr bwMode="auto">
          <a:xfrm>
            <a:off x="460375" y="1785243"/>
            <a:ext cx="2833158" cy="384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4.userapi.com/impg/W5-UNXtYGtSrbh2DW-KvraoeD3ZLhvF8VFVhGw/YHe9L4U1H5c.jpg?size=1218x687&amp;quality=95&amp;sign=419ff9b22de843f81e9183c48632f38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31" y="1785243"/>
            <a:ext cx="3787292" cy="238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0.userapi.com/impg/pXVwKUhw_wU-bfMV-0LxEw9IHilr5cOh4DuwCw/wyLXeEBjhfs.jpg?size=1280x960&amp;quality=95&amp;sign=11319cfe9aed758fb862b5ae0d9ea20d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8284" r="5107" b="3785"/>
          <a:stretch/>
        </p:blipFill>
        <p:spPr bwMode="auto">
          <a:xfrm>
            <a:off x="7577666" y="2132669"/>
            <a:ext cx="4047067" cy="315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55.userapi.com/impg/QTO8lzkqKuTWuxU32p_sUrUAY2vbSr6u5vJ6Cg/BptSw75PCCY.jpg?size=1280x960&amp;quality=95&amp;sign=04c10d703b56b6c5a98a99322950eea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24" b="17839"/>
          <a:stretch/>
        </p:blipFill>
        <p:spPr bwMode="auto">
          <a:xfrm>
            <a:off x="3547731" y="4266042"/>
            <a:ext cx="3787292" cy="236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736x/c9/dd/2b/c9dd2bc377f033ba00188f6180e8dd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6" b="89686" l="3533" r="93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5283200"/>
            <a:ext cx="1537758" cy="16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7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58800" y="550333"/>
            <a:ext cx="11065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ГОРОДСКОЙ ШАХМАТНЫЙ ТУРНИР</a:t>
            </a: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sun9-60.userapi.com/impg/H9jqvs6jDwLe_gBOdeSBzFyqej5DvHLHwVDQKQ/iC5OjOgtTqE.jpg?size=1179x763&amp;quality=95&amp;sign=e6e9062d52799c3f93ea0d1faf733ce9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28" r="3091" b="10301"/>
          <a:stretch/>
        </p:blipFill>
        <p:spPr bwMode="auto">
          <a:xfrm>
            <a:off x="3543327" y="1904622"/>
            <a:ext cx="4498584" cy="286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87793" y="4853906"/>
            <a:ext cx="3937008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6705" y="5007794"/>
            <a:ext cx="407809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ВОЗРАСТНОЙ КАТЕГОРИИ 5–6 ЛЕТ</a:t>
            </a:r>
            <a:b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III -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МЕСТО ЗАНЯЛА СЕМЬЯ ПАНЖАР.</a:t>
            </a:r>
          </a:p>
          <a:p>
            <a:pPr algn="ctr"/>
            <a:r>
              <a:rPr lang="en-U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ВОЗРАСТНОЙ КАТЕГОРИИ 6–7 ЛЕТ</a:t>
            </a:r>
            <a:b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III -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МЕСТО ЗАНЯЛА СЕМЬЯ РАМАЗАНОВЫХ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00" name="Picture 4" descr="https://sun9-26.userapi.com/impg/Xb2pXy7YP_3Bovi9I4FfPHkLhAXcRiOs2sTHfQ/FqNx7cEDL04.jpg?size=1010x718&amp;quality=95&amp;sign=0b4351ed4c28e910bd74178cfff1c51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8" y="1726863"/>
            <a:ext cx="3033575" cy="227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0.userapi.com/impg/cFsAjx_008LGuiqT3SYP9vdiegcqnJ9izkvCHw/7KrVauaa37I.jpg?size=1179x798&amp;quality=95&amp;sign=9c3cce85214138d5630bebcd565831c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"/>
          <a:stretch/>
        </p:blipFill>
        <p:spPr bwMode="auto">
          <a:xfrm>
            <a:off x="375708" y="4171589"/>
            <a:ext cx="3033575" cy="22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68.userapi.com/impg/d-3EGiX6kGYShx3A6_BxtNrJVSsOyuuDPBNU2g/Dt4_hxbfNYQ.jpg?size=1058x1600&amp;quality=95&amp;sign=364afb717c94396a688a0ad66006f2ca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8231"/>
          <a:stretch/>
        </p:blipFill>
        <p:spPr bwMode="auto">
          <a:xfrm>
            <a:off x="8165041" y="1688368"/>
            <a:ext cx="3459691" cy="23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5.userapi.com/impg/HwXFSrx3c8RV5PgGdi3Koor6e2UfYMTq_a9Tdg/9TjEXj-KsZQ.jpg?size=1179x798&amp;quality=95&amp;sign=5526d53e895a554976e3283380b9f19f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" b="1541"/>
          <a:stretch/>
        </p:blipFill>
        <p:spPr bwMode="auto">
          <a:xfrm>
            <a:off x="8165042" y="4171589"/>
            <a:ext cx="3518958" cy="227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7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58800" y="550333"/>
            <a:ext cx="110659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ГОРОДСКОЕ СОРЕВНОВАНИЕ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«ПАПА, МАМА, Я – СПОРТИВНАЯ СЕМЬЯ»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87793" y="4853906"/>
            <a:ext cx="3937008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6705" y="5007794"/>
            <a:ext cx="407809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https://sun9-25.userapi.com/impg/gP-Wgqb3XI9_CWGDYWhLUaPa7lTyBKxEEL3lzQ/a4nllHgGl-8.jpg?size=1280x960&amp;quality=95&amp;sign=31874e7aae908fd1f1bf4ad5af8d887d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06"/>
          <a:stretch/>
        </p:blipFill>
        <p:spPr bwMode="auto">
          <a:xfrm>
            <a:off x="6389860" y="1980950"/>
            <a:ext cx="4532139" cy="3522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95935" y="5722746"/>
            <a:ext cx="492072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ТРЕТЬЕ МЕСТО - СЕМЬЯ  НУРМАГОМЕДОВЫХ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УЧАСТНИКИ -  СЕМЬЯ ПЕТРОВЫХ  </a:t>
            </a:r>
          </a:p>
        </p:txBody>
      </p:sp>
      <p:pic>
        <p:nvPicPr>
          <p:cNvPr id="5124" name="Picture 4" descr="https://sun9-71.userapi.com/impg/Ix94EL7s-cSkJQ2LrooaOJKXQUGOQI0l4kv6Eg/hcdlVWJOXxA.jpg?size=960x1011&amp;quality=95&amp;sign=f7549db0ec889f9d6677ffc9b7e588cc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0" r="4074" b="19599"/>
          <a:stretch/>
        </p:blipFill>
        <p:spPr bwMode="auto">
          <a:xfrm>
            <a:off x="1216729" y="2007282"/>
            <a:ext cx="4343970" cy="343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58800" y="550333"/>
            <a:ext cx="11065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altLang="ko-K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ИНТЕЛЕКТУЛЬНАЯ ИГРА «ЗНАТОКИ»</a:t>
            </a: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87793" y="4853906"/>
            <a:ext cx="3937008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6705" y="5007794"/>
            <a:ext cx="407809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https://sun9-13.userapi.com/impg/wHyhNrHNvmKpLxtKjmysRejejyk_QldVD50Ugw/Lm5p2s0jC3I.jpg?size=2048x2048&amp;quality=95&amp;sign=65905d53edd832fa6ea37769c8625de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767"/>
            <a:ext cx="3637491" cy="409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25.userapi.com/impg/_5A_DpLuji-OiStsSwCdaOpCNREbNoHOqPo1hQ/NuJ9aSfTsUs.jpg?size=2048x2048&amp;quality=95&amp;sign=04f2615c2d7d6c471fac9877fb61be1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40" y="2172233"/>
            <a:ext cx="3603625" cy="40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15.userapi.com/impg/jXfeaXRjefdkGhqIU9JVQ5u_fXRAYqsQUYq7kA/M2K09_MN-bE.jpg?size=1638x2160&amp;quality=95&amp;sign=0f4f1e8fd95904ccacf3b62a3e0ed7b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3299" r="4518" b="2939"/>
          <a:stretch/>
        </p:blipFill>
        <p:spPr bwMode="auto">
          <a:xfrm>
            <a:off x="7987244" y="1655769"/>
            <a:ext cx="3637489" cy="40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2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58800" y="550333"/>
            <a:ext cx="11065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КОНСУЛЬТАТИВНЫЙ ПУНКТ</a:t>
            </a:r>
            <a:endParaRPr lang="ru-RU" altLang="ko-K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87793" y="4853906"/>
            <a:ext cx="3937008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400" dirty="0"/>
              <a:t> 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6705" y="5007794"/>
            <a:ext cx="407809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8820" r="490" b="6496"/>
          <a:stretch/>
        </p:blipFill>
        <p:spPr>
          <a:xfrm>
            <a:off x="558800" y="1719123"/>
            <a:ext cx="4936067" cy="248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9282" r="1647" b="5110"/>
          <a:stretch/>
        </p:blipFill>
        <p:spPr bwMode="auto">
          <a:xfrm>
            <a:off x="5767220" y="2020626"/>
            <a:ext cx="4758266" cy="275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800" y="4298112"/>
            <a:ext cx="4850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https://ds-crr-pokachi-r86.gosweb.gosuslugi.ru/nash-detskiy-sad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20266" y="4942920"/>
            <a:ext cx="5364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vk.com/public153498383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6" name="Picture 14" descr="Работа с родителям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6275" r="53111" b="55128"/>
          <a:stretch/>
        </p:blipFill>
        <p:spPr bwMode="auto">
          <a:xfrm>
            <a:off x="1621366" y="5461000"/>
            <a:ext cx="1405467" cy="139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Работа с родителям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4898" r="47281" b="16258"/>
          <a:stretch/>
        </p:blipFill>
        <p:spPr bwMode="auto">
          <a:xfrm>
            <a:off x="3660438" y="4847340"/>
            <a:ext cx="1574800" cy="1405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Работа с родителям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8" t="44488" r="3396" b="14123"/>
          <a:stretch/>
        </p:blipFill>
        <p:spPr bwMode="auto">
          <a:xfrm>
            <a:off x="5885753" y="5448300"/>
            <a:ext cx="1464733" cy="1498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Работа с родителям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9" t="3070" r="9343" b="58244"/>
          <a:stretch/>
        </p:blipFill>
        <p:spPr bwMode="auto">
          <a:xfrm>
            <a:off x="8373533" y="5127587"/>
            <a:ext cx="1295400" cy="1400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1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6533" y="465667"/>
            <a:ext cx="11049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ИНФОРМАЦИОННО-КОММУНИКАЦИОННЫЕ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ТЕХНОЛОГИИ,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ИНФОРМАЦИОННАЯ СРЕДА                                           </a:t>
            </a:r>
          </a:p>
        </p:txBody>
      </p:sp>
      <p:pic>
        <p:nvPicPr>
          <p:cNvPr id="1026" name="Picture 2" descr="https://sun9-38.userapi.com/impg/x2Df85Ud2V-NWin7jXi23TX1NTos9e7a_pwqLA/YuQt2XT03K4.jpg?size=1506x803&amp;quality=95&amp;sign=bc39f3fed465e24f1a2f94c4e491855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34" y="3915561"/>
            <a:ext cx="3733799" cy="255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enovo\Pictures\20190213_111853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975614"/>
            <a:ext cx="3636433" cy="22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4.userapi.com/impg/ygfdx_zTiv1QHfbw7n3-a6Rf8vSvhpZq7kHHmg/dCMXoXlOm2w.jpg?size=2560x2560&amp;quality=95&amp;sign=4731077ad52c0d29e3c3d9ad4e6c6ef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6083" y="1975614"/>
            <a:ext cx="4290661" cy="448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ечкин | Простоквашино вики | Fand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15520"/>
            <a:ext cx="1902110" cy="36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3509" y="534113"/>
            <a:ext cx="10952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pic>
        <p:nvPicPr>
          <p:cNvPr id="2052" name="Picture 4" descr="https://neiros.ru/img/presentation/zachem-delat-prezentats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34" y="1316545"/>
            <a:ext cx="6968966" cy="49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2701" y="3555996"/>
            <a:ext cx="2024432" cy="6858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КРУЖКИ,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СЕКЦИИ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864987" y="2108201"/>
            <a:ext cx="5639859" cy="3589868"/>
            <a:chOff x="2877608" y="2125134"/>
            <a:chExt cx="5639859" cy="358986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8200" y="2709333"/>
              <a:ext cx="855133" cy="3471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77608" y="4241801"/>
              <a:ext cx="1001183" cy="402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461000" y="2125134"/>
              <a:ext cx="691621" cy="25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239000" y="2641600"/>
              <a:ext cx="855133" cy="3217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476067" y="4309523"/>
              <a:ext cx="1041400" cy="3344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072468" y="5431362"/>
              <a:ext cx="935566" cy="2667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6042475" y="5376334"/>
              <a:ext cx="1331913" cy="338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929213" y="1940468"/>
            <a:ext cx="2185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Веселая азбука»</a:t>
            </a: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8689973" y="1947503"/>
            <a:ext cx="261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Веселый квадратик»</a:t>
            </a:r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643467" y="4315867"/>
            <a:ext cx="2054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Логика»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8969373" y="4292071"/>
            <a:ext cx="2706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«Юные исследователи»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flipH="1">
            <a:off x="7476067" y="5698068"/>
            <a:ext cx="2613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студия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«Апельсин»»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41449" y="5607716"/>
            <a:ext cx="238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Вокальная  студия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78791" y="1057333"/>
            <a:ext cx="3711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художник»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i.pinimg.com/736x/25/d2/78/25d27881ccade1a9387b5342ccc54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" b="97656" l="9944" r="94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768" y="4643952"/>
            <a:ext cx="1663699" cy="23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9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1" descr="стопка книг, книги для чтения, книги с закладками - cкачать бесплатно  рендер Книги и тетради на Artage.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2877608" y="2125134"/>
            <a:ext cx="5639859" cy="3572934"/>
            <a:chOff x="2877608" y="2125134"/>
            <a:chExt cx="5639859" cy="35729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8200" y="2709333"/>
              <a:ext cx="855133" cy="3471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77608" y="4241801"/>
              <a:ext cx="1001183" cy="402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461000" y="2125134"/>
              <a:ext cx="691621" cy="25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239000" y="2641600"/>
              <a:ext cx="855133" cy="3217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476067" y="4309523"/>
              <a:ext cx="1041400" cy="3344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072468" y="5431362"/>
              <a:ext cx="935566" cy="2667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6067954" y="5359400"/>
              <a:ext cx="1331913" cy="338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82637" y="517893"/>
            <a:ext cx="1095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 </a:t>
            </a:r>
          </a:p>
        </p:txBody>
      </p:sp>
      <p:pic>
        <p:nvPicPr>
          <p:cNvPr id="4098" name="Picture 2" descr="https://sun9-59.userapi.com/impg/Bnu-o3kzUdz-GEW1YddV-pR_W4S7lK52cgMYig/tp5q8R9VcU4.jpg?size=2560x2029&amp;quality=95&amp;sign=923a7629b894732d7602857c972c06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3" y="1180444"/>
            <a:ext cx="3285647" cy="260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0.userapi.com/impg/RB3IJKdj7dwdehJnOaA8DTEM8MogjNl5-9PRMA/ymcJkuEWliQ.jpg?size=1199x1250&amp;quality=95&amp;sign=f26e98b2ed071867a81546db4b5923f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40"/>
          <a:stretch/>
        </p:blipFill>
        <p:spPr bwMode="auto">
          <a:xfrm>
            <a:off x="4359805" y="1180446"/>
            <a:ext cx="2764366" cy="260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35.userapi.com/impg/m3Uxnk0Ek8PdrC1XS33k4YusbysXI5ABWvcKTQ/KhmlYGMwxI8.jpg?size=1280x925&amp;quality=95&amp;sign=4f4ad6dfeceb33e9a226bfe47b03ffd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67" y="1180444"/>
            <a:ext cx="3603556" cy="260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1.userapi.com/impg/G86dZjdBhGaWYkbLoDrROzpYf4q1Uf7Ltu87tg/R97fki4_IOs.jpg?size=1600x1200&amp;quality=95&amp;sign=c58b0afa84edbf274c7541ac54cac356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2" y="3717317"/>
            <a:ext cx="3428210" cy="26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56.userapi.com/impg/bgFHWdnqHx85X4y0ZjOBcpBoHKmE4Ed1WPS_8w/6YrLWZ_peXI.jpg?size=2560x2560&amp;quality=95&amp;sign=0b51dc3a1b2bebc98d9ab467a86f7ede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9" t="1464" r="1130" b="52635"/>
          <a:stretch/>
        </p:blipFill>
        <p:spPr bwMode="auto">
          <a:xfrm>
            <a:off x="4540251" y="3717317"/>
            <a:ext cx="2707602" cy="26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71.userapi.com/s/v1/ig2/0R6Sgdmmr5nAM6p4e7pOl75gND70N1eBrrZ1Lwoc6FRqNkZL-DUdZRoSp8KewWXHcO4XNZBVB6UutQLamGjAoP9Y.jpg?quality=95&amp;as=32x43,48x64,72x96,108x144,160x213,240x320,360x480,480x640,540x720,640x853,720x960,1080x1440,1280x1707,1440x1920,1920x2560&amp;from=bu&amp;u=aS9_n5G7qB8PKOJbv8QBjSHNokaUvHzuKls4dF9THK0&amp;cs=810x108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7865" r="-2761" b="11024"/>
          <a:stretch/>
        </p:blipFill>
        <p:spPr bwMode="auto">
          <a:xfrm>
            <a:off x="7548033" y="3717317"/>
            <a:ext cx="3204634" cy="262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pinimg.com/736x/6a/c8/1e/6ac81eaa8a989f329321c63cca8890cf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03" b="100000" l="10000" r="894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033" y="3539067"/>
            <a:ext cx="2463111" cy="24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8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312" y="439142"/>
            <a:ext cx="11201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РАЗВИВАЮЩАЯ </a:t>
            </a: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ПРЕДМЕТНО - ПРОСТРАНСТВЕННАЯ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689" y="1805848"/>
            <a:ext cx="4574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Кабинет психолога 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4321" y="1824137"/>
            <a:ext cx="5231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Бассейн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-crr-pokachi-r86.gosweb.gosuslugi.ru/netcat_files/generated/107/189/800x450/2/38ba5688fd3e00f9f454ee33f441cf60.jpg?crop=0%3A0%3A0%3A0&amp;hash=1596767ca9d4e13237d9b25d0468d47f&amp;resize_mode=0&amp;wm_m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9" y="2290265"/>
            <a:ext cx="4574058" cy="343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-crr-pokachi-r86.gosweb.gosuslugi.ru/netcat_files/generated/107/189/800x450/3/38ba5688fd3e00f9f454ee33f441cf60.jpg?crop=0%3A0%3A0%3A0&amp;hash=1596767ca9d4e13237d9b25d0468d47f&amp;resize_mode=0&amp;wm_m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20" y="2290265"/>
            <a:ext cx="5231399" cy="343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1" y="499330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74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467" y="1320800"/>
            <a:ext cx="88307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33" y="3075126"/>
            <a:ext cx="4165600" cy="249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312" y="439143"/>
            <a:ext cx="11201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РАЗВИВАЮЩАЯ </a:t>
            </a: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ПРЕДМЕТНО - ПРОСТРАНСТВЕННАЯ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https://ds-crr-pokachi-r86.gosweb.gosuslugi.ru/netcat_files/generated/107/189/800x450/4/38ba5688fd3e00f9f454ee33f441cf60.jpg?crop=0%3A0%3A0%3A0&amp;hash=1596767ca9d4e13237d9b25d0468d47f&amp;resize_mode=0&amp;wm_m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61" y="3244334"/>
            <a:ext cx="3698705" cy="294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8316604" y="1639472"/>
            <a:ext cx="2893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Музыкальный зал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https://sun9-6.userapi.com/impg/nQX2TymBc7x695NS8sA7QfpoeL247Vw1l2skpQ/FE61RtNkuXg.jpg?size=1581x1581&amp;quality=95&amp;sign=fc9d6c40e9e0786cf3a927f4ca108db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" t="1769" r="41120" b="44804"/>
          <a:stretch/>
        </p:blipFill>
        <p:spPr bwMode="auto">
          <a:xfrm>
            <a:off x="7983380" y="2131312"/>
            <a:ext cx="3647394" cy="294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4594838" y="1946645"/>
            <a:ext cx="2816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</a:rPr>
              <a:t>Физкультурно –интерактивный комплекс</a:t>
            </a:r>
          </a:p>
        </p:txBody>
      </p:sp>
      <p:pic>
        <p:nvPicPr>
          <p:cNvPr id="12" name="Picture 3" descr="E:\фото изостудии\Фото1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4" y="2131310"/>
            <a:ext cx="3446768" cy="294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3779" y="1639472"/>
            <a:ext cx="1260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Изостудия</a:t>
            </a:r>
          </a:p>
        </p:txBody>
      </p:sp>
      <p:pic>
        <p:nvPicPr>
          <p:cNvPr id="14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9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912" y="449117"/>
            <a:ext cx="11142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РАЗВИВАЮЩАЯ </a:t>
            </a: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ПРЕДМЕТНО - ПРОСТРАНСТВЕННАЯ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Picture 4" descr="C:\Users\user\Desktop\IMG_89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1" r="8542"/>
          <a:stretch/>
        </p:blipFill>
        <p:spPr bwMode="auto">
          <a:xfrm>
            <a:off x="8583410" y="2157277"/>
            <a:ext cx="2965462" cy="383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user\Desktop\g5MysTaWlS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" t="5129" r="-760" b="-5129"/>
          <a:stretch/>
        </p:blipFill>
        <p:spPr bwMode="auto">
          <a:xfrm>
            <a:off x="4237730" y="2704496"/>
            <a:ext cx="3530766" cy="317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272" y="1510946"/>
            <a:ext cx="2729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Цифровая </a:t>
            </a:r>
          </a:p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</a:rPr>
              <a:t>лаборатория </a:t>
            </a:r>
            <a:endParaRPr lang="ru-RU" altLang="ko-K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직사각형 22"/>
          <p:cNvSpPr/>
          <p:nvPr/>
        </p:nvSpPr>
        <p:spPr>
          <a:xfrm>
            <a:off x="9189720" y="1510945"/>
            <a:ext cx="207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Комната </a:t>
            </a:r>
          </a:p>
          <a:p>
            <a:pPr algn="ctr"/>
            <a:r>
              <a:rPr lang="ru-RU" altLang="ko-KR" b="1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«Русского быта»</a:t>
            </a:r>
          </a:p>
          <a:p>
            <a:pPr algn="ctr"/>
            <a:endParaRPr lang="en-US" altLang="ko-KR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047487" y="2058164"/>
            <a:ext cx="1761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Театральная студия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2" y="2157277"/>
            <a:ext cx="2810196" cy="383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3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A311801-8B54-46B6-A38D-D743A5019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66979" b="31067"/>
          <a:stretch/>
        </p:blipFill>
        <p:spPr>
          <a:xfrm flipH="1">
            <a:off x="10045701" y="5127276"/>
            <a:ext cx="2146300" cy="17307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0707" y="612648"/>
            <a:ext cx="11118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КАДРОВЫЙ СОСТАВ ДОУ</a:t>
            </a:r>
            <a:endParaRPr lang="ko-KR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Центр развития ребенка - детский сад, детский сад, ясли, Молодёжная ул.,  13, Покачи — Яндекс Кар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3" descr="C:\Users\user\Desktop\Рагима\Новая папка\bLxM5SC7hD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8" y="240400"/>
            <a:ext cx="2531199" cy="1790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Идеи на тему «Карлсон» (23) в 2025 г | шаблоны печати, картинки, мультяшные  рисун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46" r="94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-4974" r="11575"/>
          <a:stretch/>
        </p:blipFill>
        <p:spPr bwMode="auto">
          <a:xfrm>
            <a:off x="612775" y="2587752"/>
            <a:ext cx="2254877" cy="35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3392" y="1135868"/>
            <a:ext cx="941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Образовательный процесс осуществляют 28 педагогических работников: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22 воспитателя, 1 учитель-логопед, 1 педагог-психолог, 2 инструктора по физической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культуре, 2 музыкальных руководителя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a typeface="Arial Unicode MS" pitchFamily="34" charset="-128"/>
                <a:cs typeface="Arial" pitchFamily="34" charset="0"/>
              </a:rPr>
              <a:t>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60" name="Picture 12" descr="Малыш и Карлсон клипарт Мультики советские клипарт Клипар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104" y="3832592"/>
            <a:ext cx="2197264" cy="25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ser\Desktop\лучшие сады СМОТР\dShbhY9Gn5s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8656" r="3944" b="15216"/>
          <a:stretch>
            <a:fillRect/>
          </a:stretch>
        </p:blipFill>
        <p:spPr bwMode="auto">
          <a:xfrm>
            <a:off x="2846336" y="2157984"/>
            <a:ext cx="6385047" cy="383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6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자유형: 도형 17"/>
          <p:cNvSpPr/>
          <p:nvPr/>
        </p:nvSpPr>
        <p:spPr>
          <a:xfrm>
            <a:off x="6760763" y="2939881"/>
            <a:ext cx="990692" cy="2148640"/>
          </a:xfrm>
          <a:custGeom>
            <a:avLst/>
            <a:gdLst>
              <a:gd name="connsiteX0" fmla="*/ 55730 w 1274336"/>
              <a:gd name="connsiteY0" fmla="*/ 2169213 h 2763818"/>
              <a:gd name="connsiteX1" fmla="*/ 598399 w 1274336"/>
              <a:gd name="connsiteY1" fmla="*/ 2711882 h 2763818"/>
              <a:gd name="connsiteX2" fmla="*/ 820994 w 1274336"/>
              <a:gd name="connsiteY2" fmla="*/ 2698642 h 2763818"/>
              <a:gd name="connsiteX3" fmla="*/ 820994 w 1274336"/>
              <a:gd name="connsiteY3" fmla="*/ 69207 h 2763818"/>
              <a:gd name="connsiteX4" fmla="*/ 598399 w 1274336"/>
              <a:gd name="connsiteY4" fmla="*/ 55968 h 2763818"/>
              <a:gd name="connsiteX5" fmla="*/ 55730 w 1274336"/>
              <a:gd name="connsiteY5" fmla="*/ 598636 h 2763818"/>
              <a:gd name="connsiteX6" fmla="*/ 38849 w 1274336"/>
              <a:gd name="connsiteY6" fmla="*/ 789124 h 2763818"/>
              <a:gd name="connsiteX7" fmla="*/ 38849 w 1274336"/>
              <a:gd name="connsiteY7" fmla="*/ 1978890 h 2763818"/>
              <a:gd name="connsiteX8" fmla="*/ 55730 w 1274336"/>
              <a:gd name="connsiteY8" fmla="*/ 2169213 h 27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336" h="2763818">
                <a:moveTo>
                  <a:pt x="55730" y="2169213"/>
                </a:moveTo>
                <a:lnTo>
                  <a:pt x="598399" y="2711882"/>
                </a:lnTo>
                <a:cubicBezTo>
                  <a:pt x="661619" y="2775102"/>
                  <a:pt x="765387" y="2768482"/>
                  <a:pt x="820994" y="2698642"/>
                </a:cubicBezTo>
                <a:cubicBezTo>
                  <a:pt x="1430855" y="1931723"/>
                  <a:pt x="1430855" y="835960"/>
                  <a:pt x="820994" y="69207"/>
                </a:cubicBezTo>
                <a:cubicBezTo>
                  <a:pt x="765387" y="-633"/>
                  <a:pt x="661619" y="-7253"/>
                  <a:pt x="598399" y="55968"/>
                </a:cubicBezTo>
                <a:lnTo>
                  <a:pt x="55730" y="598636"/>
                </a:lnTo>
                <a:cubicBezTo>
                  <a:pt x="4757" y="649609"/>
                  <a:pt x="-1698" y="729545"/>
                  <a:pt x="38849" y="789124"/>
                </a:cubicBezTo>
                <a:cubicBezTo>
                  <a:pt x="282959" y="1146931"/>
                  <a:pt x="282959" y="1621083"/>
                  <a:pt x="38849" y="1978890"/>
                </a:cubicBezTo>
                <a:cubicBezTo>
                  <a:pt x="-1698" y="2038304"/>
                  <a:pt x="4757" y="2118240"/>
                  <a:pt x="55730" y="2169213"/>
                </a:cubicBezTo>
                <a:close/>
              </a:path>
            </a:pathLst>
          </a:custGeom>
          <a:solidFill>
            <a:srgbClr val="3DC0D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altLang="ko-KR" sz="2400" dirty="0" smtClean="0">
                <a:solidFill>
                  <a:schemeClr val="bg1"/>
                </a:solidFill>
                <a:latin typeface="+mj-lt"/>
              </a:rPr>
              <a:t>25%</a:t>
            </a:r>
          </a:p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자유형: 도형 18"/>
          <p:cNvSpPr/>
          <p:nvPr/>
        </p:nvSpPr>
        <p:spPr>
          <a:xfrm>
            <a:off x="4395004" y="2939881"/>
            <a:ext cx="1003557" cy="2148640"/>
          </a:xfrm>
          <a:custGeom>
            <a:avLst/>
            <a:gdLst>
              <a:gd name="connsiteX0" fmla="*/ 1235072 w 1290886"/>
              <a:gd name="connsiteY0" fmla="*/ 598636 h 2763818"/>
              <a:gd name="connsiteX1" fmla="*/ 692403 w 1290886"/>
              <a:gd name="connsiteY1" fmla="*/ 55968 h 2763818"/>
              <a:gd name="connsiteX2" fmla="*/ 469808 w 1290886"/>
              <a:gd name="connsiteY2" fmla="*/ 69207 h 2763818"/>
              <a:gd name="connsiteX3" fmla="*/ 469808 w 1290886"/>
              <a:gd name="connsiteY3" fmla="*/ 2698642 h 2763818"/>
              <a:gd name="connsiteX4" fmla="*/ 692403 w 1290886"/>
              <a:gd name="connsiteY4" fmla="*/ 2711882 h 2763818"/>
              <a:gd name="connsiteX5" fmla="*/ 1235072 w 1290886"/>
              <a:gd name="connsiteY5" fmla="*/ 2169213 h 2763818"/>
              <a:gd name="connsiteX6" fmla="*/ 1251953 w 1290886"/>
              <a:gd name="connsiteY6" fmla="*/ 1978725 h 2763818"/>
              <a:gd name="connsiteX7" fmla="*/ 1251953 w 1290886"/>
              <a:gd name="connsiteY7" fmla="*/ 788959 h 2763818"/>
              <a:gd name="connsiteX8" fmla="*/ 1235072 w 1290886"/>
              <a:gd name="connsiteY8" fmla="*/ 598636 h 27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0886" h="2763818">
                <a:moveTo>
                  <a:pt x="1235072" y="598636"/>
                </a:moveTo>
                <a:lnTo>
                  <a:pt x="692403" y="55968"/>
                </a:lnTo>
                <a:cubicBezTo>
                  <a:pt x="629183" y="-7253"/>
                  <a:pt x="525416" y="-633"/>
                  <a:pt x="469808" y="69207"/>
                </a:cubicBezTo>
                <a:cubicBezTo>
                  <a:pt x="-140053" y="836126"/>
                  <a:pt x="-140053" y="1931889"/>
                  <a:pt x="469808" y="2698642"/>
                </a:cubicBezTo>
                <a:cubicBezTo>
                  <a:pt x="525416" y="2768482"/>
                  <a:pt x="629183" y="2775102"/>
                  <a:pt x="692403" y="2711882"/>
                </a:cubicBezTo>
                <a:lnTo>
                  <a:pt x="1235072" y="2169213"/>
                </a:lnTo>
                <a:cubicBezTo>
                  <a:pt x="1286046" y="2118240"/>
                  <a:pt x="1292500" y="2038470"/>
                  <a:pt x="1251953" y="1978725"/>
                </a:cubicBezTo>
                <a:cubicBezTo>
                  <a:pt x="1007843" y="1620918"/>
                  <a:pt x="1007843" y="1146766"/>
                  <a:pt x="1251953" y="788959"/>
                </a:cubicBezTo>
                <a:cubicBezTo>
                  <a:pt x="1292666" y="729380"/>
                  <a:pt x="1286211" y="649609"/>
                  <a:pt x="1235072" y="598636"/>
                </a:cubicBezTo>
                <a:close/>
              </a:path>
            </a:pathLst>
          </a:custGeom>
          <a:solidFill>
            <a:srgbClr val="3DC0D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altLang="ko-KR" sz="2400" dirty="0" smtClean="0">
                <a:solidFill>
                  <a:schemeClr val="bg1"/>
                </a:solidFill>
                <a:latin typeface="+mj-lt"/>
              </a:rPr>
              <a:t>45%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자유형: 도형 19"/>
          <p:cNvSpPr/>
          <p:nvPr/>
        </p:nvSpPr>
        <p:spPr>
          <a:xfrm>
            <a:off x="5030462" y="4685129"/>
            <a:ext cx="2148643" cy="1003556"/>
          </a:xfrm>
          <a:custGeom>
            <a:avLst/>
            <a:gdLst>
              <a:gd name="connsiteX0" fmla="*/ 598636 w 2763820"/>
              <a:gd name="connsiteY0" fmla="*/ 55701 h 1290885"/>
              <a:gd name="connsiteX1" fmla="*/ 55968 w 2763820"/>
              <a:gd name="connsiteY1" fmla="*/ 598534 h 1290885"/>
              <a:gd name="connsiteX2" fmla="*/ 69208 w 2763820"/>
              <a:gd name="connsiteY2" fmla="*/ 821129 h 1290885"/>
              <a:gd name="connsiteX3" fmla="*/ 2698644 w 2763820"/>
              <a:gd name="connsiteY3" fmla="*/ 821129 h 1290885"/>
              <a:gd name="connsiteX4" fmla="*/ 2711884 w 2763820"/>
              <a:gd name="connsiteY4" fmla="*/ 598534 h 1290885"/>
              <a:gd name="connsiteX5" fmla="*/ 2169215 w 2763820"/>
              <a:gd name="connsiteY5" fmla="*/ 55866 h 1290885"/>
              <a:gd name="connsiteX6" fmla="*/ 1978726 w 2763820"/>
              <a:gd name="connsiteY6" fmla="*/ 38985 h 1290885"/>
              <a:gd name="connsiteX7" fmla="*/ 788959 w 2763820"/>
              <a:gd name="connsiteY7" fmla="*/ 38985 h 1290885"/>
              <a:gd name="connsiteX8" fmla="*/ 598636 w 2763820"/>
              <a:gd name="connsiteY8" fmla="*/ 55701 h 12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820" h="1290885">
                <a:moveTo>
                  <a:pt x="598636" y="55701"/>
                </a:moveTo>
                <a:lnTo>
                  <a:pt x="55968" y="598534"/>
                </a:lnTo>
                <a:cubicBezTo>
                  <a:pt x="-7253" y="661755"/>
                  <a:pt x="-633" y="765522"/>
                  <a:pt x="69208" y="821129"/>
                </a:cubicBezTo>
                <a:cubicBezTo>
                  <a:pt x="836127" y="1430990"/>
                  <a:pt x="1931890" y="1430990"/>
                  <a:pt x="2698644" y="821129"/>
                </a:cubicBezTo>
                <a:cubicBezTo>
                  <a:pt x="2768484" y="765522"/>
                  <a:pt x="2775104" y="661755"/>
                  <a:pt x="2711884" y="598534"/>
                </a:cubicBezTo>
                <a:lnTo>
                  <a:pt x="2169215" y="55866"/>
                </a:lnTo>
                <a:cubicBezTo>
                  <a:pt x="2118242" y="4893"/>
                  <a:pt x="2038306" y="-1562"/>
                  <a:pt x="1978726" y="38985"/>
                </a:cubicBezTo>
                <a:cubicBezTo>
                  <a:pt x="1620919" y="283095"/>
                  <a:pt x="1146767" y="283095"/>
                  <a:pt x="788959" y="38985"/>
                </a:cubicBezTo>
                <a:cubicBezTo>
                  <a:pt x="729380" y="-1727"/>
                  <a:pt x="649610" y="4727"/>
                  <a:pt x="598636" y="55701"/>
                </a:cubicBezTo>
                <a:close/>
              </a:path>
            </a:pathLst>
          </a:custGeom>
          <a:solidFill>
            <a:srgbClr val="E25B6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altLang="ko-KR" sz="2400" dirty="0" smtClean="0">
                <a:solidFill>
                  <a:schemeClr val="bg1"/>
                </a:solidFill>
                <a:latin typeface="+mj-lt"/>
              </a:rPr>
              <a:t>14%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자유형: 도형 20"/>
          <p:cNvSpPr/>
          <p:nvPr/>
        </p:nvSpPr>
        <p:spPr>
          <a:xfrm>
            <a:off x="5006243" y="2354183"/>
            <a:ext cx="2148643" cy="1003556"/>
          </a:xfrm>
          <a:custGeom>
            <a:avLst/>
            <a:gdLst>
              <a:gd name="connsiteX0" fmla="*/ 2169215 w 2763820"/>
              <a:gd name="connsiteY0" fmla="*/ 1235071 h 1290885"/>
              <a:gd name="connsiteX1" fmla="*/ 2711884 w 2763820"/>
              <a:gd name="connsiteY1" fmla="*/ 692403 h 1290885"/>
              <a:gd name="connsiteX2" fmla="*/ 2698644 w 2763820"/>
              <a:gd name="connsiteY2" fmla="*/ 469808 h 1290885"/>
              <a:gd name="connsiteX3" fmla="*/ 69208 w 2763820"/>
              <a:gd name="connsiteY3" fmla="*/ 469808 h 1290885"/>
              <a:gd name="connsiteX4" fmla="*/ 55968 w 2763820"/>
              <a:gd name="connsiteY4" fmla="*/ 692403 h 1290885"/>
              <a:gd name="connsiteX5" fmla="*/ 598636 w 2763820"/>
              <a:gd name="connsiteY5" fmla="*/ 1235071 h 1290885"/>
              <a:gd name="connsiteX6" fmla="*/ 789125 w 2763820"/>
              <a:gd name="connsiteY6" fmla="*/ 1251952 h 1290885"/>
              <a:gd name="connsiteX7" fmla="*/ 1978892 w 2763820"/>
              <a:gd name="connsiteY7" fmla="*/ 1251952 h 1290885"/>
              <a:gd name="connsiteX8" fmla="*/ 2169215 w 2763820"/>
              <a:gd name="connsiteY8" fmla="*/ 1235071 h 12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820" h="1290885">
                <a:moveTo>
                  <a:pt x="2169215" y="1235071"/>
                </a:moveTo>
                <a:lnTo>
                  <a:pt x="2711884" y="692403"/>
                </a:lnTo>
                <a:cubicBezTo>
                  <a:pt x="2775104" y="629183"/>
                  <a:pt x="2768484" y="525415"/>
                  <a:pt x="2698644" y="469808"/>
                </a:cubicBezTo>
                <a:cubicBezTo>
                  <a:pt x="1931725" y="-140053"/>
                  <a:pt x="835961" y="-140053"/>
                  <a:pt x="69208" y="469808"/>
                </a:cubicBezTo>
                <a:cubicBezTo>
                  <a:pt x="-633" y="525415"/>
                  <a:pt x="-7253" y="629183"/>
                  <a:pt x="55968" y="692403"/>
                </a:cubicBezTo>
                <a:lnTo>
                  <a:pt x="598636" y="1235071"/>
                </a:lnTo>
                <a:cubicBezTo>
                  <a:pt x="649610" y="1286045"/>
                  <a:pt x="729546" y="1292499"/>
                  <a:pt x="789125" y="1251952"/>
                </a:cubicBezTo>
                <a:cubicBezTo>
                  <a:pt x="1146932" y="1007842"/>
                  <a:pt x="1621085" y="1007842"/>
                  <a:pt x="1978892" y="1251952"/>
                </a:cubicBezTo>
                <a:cubicBezTo>
                  <a:pt x="2038306" y="1292664"/>
                  <a:pt x="2118242" y="1286210"/>
                  <a:pt x="2169215" y="1235071"/>
                </a:cubicBezTo>
                <a:close/>
              </a:path>
            </a:pathLst>
          </a:custGeom>
          <a:solidFill>
            <a:srgbClr val="E25B6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altLang="ko-KR" sz="2400" dirty="0" smtClean="0">
                <a:solidFill>
                  <a:schemeClr val="bg1"/>
                </a:solidFill>
                <a:latin typeface="+mj-lt"/>
              </a:rPr>
              <a:t>72%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2894" y="3493374"/>
            <a:ext cx="2983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</a:rPr>
              <a:t>Педагоги, имеющие</a:t>
            </a:r>
          </a:p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</a:rPr>
              <a:t> среднее –профессиональное образование</a:t>
            </a:r>
            <a:endParaRPr lang="en-US" altLang="ko-KR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82874" y="1567370"/>
            <a:ext cx="287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Педагоги</a:t>
            </a:r>
            <a:r>
              <a:rPr lang="ru-RU" altLang="ko-KR" sz="16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</a:t>
            </a:r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имеющие </a:t>
            </a:r>
          </a:p>
          <a:p>
            <a:pPr algn="ctr"/>
            <a:r>
              <a:rPr lang="ru-RU" altLang="ko-KR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в</a:t>
            </a:r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ысшее образование</a:t>
            </a:r>
            <a:endParaRPr lang="en-US" altLang="ko-KR" sz="16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42894" y="5001768"/>
            <a:ext cx="3093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</a:t>
            </a:r>
          </a:p>
          <a:p>
            <a:pPr algn="r"/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 </a:t>
            </a:r>
          </a:p>
          <a:p>
            <a:pPr algn="r"/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12 реализуемых программах педагогами ДОУ.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81338" y="5688685"/>
            <a:ext cx="2798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</a:p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</a:t>
            </a:r>
          </a:p>
          <a:p>
            <a:endParaRPr lang="en-US" altLang="ko-KR" sz="2400" b="1" i="1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080" y="5001768"/>
            <a:ext cx="2870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Прошедшие курсы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за последние 3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altLang="ko-K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человек 100%.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575612" y="3514782"/>
            <a:ext cx="197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</a:p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</a:p>
          <a:p>
            <a:pPr algn="ctr"/>
            <a:r>
              <a:rPr lang="ru-RU" altLang="ko-KR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endParaRPr lang="en-US" altLang="ko-KR" sz="1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275214" y="3576338"/>
            <a:ext cx="165914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образования</a:t>
            </a:r>
            <a:endParaRPr lang="en-US" altLang="ko-KR" sz="20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9536" y="613263"/>
            <a:ext cx="1092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РАЗВИТИЯ </a:t>
            </a:r>
          </a:p>
          <a:p>
            <a:pPr algn="ctr"/>
            <a:r>
              <a:rPr lang="ru-RU" altLang="ko-K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ПЕДАГОГИЧЕСКОГО СОСТАВА</a:t>
            </a:r>
            <a:endParaRPr lang="ko-KR" alt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un9-48.userapi.com/s/v1/if2/4J9b-nfa4XpnPbi_hXxDbY9VIWWfwkDMQq8Id1RXir0AH5v6dZSaGWI-Kt8Gi3RwWIxWlMkhrg2RKR0qY8i7sN6_.jpg?quality=95&amp;as=32x20,48x30,72x45,108x67,160x99,240x148,360x223,480x297,540x334,640x396,720x445,1080x668,1280x792,1397x864&amp;from=bu&amp;u=jGIg3coJ4b0C31F4RQS3gYSeaJ2-qB2ApmFr0gNyD9M&amp;cs=807x4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83" b="11736"/>
          <a:stretch/>
        </p:blipFill>
        <p:spPr bwMode="auto">
          <a:xfrm>
            <a:off x="161596" y="1090315"/>
            <a:ext cx="3069501" cy="209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Идеи на тему «Карлсон» (7) | мультяшные рисунки, детские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36" y="644205"/>
            <a:ext cx="2144268" cy="27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7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uckiest Guy - Montserrat Light">
      <a:majorFont>
        <a:latin typeface="Luckiest Guy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152"/>
        </a:solidFill>
        <a:ln>
          <a:noFill/>
        </a:ln>
      </a:spPr>
      <a:bodyPr rtlCol="0" anchor="ctr" anchorCtr="0"/>
      <a:lstStyle>
        <a:defPPr algn="ctr">
          <a:defRPr sz="2000"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F383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13935</TotalTime>
  <Words>1210</Words>
  <Application>Microsoft Office PowerPoint</Application>
  <PresentationFormat>Произвольный</PresentationFormat>
  <Paragraphs>348</Paragraphs>
  <Slides>50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맑은 고딕</vt:lpstr>
      <vt:lpstr>Times New Roman</vt:lpstr>
      <vt:lpstr>Wingdings</vt:lpstr>
      <vt:lpstr>Tahoma</vt:lpstr>
      <vt:lpstr>Arial Unicode MS</vt:lpstr>
      <vt:lpstr>Montserrat Light</vt:lpstr>
      <vt:lpstr>Luckiest Guy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Lenovo</cp:lastModifiedBy>
  <cp:revision>493</cp:revision>
  <dcterms:created xsi:type="dcterms:W3CDTF">2019-04-06T05:20:47Z</dcterms:created>
  <dcterms:modified xsi:type="dcterms:W3CDTF">2025-05-15T06:50:31Z</dcterms:modified>
</cp:coreProperties>
</file>