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6"/>
  </p:notesMasterIdLst>
  <p:sldIdLst>
    <p:sldId id="256" r:id="rId2"/>
    <p:sldId id="260" r:id="rId3"/>
    <p:sldId id="258" r:id="rId4"/>
    <p:sldId id="259" r:id="rId5"/>
    <p:sldId id="262" r:id="rId6"/>
    <p:sldId id="267" r:id="rId7"/>
    <p:sldId id="346" r:id="rId8"/>
    <p:sldId id="347" r:id="rId9"/>
    <p:sldId id="348" r:id="rId10"/>
    <p:sldId id="349" r:id="rId11"/>
    <p:sldId id="350" r:id="rId12"/>
    <p:sldId id="351" r:id="rId13"/>
    <p:sldId id="352" r:id="rId14"/>
    <p:sldId id="353" r:id="rId15"/>
    <p:sldId id="367" r:id="rId16"/>
    <p:sldId id="354" r:id="rId17"/>
    <p:sldId id="355" r:id="rId18"/>
    <p:sldId id="356" r:id="rId19"/>
    <p:sldId id="357" r:id="rId20"/>
    <p:sldId id="381" r:id="rId21"/>
    <p:sldId id="382" r:id="rId22"/>
    <p:sldId id="383" r:id="rId23"/>
    <p:sldId id="384" r:id="rId24"/>
    <p:sldId id="385" r:id="rId25"/>
    <p:sldId id="386" r:id="rId26"/>
    <p:sldId id="358" r:id="rId27"/>
    <p:sldId id="359" r:id="rId28"/>
    <p:sldId id="360" r:id="rId29"/>
    <p:sldId id="273" r:id="rId30"/>
    <p:sldId id="282" r:id="rId31"/>
    <p:sldId id="280" r:id="rId32"/>
    <p:sldId id="268" r:id="rId33"/>
    <p:sldId id="263" r:id="rId34"/>
    <p:sldId id="269" r:id="rId35"/>
    <p:sldId id="313" r:id="rId36"/>
    <p:sldId id="278" r:id="rId37"/>
    <p:sldId id="390" r:id="rId38"/>
    <p:sldId id="327" r:id="rId39"/>
    <p:sldId id="297" r:id="rId40"/>
    <p:sldId id="296" r:id="rId41"/>
    <p:sldId id="326" r:id="rId42"/>
    <p:sldId id="329" r:id="rId43"/>
    <p:sldId id="328" r:id="rId44"/>
    <p:sldId id="369" r:id="rId45"/>
    <p:sldId id="370" r:id="rId46"/>
    <p:sldId id="299" r:id="rId47"/>
    <p:sldId id="330" r:id="rId48"/>
    <p:sldId id="302" r:id="rId49"/>
    <p:sldId id="371" r:id="rId50"/>
    <p:sldId id="372" r:id="rId51"/>
    <p:sldId id="332" r:id="rId52"/>
    <p:sldId id="331" r:id="rId53"/>
    <p:sldId id="305" r:id="rId54"/>
    <p:sldId id="368" r:id="rId55"/>
    <p:sldId id="307" r:id="rId56"/>
    <p:sldId id="308" r:id="rId57"/>
    <p:sldId id="335" r:id="rId58"/>
    <p:sldId id="345" r:id="rId59"/>
    <p:sldId id="336" r:id="rId60"/>
    <p:sldId id="392" r:id="rId61"/>
    <p:sldId id="337" r:id="rId62"/>
    <p:sldId id="338" r:id="rId63"/>
    <p:sldId id="339" r:id="rId64"/>
    <p:sldId id="393" r:id="rId65"/>
    <p:sldId id="394" r:id="rId66"/>
    <p:sldId id="395" r:id="rId67"/>
    <p:sldId id="396" r:id="rId68"/>
    <p:sldId id="397" r:id="rId69"/>
    <p:sldId id="398" r:id="rId70"/>
    <p:sldId id="391" r:id="rId71"/>
    <p:sldId id="343" r:id="rId72"/>
    <p:sldId id="387" r:id="rId73"/>
    <p:sldId id="388" r:id="rId74"/>
    <p:sldId id="310" r:id="rId75"/>
  </p:sldIdLst>
  <p:sldSz cx="972185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6A2D97"/>
    <a:srgbClr val="FF6600"/>
    <a:srgbClr val="FFCC00"/>
    <a:srgbClr val="FF00FF"/>
    <a:srgbClr val="00FF00"/>
    <a:srgbClr val="CCCC00"/>
    <a:srgbClr val="DAC2EC"/>
    <a:srgbClr val="652B91"/>
    <a:srgbClr val="CFAF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3606" autoAdjust="0"/>
  </p:normalViewPr>
  <p:slideViewPr>
    <p:cSldViewPr>
      <p:cViewPr>
        <p:scale>
          <a:sx n="60" d="100"/>
          <a:sy n="60" d="100"/>
        </p:scale>
        <p:origin x="-1572" y="-276"/>
      </p:cViewPr>
      <p:guideLst>
        <p:guide orient="horz" pos="2160"/>
        <p:guide pos="306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4551C8-0EEE-4957-BB85-384B0F475D46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998538" y="685800"/>
            <a:ext cx="48609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FADB4C-A410-43C9-8CE0-B8818908E26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49007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998538" y="685800"/>
            <a:ext cx="4860925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FADB4C-A410-43C9-8CE0-B8818908E26C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399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998538" y="685800"/>
            <a:ext cx="4860925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FADB4C-A410-43C9-8CE0-B8818908E26C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95947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FADB4C-A410-43C9-8CE0-B8818908E26C}" type="slidenum">
              <a:rPr lang="ru-RU" smtClean="0"/>
              <a:t>54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799385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998538" y="685800"/>
            <a:ext cx="4860925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FADB4C-A410-43C9-8CE0-B8818908E26C}" type="slidenum">
              <a:rPr lang="ru-RU" smtClean="0"/>
              <a:t>69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71389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29139" y="2130426"/>
            <a:ext cx="8263573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458278" y="3886200"/>
            <a:ext cx="6805295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67959" y="4406901"/>
            <a:ext cx="8263573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67959" y="2906713"/>
            <a:ext cx="8263573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86093" y="1600201"/>
            <a:ext cx="429381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941940" y="1600201"/>
            <a:ext cx="429381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86093" y="1535113"/>
            <a:ext cx="429550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86093" y="2174875"/>
            <a:ext cx="429550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938565" y="1535113"/>
            <a:ext cx="429719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938565" y="2174875"/>
            <a:ext cx="429719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86093" y="273050"/>
            <a:ext cx="319842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800973" y="273051"/>
            <a:ext cx="543478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86093" y="1435101"/>
            <a:ext cx="3198422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05551" y="4800600"/>
            <a:ext cx="583311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05551" y="612775"/>
            <a:ext cx="583311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05551" y="5367338"/>
            <a:ext cx="583311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048341" y="274639"/>
            <a:ext cx="2187416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86092" y="274639"/>
            <a:ext cx="6400218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86093" y="274638"/>
            <a:ext cx="8749665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86093" y="1600201"/>
            <a:ext cx="8749665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86092" y="6356351"/>
            <a:ext cx="22684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22.05.2026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321632" y="6356351"/>
            <a:ext cx="30785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967326" y="6356351"/>
            <a:ext cx="22684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rrpokachi.ru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5.jpeg"/><Relationship Id="rId7" Type="http://schemas.microsoft.com/office/2007/relationships/hdphoto" Target="../media/hdphoto4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microsoft.com/office/2007/relationships/hdphoto" Target="../media/hdphoto3.wdp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microsoft.com/office/2007/relationships/hdphoto" Target="../media/hdphoto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5.wdp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7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8.wdp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3.jpeg"/><Relationship Id="rId4" Type="http://schemas.microsoft.com/office/2007/relationships/hdphoto" Target="../media/hdphoto9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4.png"/><Relationship Id="rId7" Type="http://schemas.microsoft.com/office/2007/relationships/hdphoto" Target="../media/hdphoto1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microsoft.com/office/2007/relationships/hdphoto" Target="../media/hdphoto10.wdp"/><Relationship Id="rId4" Type="http://schemas.openxmlformats.org/officeDocument/2006/relationships/image" Target="../media/image15.png"/><Relationship Id="rId9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8.png"/><Relationship Id="rId4" Type="http://schemas.microsoft.com/office/2007/relationships/hdphoto" Target="../media/hdphoto1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0.jpeg"/><Relationship Id="rId4" Type="http://schemas.microsoft.com/office/2007/relationships/hdphoto" Target="../media/hdphoto13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5.wdp"/><Relationship Id="rId5" Type="http://schemas.openxmlformats.org/officeDocument/2006/relationships/image" Target="../media/image22.jpeg"/><Relationship Id="rId10" Type="http://schemas.microsoft.com/office/2007/relationships/hdphoto" Target="../media/hdphoto2.wdp"/><Relationship Id="rId4" Type="http://schemas.microsoft.com/office/2007/relationships/hdphoto" Target="../media/hdphoto14.wdp"/><Relationship Id="rId9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microsoft.com/office/2007/relationships/hdphoto" Target="../media/hdphoto2.wdp"/><Relationship Id="rId4" Type="http://schemas.openxmlformats.org/officeDocument/2006/relationships/image" Target="../media/image26.jpeg"/><Relationship Id="rId9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0.png"/><Relationship Id="rId7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microsoft.com/office/2007/relationships/hdphoto" Target="../media/hdphoto16.wdp"/><Relationship Id="rId10" Type="http://schemas.microsoft.com/office/2007/relationships/hdphoto" Target="../media/hdphoto2.wdp"/><Relationship Id="rId4" Type="http://schemas.openxmlformats.org/officeDocument/2006/relationships/image" Target="../media/image31.jpeg"/><Relationship Id="rId9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4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8.wdp"/><Relationship Id="rId5" Type="http://schemas.openxmlformats.org/officeDocument/2006/relationships/image" Target="../media/image35.png"/><Relationship Id="rId4" Type="http://schemas.microsoft.com/office/2007/relationships/hdphoto" Target="../media/hdphoto17.wdp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6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9.wdp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9.png"/><Relationship Id="rId7" Type="http://schemas.openxmlformats.org/officeDocument/2006/relationships/image" Target="../media/image3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1.wdp"/><Relationship Id="rId5" Type="http://schemas.openxmlformats.org/officeDocument/2006/relationships/image" Target="../media/image40.png"/><Relationship Id="rId4" Type="http://schemas.microsoft.com/office/2007/relationships/hdphoto" Target="../media/hdphoto20.wdp"/><Relationship Id="rId9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1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3.wdp"/><Relationship Id="rId5" Type="http://schemas.openxmlformats.org/officeDocument/2006/relationships/image" Target="../media/image42.png"/><Relationship Id="rId10" Type="http://schemas.microsoft.com/office/2007/relationships/hdphoto" Target="../media/hdphoto20.wdp"/><Relationship Id="rId4" Type="http://schemas.microsoft.com/office/2007/relationships/hdphoto" Target="../media/hdphoto22.wdp"/><Relationship Id="rId9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microsoft.com/office/2007/relationships/hdphoto" Target="../media/hdphoto20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44.jpeg"/><Relationship Id="rId7" Type="http://schemas.openxmlformats.org/officeDocument/2006/relationships/image" Target="../media/image4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5.wdp"/><Relationship Id="rId5" Type="http://schemas.openxmlformats.org/officeDocument/2006/relationships/image" Target="../media/image45.jpeg"/><Relationship Id="rId4" Type="http://schemas.microsoft.com/office/2007/relationships/hdphoto" Target="../media/hdphoto24.wdp"/><Relationship Id="rId9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47.png"/><Relationship Id="rId7" Type="http://schemas.openxmlformats.org/officeDocument/2006/relationships/image" Target="../media/image4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48.png"/><Relationship Id="rId4" Type="http://schemas.microsoft.com/office/2007/relationships/hdphoto" Target="../media/hdphoto26.wdp"/><Relationship Id="rId9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53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54.png"/><Relationship Id="rId4" Type="http://schemas.microsoft.com/office/2007/relationships/hdphoto" Target="../media/hdphoto28.wdp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5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0.wdp"/><Relationship Id="rId5" Type="http://schemas.openxmlformats.org/officeDocument/2006/relationships/image" Target="../media/image56.png"/><Relationship Id="rId4" Type="http://schemas.microsoft.com/office/2007/relationships/hdphoto" Target="../media/hdphoto29.wdp"/><Relationship Id="rId9" Type="http://schemas.openxmlformats.org/officeDocument/2006/relationships/image" Target="../media/image5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5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58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2.wdp"/><Relationship Id="rId11" Type="http://schemas.microsoft.com/office/2007/relationships/hdphoto" Target="../media/hdphoto2.wdp"/><Relationship Id="rId5" Type="http://schemas.openxmlformats.org/officeDocument/2006/relationships/image" Target="../media/image60.png"/><Relationship Id="rId10" Type="http://schemas.openxmlformats.org/officeDocument/2006/relationships/image" Target="../media/image4.png"/><Relationship Id="rId4" Type="http://schemas.microsoft.com/office/2007/relationships/hdphoto" Target="../media/hdphoto31.wdp"/><Relationship Id="rId9" Type="http://schemas.microsoft.com/office/2007/relationships/hdphoto" Target="../media/hdphoto33.wdp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hdphoto" Target="../media/hdphoto35.wdp"/><Relationship Id="rId3" Type="http://schemas.openxmlformats.org/officeDocument/2006/relationships/image" Target="../media/image63.png"/><Relationship Id="rId7" Type="http://schemas.openxmlformats.org/officeDocument/2006/relationships/image" Target="../media/image66.png"/><Relationship Id="rId12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eg"/><Relationship Id="rId11" Type="http://schemas.openxmlformats.org/officeDocument/2006/relationships/image" Target="../media/image4.png"/><Relationship Id="rId5" Type="http://schemas.openxmlformats.org/officeDocument/2006/relationships/image" Target="../media/image64.png"/><Relationship Id="rId10" Type="http://schemas.microsoft.com/office/2007/relationships/hdphoto" Target="../media/hdphoto36.wdp"/><Relationship Id="rId4" Type="http://schemas.microsoft.com/office/2007/relationships/hdphoto" Target="../media/hdphoto34.wdp"/><Relationship Id="rId9" Type="http://schemas.openxmlformats.org/officeDocument/2006/relationships/image" Target="../media/image6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68.png"/><Relationship Id="rId7" Type="http://schemas.openxmlformats.org/officeDocument/2006/relationships/image" Target="../media/image7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microsoft.com/office/2007/relationships/hdphoto" Target="../media/hdphoto37.wdp"/><Relationship Id="rId4" Type="http://schemas.openxmlformats.org/officeDocument/2006/relationships/image" Target="../media/image69.png"/><Relationship Id="rId9" Type="http://schemas.microsoft.com/office/2007/relationships/hdphoto" Target="../media/hdphoto2.wdp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72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9.wdp"/><Relationship Id="rId5" Type="http://schemas.openxmlformats.org/officeDocument/2006/relationships/image" Target="../media/image73.png"/><Relationship Id="rId10" Type="http://schemas.microsoft.com/office/2007/relationships/hdphoto" Target="../media/hdphoto40.wdp"/><Relationship Id="rId4" Type="http://schemas.microsoft.com/office/2007/relationships/hdphoto" Target="../media/hdphoto38.wdp"/><Relationship Id="rId9" Type="http://schemas.openxmlformats.org/officeDocument/2006/relationships/image" Target="../media/image7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79.png"/><Relationship Id="rId4" Type="http://schemas.microsoft.com/office/2007/relationships/hdphoto" Target="../media/hdphoto41.wdp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hdphoto" Target="../media/hdphoto44.wdp"/><Relationship Id="rId3" Type="http://schemas.openxmlformats.org/officeDocument/2006/relationships/image" Target="../media/image80.png"/><Relationship Id="rId7" Type="http://schemas.openxmlformats.org/officeDocument/2006/relationships/image" Target="../media/image82.jpeg"/><Relationship Id="rId12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3.wdp"/><Relationship Id="rId11" Type="http://schemas.openxmlformats.org/officeDocument/2006/relationships/image" Target="../media/image4.png"/><Relationship Id="rId5" Type="http://schemas.openxmlformats.org/officeDocument/2006/relationships/image" Target="../media/image81.png"/><Relationship Id="rId10" Type="http://schemas.microsoft.com/office/2007/relationships/hdphoto" Target="../media/hdphoto45.wdp"/><Relationship Id="rId4" Type="http://schemas.microsoft.com/office/2007/relationships/hdphoto" Target="../media/hdphoto42.wdp"/><Relationship Id="rId9" Type="http://schemas.openxmlformats.org/officeDocument/2006/relationships/image" Target="../media/image83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jpeg"/><Relationship Id="rId3" Type="http://schemas.openxmlformats.org/officeDocument/2006/relationships/image" Target="../media/image84.jpeg"/><Relationship Id="rId7" Type="http://schemas.openxmlformats.org/officeDocument/2006/relationships/image" Target="../media/image86.png"/><Relationship Id="rId12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7.wdp"/><Relationship Id="rId11" Type="http://schemas.openxmlformats.org/officeDocument/2006/relationships/image" Target="../media/image4.png"/><Relationship Id="rId5" Type="http://schemas.openxmlformats.org/officeDocument/2006/relationships/image" Target="../media/image85.png"/><Relationship Id="rId10" Type="http://schemas.openxmlformats.org/officeDocument/2006/relationships/image" Target="../media/image88.png"/><Relationship Id="rId4" Type="http://schemas.microsoft.com/office/2007/relationships/hdphoto" Target="../media/hdphoto46.wdp"/><Relationship Id="rId9" Type="http://schemas.microsoft.com/office/2007/relationships/hdphoto" Target="../media/hdphoto48.wdp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89.png"/><Relationship Id="rId7" Type="http://schemas.openxmlformats.org/officeDocument/2006/relationships/image" Target="../media/image9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0.wdp"/><Relationship Id="rId5" Type="http://schemas.openxmlformats.org/officeDocument/2006/relationships/image" Target="../media/image90.png"/><Relationship Id="rId4" Type="http://schemas.microsoft.com/office/2007/relationships/hdphoto" Target="../media/hdphoto49.wdp"/><Relationship Id="rId9" Type="http://schemas.microsoft.com/office/2007/relationships/hdphoto" Target="../media/hdphoto2.wdp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hdphoto" Target="../media/hdphoto53.wdp"/><Relationship Id="rId3" Type="http://schemas.openxmlformats.org/officeDocument/2006/relationships/image" Target="../media/image92.png"/><Relationship Id="rId7" Type="http://schemas.openxmlformats.org/officeDocument/2006/relationships/image" Target="../media/image9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2.wdp"/><Relationship Id="rId5" Type="http://schemas.openxmlformats.org/officeDocument/2006/relationships/image" Target="../media/image93.png"/><Relationship Id="rId10" Type="http://schemas.microsoft.com/office/2007/relationships/hdphoto" Target="../media/hdphoto2.wdp"/><Relationship Id="rId4" Type="http://schemas.microsoft.com/office/2007/relationships/hdphoto" Target="../media/hdphoto51.wdp"/><Relationship Id="rId9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hdphoto" Target="../media/hdphoto56.wdp"/><Relationship Id="rId13" Type="http://schemas.openxmlformats.org/officeDocument/2006/relationships/image" Target="../media/image4.png"/><Relationship Id="rId3" Type="http://schemas.openxmlformats.org/officeDocument/2006/relationships/image" Target="../media/image95.jpeg"/><Relationship Id="rId7" Type="http://schemas.openxmlformats.org/officeDocument/2006/relationships/image" Target="../media/image97.png"/><Relationship Id="rId12" Type="http://schemas.microsoft.com/office/2007/relationships/hdphoto" Target="../media/hdphoto58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5.wdp"/><Relationship Id="rId11" Type="http://schemas.openxmlformats.org/officeDocument/2006/relationships/image" Target="../media/image99.png"/><Relationship Id="rId5" Type="http://schemas.openxmlformats.org/officeDocument/2006/relationships/image" Target="../media/image96.png"/><Relationship Id="rId10" Type="http://schemas.microsoft.com/office/2007/relationships/hdphoto" Target="../media/hdphoto57.wdp"/><Relationship Id="rId4" Type="http://schemas.microsoft.com/office/2007/relationships/hdphoto" Target="../media/hdphoto54.wdp"/><Relationship Id="rId9" Type="http://schemas.openxmlformats.org/officeDocument/2006/relationships/image" Target="../media/image98.jpeg"/><Relationship Id="rId14" Type="http://schemas.microsoft.com/office/2007/relationships/hdphoto" Target="../media/hdphoto2.wdp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3" Type="http://schemas.openxmlformats.org/officeDocument/2006/relationships/image" Target="../media/image100.png"/><Relationship Id="rId7" Type="http://schemas.openxmlformats.org/officeDocument/2006/relationships/image" Target="../media/image10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9.wdp"/><Relationship Id="rId11" Type="http://schemas.microsoft.com/office/2007/relationships/hdphoto" Target="../media/hdphoto2.wdp"/><Relationship Id="rId5" Type="http://schemas.openxmlformats.org/officeDocument/2006/relationships/image" Target="../media/image102.png"/><Relationship Id="rId10" Type="http://schemas.openxmlformats.org/officeDocument/2006/relationships/image" Target="../media/image4.png"/><Relationship Id="rId4" Type="http://schemas.openxmlformats.org/officeDocument/2006/relationships/image" Target="../media/image101.png"/><Relationship Id="rId9" Type="http://schemas.openxmlformats.org/officeDocument/2006/relationships/image" Target="../media/image105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06.png"/><Relationship Id="rId7" Type="http://schemas.openxmlformats.org/officeDocument/2006/relationships/image" Target="../media/image10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61.wdp"/><Relationship Id="rId5" Type="http://schemas.openxmlformats.org/officeDocument/2006/relationships/image" Target="../media/image107.png"/><Relationship Id="rId4" Type="http://schemas.microsoft.com/office/2007/relationships/hdphoto" Target="../media/hdphoto60.wdp"/><Relationship Id="rId9" Type="http://schemas.microsoft.com/office/2007/relationships/hdphoto" Target="../media/hdphoto2.wdp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hdphoto" Target="../media/hdphoto64.wdp"/><Relationship Id="rId13" Type="http://schemas.openxmlformats.org/officeDocument/2006/relationships/image" Target="../media/image4.png"/><Relationship Id="rId3" Type="http://schemas.openxmlformats.org/officeDocument/2006/relationships/image" Target="../media/image109.jpeg"/><Relationship Id="rId7" Type="http://schemas.openxmlformats.org/officeDocument/2006/relationships/image" Target="../media/image111.jpeg"/><Relationship Id="rId12" Type="http://schemas.microsoft.com/office/2007/relationships/hdphoto" Target="../media/hdphoto66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63.wdp"/><Relationship Id="rId11" Type="http://schemas.openxmlformats.org/officeDocument/2006/relationships/image" Target="../media/image113.jpeg"/><Relationship Id="rId5" Type="http://schemas.openxmlformats.org/officeDocument/2006/relationships/image" Target="../media/image110.jpeg"/><Relationship Id="rId10" Type="http://schemas.microsoft.com/office/2007/relationships/hdphoto" Target="../media/hdphoto65.wdp"/><Relationship Id="rId4" Type="http://schemas.microsoft.com/office/2007/relationships/hdphoto" Target="../media/hdphoto62.wdp"/><Relationship Id="rId9" Type="http://schemas.openxmlformats.org/officeDocument/2006/relationships/image" Target="../media/image112.jpeg"/><Relationship Id="rId14" Type="http://schemas.microsoft.com/office/2007/relationships/hdphoto" Target="../media/hdphoto2.wdp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14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68.wdp"/><Relationship Id="rId5" Type="http://schemas.openxmlformats.org/officeDocument/2006/relationships/image" Target="../media/image115.png"/><Relationship Id="rId4" Type="http://schemas.microsoft.com/office/2007/relationships/hdphoto" Target="../media/hdphoto67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69.wdp"/><Relationship Id="rId4" Type="http://schemas.openxmlformats.org/officeDocument/2006/relationships/image" Target="../media/image117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jpeg"/><Relationship Id="rId3" Type="http://schemas.openxmlformats.org/officeDocument/2006/relationships/image" Target="../media/image118.jpeg"/><Relationship Id="rId7" Type="http://schemas.microsoft.com/office/2007/relationships/hdphoto" Target="../media/hdphoto71.wdp"/><Relationship Id="rId12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0.jpeg"/><Relationship Id="rId11" Type="http://schemas.openxmlformats.org/officeDocument/2006/relationships/image" Target="../media/image4.png"/><Relationship Id="rId5" Type="http://schemas.microsoft.com/office/2007/relationships/hdphoto" Target="../media/hdphoto70.wdp"/><Relationship Id="rId10" Type="http://schemas.openxmlformats.org/officeDocument/2006/relationships/image" Target="../media/image122.jpeg"/><Relationship Id="rId4" Type="http://schemas.openxmlformats.org/officeDocument/2006/relationships/image" Target="../media/image119.jpeg"/><Relationship Id="rId9" Type="http://schemas.microsoft.com/office/2007/relationships/hdphoto" Target="../media/hdphoto72.wdp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3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74.wdp"/><Relationship Id="rId5" Type="http://schemas.openxmlformats.org/officeDocument/2006/relationships/image" Target="../media/image124.png"/><Relationship Id="rId4" Type="http://schemas.microsoft.com/office/2007/relationships/hdphoto" Target="../media/hdphoto73.wdp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5.jpe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7.jpeg"/><Relationship Id="rId5" Type="http://schemas.openxmlformats.org/officeDocument/2006/relationships/image" Target="../media/image126.png"/><Relationship Id="rId4" Type="http://schemas.microsoft.com/office/2007/relationships/hdphoto" Target="../media/hdphoto75.wdp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28.png"/><Relationship Id="rId7" Type="http://schemas.microsoft.com/office/2007/relationships/hdphoto" Target="../media/hdphoto76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1.png"/><Relationship Id="rId5" Type="http://schemas.openxmlformats.org/officeDocument/2006/relationships/image" Target="../media/image130.jpeg"/><Relationship Id="rId4" Type="http://schemas.openxmlformats.org/officeDocument/2006/relationships/image" Target="../media/image129.png"/><Relationship Id="rId9" Type="http://schemas.microsoft.com/office/2007/relationships/hdphoto" Target="../media/hdphoto2.wdp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79.wdp"/><Relationship Id="rId3" Type="http://schemas.openxmlformats.org/officeDocument/2006/relationships/image" Target="../media/image132.png"/><Relationship Id="rId7" Type="http://schemas.openxmlformats.org/officeDocument/2006/relationships/image" Target="../media/image134.png"/><Relationship Id="rId12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78.wdp"/><Relationship Id="rId11" Type="http://schemas.openxmlformats.org/officeDocument/2006/relationships/image" Target="../media/image4.png"/><Relationship Id="rId5" Type="http://schemas.openxmlformats.org/officeDocument/2006/relationships/image" Target="../media/image133.png"/><Relationship Id="rId10" Type="http://schemas.microsoft.com/office/2007/relationships/hdphoto" Target="../media/hdphoto80.wdp"/><Relationship Id="rId4" Type="http://schemas.microsoft.com/office/2007/relationships/hdphoto" Target="../media/hdphoto77.wdp"/><Relationship Id="rId9" Type="http://schemas.openxmlformats.org/officeDocument/2006/relationships/image" Target="../media/image135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36.jpeg"/><Relationship Id="rId7" Type="http://schemas.microsoft.com/office/2007/relationships/hdphoto" Target="../media/hdphoto8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jpeg"/><Relationship Id="rId5" Type="http://schemas.openxmlformats.org/officeDocument/2006/relationships/image" Target="../media/image137.jpeg"/><Relationship Id="rId4" Type="http://schemas.microsoft.com/office/2007/relationships/hdphoto" Target="../media/hdphoto81.wdp"/><Relationship Id="rId9" Type="http://schemas.microsoft.com/office/2007/relationships/hdphoto" Target="../media/hdphoto2.wdp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hdphoto" Target="../media/hdphoto85.wdp"/><Relationship Id="rId3" Type="http://schemas.openxmlformats.org/officeDocument/2006/relationships/image" Target="../media/image139.png"/><Relationship Id="rId7" Type="http://schemas.openxmlformats.org/officeDocument/2006/relationships/image" Target="../media/image14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84.wdp"/><Relationship Id="rId5" Type="http://schemas.openxmlformats.org/officeDocument/2006/relationships/image" Target="../media/image140.png"/><Relationship Id="rId10" Type="http://schemas.microsoft.com/office/2007/relationships/hdphoto" Target="../media/hdphoto2.wdp"/><Relationship Id="rId4" Type="http://schemas.microsoft.com/office/2007/relationships/hdphoto" Target="../media/hdphoto83.wdp"/><Relationship Id="rId9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42.jpe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.png"/><Relationship Id="rId5" Type="http://schemas.openxmlformats.org/officeDocument/2006/relationships/image" Target="../media/image144.jpeg"/><Relationship Id="rId4" Type="http://schemas.openxmlformats.org/officeDocument/2006/relationships/image" Target="../media/image143.png"/></Relationships>
</file>

<file path=ppt/slides/_rels/slide50.xml.rels><?xml version="1.0" encoding="UTF-8" standalone="yes"?>
<Relationships xmlns="http://schemas.openxmlformats.org/package/2006/relationships"><Relationship Id="rId8" Type="http://schemas.microsoft.com/office/2007/relationships/hdphoto" Target="../media/hdphoto87.wdp"/><Relationship Id="rId13" Type="http://schemas.microsoft.com/office/2007/relationships/hdphoto" Target="../media/hdphoto2.wdp"/><Relationship Id="rId3" Type="http://schemas.openxmlformats.org/officeDocument/2006/relationships/image" Target="../media/image146.png"/><Relationship Id="rId7" Type="http://schemas.openxmlformats.org/officeDocument/2006/relationships/image" Target="../media/image149.jpeg"/><Relationship Id="rId12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8.png"/><Relationship Id="rId11" Type="http://schemas.microsoft.com/office/2007/relationships/hdphoto" Target="../media/hdphoto88.wdp"/><Relationship Id="rId5" Type="http://schemas.microsoft.com/office/2007/relationships/hdphoto" Target="../media/hdphoto86.wdp"/><Relationship Id="rId10" Type="http://schemas.openxmlformats.org/officeDocument/2006/relationships/image" Target="../media/image151.png"/><Relationship Id="rId4" Type="http://schemas.openxmlformats.org/officeDocument/2006/relationships/image" Target="../media/image147.jpeg"/><Relationship Id="rId9" Type="http://schemas.openxmlformats.org/officeDocument/2006/relationships/image" Target="../media/image150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13" Type="http://schemas.openxmlformats.org/officeDocument/2006/relationships/image" Target="../media/image4.png"/><Relationship Id="rId3" Type="http://schemas.openxmlformats.org/officeDocument/2006/relationships/image" Target="../media/image152.png"/><Relationship Id="rId7" Type="http://schemas.microsoft.com/office/2007/relationships/hdphoto" Target="../media/hdphoto90.wdp"/><Relationship Id="rId12" Type="http://schemas.microsoft.com/office/2007/relationships/hdphoto" Target="../media/hdphoto9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4.png"/><Relationship Id="rId11" Type="http://schemas.openxmlformats.org/officeDocument/2006/relationships/image" Target="../media/image157.png"/><Relationship Id="rId5" Type="http://schemas.openxmlformats.org/officeDocument/2006/relationships/image" Target="../media/image153.png"/><Relationship Id="rId10" Type="http://schemas.openxmlformats.org/officeDocument/2006/relationships/image" Target="../media/image156.png"/><Relationship Id="rId4" Type="http://schemas.microsoft.com/office/2007/relationships/hdphoto" Target="../media/hdphoto89.wdp"/><Relationship Id="rId9" Type="http://schemas.microsoft.com/office/2007/relationships/hdphoto" Target="../media/hdphoto91.wdp"/><Relationship Id="rId14" Type="http://schemas.microsoft.com/office/2007/relationships/hdphoto" Target="../media/hdphoto2.wdp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2.png"/><Relationship Id="rId13" Type="http://schemas.microsoft.com/office/2007/relationships/hdphoto" Target="../media/hdphoto2.wdp"/><Relationship Id="rId3" Type="http://schemas.openxmlformats.org/officeDocument/2006/relationships/image" Target="../media/image158.jpeg"/><Relationship Id="rId7" Type="http://schemas.openxmlformats.org/officeDocument/2006/relationships/image" Target="../media/image161.png"/><Relationship Id="rId12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93.wdp"/><Relationship Id="rId11" Type="http://schemas.microsoft.com/office/2007/relationships/hdphoto" Target="../media/hdphoto95.wdp"/><Relationship Id="rId5" Type="http://schemas.openxmlformats.org/officeDocument/2006/relationships/image" Target="../media/image160.jpeg"/><Relationship Id="rId10" Type="http://schemas.openxmlformats.org/officeDocument/2006/relationships/image" Target="../media/image163.png"/><Relationship Id="rId4" Type="http://schemas.openxmlformats.org/officeDocument/2006/relationships/image" Target="../media/image159.jpeg"/><Relationship Id="rId9" Type="http://schemas.microsoft.com/office/2007/relationships/hdphoto" Target="../media/hdphoto94.wdp"/></Relationships>
</file>

<file path=ppt/slides/_rels/slide53.xml.rels><?xml version="1.0" encoding="UTF-8" standalone="yes"?>
<Relationships xmlns="http://schemas.openxmlformats.org/package/2006/relationships"><Relationship Id="rId8" Type="http://schemas.microsoft.com/office/2007/relationships/hdphoto" Target="../media/hdphoto96.wdp"/><Relationship Id="rId3" Type="http://schemas.openxmlformats.org/officeDocument/2006/relationships/image" Target="../media/image164.jpeg"/><Relationship Id="rId7" Type="http://schemas.openxmlformats.org/officeDocument/2006/relationships/image" Target="../media/image168.png"/><Relationship Id="rId12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7.jpeg"/><Relationship Id="rId11" Type="http://schemas.openxmlformats.org/officeDocument/2006/relationships/image" Target="../media/image4.png"/><Relationship Id="rId5" Type="http://schemas.openxmlformats.org/officeDocument/2006/relationships/image" Target="../media/image166.jpeg"/><Relationship Id="rId10" Type="http://schemas.microsoft.com/office/2007/relationships/hdphoto" Target="../media/hdphoto97.wdp"/><Relationship Id="rId4" Type="http://schemas.openxmlformats.org/officeDocument/2006/relationships/image" Target="../media/image165.png"/><Relationship Id="rId9" Type="http://schemas.openxmlformats.org/officeDocument/2006/relationships/image" Target="../media/image169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3" Type="http://schemas.openxmlformats.org/officeDocument/2006/relationships/image" Target="../media/image1.jpeg"/><Relationship Id="rId7" Type="http://schemas.microsoft.com/office/2007/relationships/hdphoto" Target="../media/hdphoto98.wdp"/><Relationship Id="rId12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2.png"/><Relationship Id="rId11" Type="http://schemas.openxmlformats.org/officeDocument/2006/relationships/image" Target="../media/image4.png"/><Relationship Id="rId5" Type="http://schemas.openxmlformats.org/officeDocument/2006/relationships/image" Target="../media/image171.jpeg"/><Relationship Id="rId10" Type="http://schemas.microsoft.com/office/2007/relationships/hdphoto" Target="../media/hdphoto99.wdp"/><Relationship Id="rId4" Type="http://schemas.openxmlformats.org/officeDocument/2006/relationships/image" Target="../media/image170.jpeg"/><Relationship Id="rId9" Type="http://schemas.openxmlformats.org/officeDocument/2006/relationships/image" Target="../media/image174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png"/><Relationship Id="rId3" Type="http://schemas.openxmlformats.org/officeDocument/2006/relationships/image" Target="../media/image175.pn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77.png"/><Relationship Id="rId4" Type="http://schemas.openxmlformats.org/officeDocument/2006/relationships/image" Target="../media/image176.png"/></Relationships>
</file>

<file path=ppt/slides/_rels/slide5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79.jpe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1.png"/><Relationship Id="rId5" Type="http://schemas.openxmlformats.org/officeDocument/2006/relationships/image" Target="../media/image180.png"/><Relationship Id="rId4" Type="http://schemas.microsoft.com/office/2007/relationships/hdphoto" Target="../media/hdphoto100.wdp"/></Relationships>
</file>

<file path=ppt/slides/_rels/slide57.xml.rels><?xml version="1.0" encoding="UTF-8" standalone="yes"?>
<Relationships xmlns="http://schemas.openxmlformats.org/package/2006/relationships"><Relationship Id="rId8" Type="http://schemas.microsoft.com/office/2007/relationships/hdphoto" Target="../media/hdphoto103.wdp"/><Relationship Id="rId3" Type="http://schemas.openxmlformats.org/officeDocument/2006/relationships/image" Target="../media/image182.jpeg"/><Relationship Id="rId7" Type="http://schemas.openxmlformats.org/officeDocument/2006/relationships/image" Target="../media/image18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02.wdp"/><Relationship Id="rId5" Type="http://schemas.openxmlformats.org/officeDocument/2006/relationships/image" Target="../media/image183.jpeg"/><Relationship Id="rId10" Type="http://schemas.microsoft.com/office/2007/relationships/hdphoto" Target="../media/hdphoto2.wdp"/><Relationship Id="rId4" Type="http://schemas.microsoft.com/office/2007/relationships/hdphoto" Target="../media/hdphoto101.wdp"/><Relationship Id="rId9" Type="http://schemas.openxmlformats.org/officeDocument/2006/relationships/image" Target="../media/image4.png"/></Relationships>
</file>

<file path=ppt/slides/_rels/slide58.xml.rels><?xml version="1.0" encoding="UTF-8" standalone="yes"?>
<Relationships xmlns="http://schemas.openxmlformats.org/package/2006/relationships"><Relationship Id="rId8" Type="http://schemas.microsoft.com/office/2007/relationships/hdphoto" Target="../media/hdphoto106.wdp"/><Relationship Id="rId3" Type="http://schemas.openxmlformats.org/officeDocument/2006/relationships/image" Target="../media/image185.png"/><Relationship Id="rId7" Type="http://schemas.openxmlformats.org/officeDocument/2006/relationships/image" Target="../media/image18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05.wdp"/><Relationship Id="rId11" Type="http://schemas.microsoft.com/office/2007/relationships/hdphoto" Target="../media/hdphoto2.wdp"/><Relationship Id="rId5" Type="http://schemas.openxmlformats.org/officeDocument/2006/relationships/image" Target="../media/image186.png"/><Relationship Id="rId10" Type="http://schemas.openxmlformats.org/officeDocument/2006/relationships/image" Target="../media/image4.png"/><Relationship Id="rId4" Type="http://schemas.microsoft.com/office/2007/relationships/hdphoto" Target="../media/hdphoto104.wdp"/><Relationship Id="rId9" Type="http://schemas.openxmlformats.org/officeDocument/2006/relationships/image" Target="../media/image188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2.png"/><Relationship Id="rId3" Type="http://schemas.openxmlformats.org/officeDocument/2006/relationships/image" Target="../media/image189.png"/><Relationship Id="rId7" Type="http://schemas.openxmlformats.org/officeDocument/2006/relationships/image" Target="../media/image19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08.wdp"/><Relationship Id="rId5" Type="http://schemas.openxmlformats.org/officeDocument/2006/relationships/image" Target="../media/image190.png"/><Relationship Id="rId10" Type="http://schemas.microsoft.com/office/2007/relationships/hdphoto" Target="../media/hdphoto2.wdp"/><Relationship Id="rId4" Type="http://schemas.microsoft.com/office/2007/relationships/hdphoto" Target="../media/hdphoto107.wdp"/><Relationship Id="rId9" Type="http://schemas.openxmlformats.org/officeDocument/2006/relationships/image" Target="../media/image4.png"/></Relationships>
</file>

<file path=ppt/slides/_rels/slide6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93.jpe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10.wdp"/><Relationship Id="rId5" Type="http://schemas.openxmlformats.org/officeDocument/2006/relationships/image" Target="../media/image194.jpeg"/><Relationship Id="rId4" Type="http://schemas.microsoft.com/office/2007/relationships/hdphoto" Target="../media/hdphoto109.wdp"/></Relationships>
</file>

<file path=ppt/slides/_rels/slide61.xml.rels><?xml version="1.0" encoding="UTF-8" standalone="yes"?>
<Relationships xmlns="http://schemas.openxmlformats.org/package/2006/relationships"><Relationship Id="rId8" Type="http://schemas.microsoft.com/office/2007/relationships/hdphoto" Target="../media/hdphoto113.wdp"/><Relationship Id="rId13" Type="http://schemas.openxmlformats.org/officeDocument/2006/relationships/image" Target="../media/image4.png"/><Relationship Id="rId3" Type="http://schemas.openxmlformats.org/officeDocument/2006/relationships/image" Target="../media/image195.jpeg"/><Relationship Id="rId7" Type="http://schemas.openxmlformats.org/officeDocument/2006/relationships/image" Target="../media/image197.jpeg"/><Relationship Id="rId12" Type="http://schemas.microsoft.com/office/2007/relationships/hdphoto" Target="../media/hdphoto115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12.wdp"/><Relationship Id="rId11" Type="http://schemas.openxmlformats.org/officeDocument/2006/relationships/image" Target="../media/image199.jpeg"/><Relationship Id="rId5" Type="http://schemas.openxmlformats.org/officeDocument/2006/relationships/image" Target="../media/image196.jpeg"/><Relationship Id="rId10" Type="http://schemas.microsoft.com/office/2007/relationships/hdphoto" Target="../media/hdphoto114.wdp"/><Relationship Id="rId4" Type="http://schemas.microsoft.com/office/2007/relationships/hdphoto" Target="../media/hdphoto111.wdp"/><Relationship Id="rId9" Type="http://schemas.openxmlformats.org/officeDocument/2006/relationships/image" Target="../media/image198.jpeg"/><Relationship Id="rId14" Type="http://schemas.microsoft.com/office/2007/relationships/hdphoto" Target="../media/hdphoto2.wdp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01.jpeg"/><Relationship Id="rId4" Type="http://schemas.microsoft.com/office/2007/relationships/hdphoto" Target="../media/hdphoto116.wdp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02.jpeg"/><Relationship Id="rId7" Type="http://schemas.microsoft.com/office/2007/relationships/hdphoto" Target="../media/hdphoto118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4.png"/><Relationship Id="rId5" Type="http://schemas.microsoft.com/office/2007/relationships/hdphoto" Target="../media/hdphoto117.wdp"/><Relationship Id="rId4" Type="http://schemas.openxmlformats.org/officeDocument/2006/relationships/image" Target="../media/image203.png"/><Relationship Id="rId9" Type="http://schemas.microsoft.com/office/2007/relationships/hdphoto" Target="../media/hdphoto2.wdp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06.jpeg"/><Relationship Id="rId4" Type="http://schemas.microsoft.com/office/2007/relationships/hdphoto" Target="../media/hdphoto119.wdp"/></Relationships>
</file>

<file path=ppt/slides/_rels/slide65.xml.rels><?xml version="1.0" encoding="UTF-8" standalone="yes"?>
<Relationships xmlns="http://schemas.openxmlformats.org/package/2006/relationships"><Relationship Id="rId8" Type="http://schemas.microsoft.com/office/2007/relationships/hdphoto" Target="../media/hdphoto121.wdp"/><Relationship Id="rId3" Type="http://schemas.openxmlformats.org/officeDocument/2006/relationships/image" Target="../media/image207.jpeg"/><Relationship Id="rId7" Type="http://schemas.openxmlformats.org/officeDocument/2006/relationships/image" Target="../media/image20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20.wdp"/></Relationships>
</file>

<file path=ppt/slides/_rels/slide6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09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23.wdp"/><Relationship Id="rId5" Type="http://schemas.openxmlformats.org/officeDocument/2006/relationships/image" Target="../media/image210.jpeg"/><Relationship Id="rId4" Type="http://schemas.microsoft.com/office/2007/relationships/hdphoto" Target="../media/hdphoto122.wdp"/></Relationships>
</file>

<file path=ppt/slides/_rels/slide6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11.jpe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25.wdp"/><Relationship Id="rId5" Type="http://schemas.openxmlformats.org/officeDocument/2006/relationships/image" Target="../media/image212.png"/><Relationship Id="rId4" Type="http://schemas.microsoft.com/office/2007/relationships/hdphoto" Target="../media/hdphoto124.wdp"/></Relationships>
</file>

<file path=ppt/slides/_rels/slide6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13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27.wdp"/><Relationship Id="rId5" Type="http://schemas.openxmlformats.org/officeDocument/2006/relationships/image" Target="../media/image214.png"/><Relationship Id="rId4" Type="http://schemas.microsoft.com/office/2007/relationships/hdphoto" Target="../media/hdphoto126.wdp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jpeg"/><Relationship Id="rId7" Type="http://schemas.microsoft.com/office/2007/relationships/hdphoto" Target="../media/hdphoto129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6.jpeg"/><Relationship Id="rId5" Type="http://schemas.microsoft.com/office/2007/relationships/hdphoto" Target="../media/hdphoto128.wdp"/><Relationship Id="rId4" Type="http://schemas.openxmlformats.org/officeDocument/2006/relationships/image" Target="../media/image215.jpeg"/><Relationship Id="rId9" Type="http://schemas.microsoft.com/office/2007/relationships/hdphoto" Target="../media/hdphoto2.wdp"/></Relationships>
</file>

<file path=ppt/slides/_rels/slide70.xml.rels><?xml version="1.0" encoding="UTF-8" standalone="yes"?>
<Relationships xmlns="http://schemas.openxmlformats.org/package/2006/relationships"><Relationship Id="rId8" Type="http://schemas.microsoft.com/office/2007/relationships/hdphoto" Target="../media/hdphoto132.wdp"/><Relationship Id="rId3" Type="http://schemas.openxmlformats.org/officeDocument/2006/relationships/image" Target="../media/image217.jpeg"/><Relationship Id="rId7" Type="http://schemas.openxmlformats.org/officeDocument/2006/relationships/image" Target="../media/image2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31.wdp"/><Relationship Id="rId5" Type="http://schemas.openxmlformats.org/officeDocument/2006/relationships/image" Target="../media/image218.jpeg"/><Relationship Id="rId10" Type="http://schemas.microsoft.com/office/2007/relationships/hdphoto" Target="../media/hdphoto2.wdp"/><Relationship Id="rId4" Type="http://schemas.microsoft.com/office/2007/relationships/hdphoto" Target="../media/hdphoto130.wdp"/><Relationship Id="rId9" Type="http://schemas.openxmlformats.org/officeDocument/2006/relationships/image" Target="../media/image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72.xml.rels><?xml version="1.0" encoding="UTF-8" standalone="yes"?>
<Relationships xmlns="http://schemas.openxmlformats.org/package/2006/relationships"><Relationship Id="rId8" Type="http://schemas.microsoft.com/office/2007/relationships/hdphoto" Target="../media/hdphoto135.wdp"/><Relationship Id="rId3" Type="http://schemas.openxmlformats.org/officeDocument/2006/relationships/image" Target="../media/image220.jpeg"/><Relationship Id="rId7" Type="http://schemas.openxmlformats.org/officeDocument/2006/relationships/image" Target="../media/image2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34.wdp"/><Relationship Id="rId11" Type="http://schemas.microsoft.com/office/2007/relationships/hdphoto" Target="../media/hdphoto2.wdp"/><Relationship Id="rId5" Type="http://schemas.openxmlformats.org/officeDocument/2006/relationships/image" Target="../media/image221.png"/><Relationship Id="rId10" Type="http://schemas.openxmlformats.org/officeDocument/2006/relationships/image" Target="../media/image4.png"/><Relationship Id="rId4" Type="http://schemas.microsoft.com/office/2007/relationships/hdphoto" Target="../media/hdphoto133.wdp"/><Relationship Id="rId9" Type="http://schemas.openxmlformats.org/officeDocument/2006/relationships/image" Target="../media/image223.jpeg"/></Relationships>
</file>

<file path=ppt/slides/_rels/slide73.xml.rels><?xml version="1.0" encoding="UTF-8" standalone="yes"?>
<Relationships xmlns="http://schemas.openxmlformats.org/package/2006/relationships"><Relationship Id="rId8" Type="http://schemas.microsoft.com/office/2007/relationships/hdphoto" Target="../media/hdphoto137.wdp"/><Relationship Id="rId3" Type="http://schemas.openxmlformats.org/officeDocument/2006/relationships/image" Target="../media/image224.png"/><Relationship Id="rId7" Type="http://schemas.openxmlformats.org/officeDocument/2006/relationships/image" Target="../media/image2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36.wdp"/><Relationship Id="rId5" Type="http://schemas.openxmlformats.org/officeDocument/2006/relationships/image" Target="../media/image226.png"/><Relationship Id="rId10" Type="http://schemas.microsoft.com/office/2007/relationships/hdphoto" Target="../media/hdphoto2.wdp"/><Relationship Id="rId4" Type="http://schemas.openxmlformats.org/officeDocument/2006/relationships/image" Target="../media/image225.png"/><Relationship Id="rId9" Type="http://schemas.openxmlformats.org/officeDocument/2006/relationships/image" Target="../media/image4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microsoft.com/office/2007/relationships/hdphoto" Target="../media/hdphoto138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4262" y="14001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1179968" y="14002"/>
            <a:ext cx="7426175" cy="118275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Муниципальное автономное </a:t>
            </a:r>
            <a:b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дошкольное образовательное учреждение </a:t>
            </a:r>
            <a:b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Центр развития ребенка – детский сад</a:t>
            </a:r>
            <a:b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г. </a:t>
            </a:r>
            <a:r>
              <a:rPr lang="ru-RU" altLang="ko-KR" sz="18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Покачи</a:t>
            </a:r>
            <a:r>
              <a:rPr lang="ru-RU" altLang="ko-KR" sz="1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ХМАО – Югра</a:t>
            </a:r>
            <a:endParaRPr lang="ru-RU" altLang="ko-KR" sz="1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486202" y="5517232"/>
            <a:ext cx="681370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ФИО руководителя: Руцкая Алла Леонидовна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Адрес </a:t>
            </a:r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сайта </a:t>
            </a:r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http://crrpokachi.ru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ru-RU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Вконтакте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https://vk.com/public153498383 </a:t>
            </a:r>
          </a:p>
        </p:txBody>
      </p:sp>
      <p:pic>
        <p:nvPicPr>
          <p:cNvPr id="8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2556669" y="1340768"/>
            <a:ext cx="4392488" cy="39519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030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25442" y="-13708"/>
            <a:ext cx="9786112" cy="6906631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492352" y="-13708"/>
            <a:ext cx="8228173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ИСТОРИЯ РАЗВИТИЯ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ОБРАЗОВАТЕЛЬНОЙ ОРГАНИЗАЦИИ</a:t>
            </a:r>
            <a:endParaRPr lang="ko-KR" altLang="en-US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613" y="3872232"/>
            <a:ext cx="4734018" cy="2985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Прямоугольник 10"/>
          <p:cNvSpPr/>
          <p:nvPr/>
        </p:nvSpPr>
        <p:spPr>
          <a:xfrm>
            <a:off x="5320276" y="4149080"/>
            <a:ext cx="3907535" cy="25160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ПРОЕКТНАЯ </a:t>
            </a:r>
            <a:r>
              <a:rPr lang="ru-RU" sz="175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МОЩНОСТЬ</a:t>
            </a:r>
          </a:p>
          <a:p>
            <a:pPr algn="just"/>
            <a:r>
              <a:rPr lang="ru-RU" sz="175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Функционирует 10 групп от 2 до 7(8) лет. Численность воспитанников 179 человек. Содержание образовательного процесса в ДОУ формируется на основе образовательной программы, разработанной в соответствии с ФГОС  ДО, ФОП </a:t>
            </a:r>
            <a:r>
              <a:rPr lang="ru-RU" sz="175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ДО.</a:t>
            </a:r>
            <a:endParaRPr lang="ru-RU" sz="175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836" y="1264800"/>
            <a:ext cx="3907535" cy="2464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Прямоугольник 16"/>
          <p:cNvSpPr/>
          <p:nvPr/>
        </p:nvSpPr>
        <p:spPr>
          <a:xfrm>
            <a:off x="5703068" y="1484784"/>
            <a:ext cx="3292016" cy="1992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75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1996 ГОД</a:t>
            </a:r>
          </a:p>
          <a:p>
            <a:pPr algn="ctr"/>
            <a:r>
              <a:rPr lang="ru-RU" sz="175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Присвоен статус</a:t>
            </a:r>
          </a:p>
          <a:p>
            <a:pPr algn="ctr"/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дошкольное образовательное учреждение Центр </a:t>
            </a:r>
          </a:p>
          <a:p>
            <a:pPr algn="ctr"/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развития ребенка </a:t>
            </a:r>
            <a:endParaRPr lang="ru-RU" sz="175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75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детский </a:t>
            </a:r>
            <a:r>
              <a:rPr lang="ru-RU" sz="175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сад.</a:t>
            </a:r>
            <a:endParaRPr lang="ru-RU" sz="175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ru-RU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20" y="4428421"/>
            <a:ext cx="3907535" cy="2464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40" y="1235320"/>
            <a:ext cx="4734018" cy="2985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726766" y="4671941"/>
            <a:ext cx="3307903" cy="1977464"/>
          </a:xfrm>
          <a:prstGeom prst="rect">
            <a:avLst/>
          </a:prstGeom>
        </p:spPr>
        <p:txBody>
          <a:bodyPr wrap="square" anchor="t" anchorCtr="0">
            <a:spAutoFit/>
          </a:bodyPr>
          <a:lstStyle/>
          <a:p>
            <a:pPr algn="ctr"/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ru-RU" sz="175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ГОД</a:t>
            </a:r>
          </a:p>
          <a:p>
            <a:pPr algn="ctr"/>
            <a:r>
              <a:rPr lang="ru-RU" sz="175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Путем изменения типа </a:t>
            </a:r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муниципальное  автономное дошкольное образовательное учреждение Центр развития ребенка – детский сад.</a:t>
            </a:r>
          </a:p>
          <a:p>
            <a:pPr algn="ctr"/>
            <a:endParaRPr lang="ru-RU" sz="175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787436" y="1628801"/>
            <a:ext cx="3573920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25 ДЕКАБРЯ 1988 </a:t>
            </a:r>
            <a:r>
              <a:rPr lang="ru-RU" sz="175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ГОД</a:t>
            </a:r>
          </a:p>
          <a:p>
            <a:pPr algn="ctr"/>
            <a:endParaRPr lang="ru-RU" sz="10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75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 </a:t>
            </a:r>
            <a:r>
              <a:rPr lang="ru-RU" sz="175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поселке </a:t>
            </a:r>
            <a:r>
              <a:rPr lang="ru-RU" sz="175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Покачи</a:t>
            </a:r>
            <a:r>
              <a:rPr lang="ru-RU" sz="175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открылся </a:t>
            </a:r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детский  ясли – сад </a:t>
            </a:r>
            <a:r>
              <a:rPr lang="ru-RU" sz="175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sz="175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Ромашка». </a:t>
            </a:r>
          </a:p>
          <a:p>
            <a:pPr algn="just"/>
            <a:r>
              <a:rPr lang="ru-RU" sz="175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 детском саду создали все условия для интересной жизни </a:t>
            </a:r>
            <a:r>
              <a:rPr lang="ru-RU" sz="175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детей.</a:t>
            </a:r>
            <a:endParaRPr lang="ru-RU" sz="175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0051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7937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621" b="12621"/>
          <a:stretch>
            <a:fillRect/>
          </a:stretch>
        </p:blipFill>
        <p:spPr>
          <a:xfrm>
            <a:off x="0" y="-23335"/>
            <a:ext cx="3132733" cy="3227218"/>
          </a:xfrm>
          <a:prstGeom prst="ellipse">
            <a:avLst/>
          </a:prstGeom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grpSp>
        <p:nvGrpSpPr>
          <p:cNvPr id="2" name="Группа 1"/>
          <p:cNvGrpSpPr/>
          <p:nvPr/>
        </p:nvGrpSpPr>
        <p:grpSpPr>
          <a:xfrm flipH="1">
            <a:off x="1940092" y="1344797"/>
            <a:ext cx="6377217" cy="5468579"/>
            <a:chOff x="1292771" y="1397358"/>
            <a:chExt cx="6763928" cy="5468579"/>
          </a:xfrm>
        </p:grpSpPr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55760" y="3107344"/>
              <a:ext cx="6200939" cy="37585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Рисунок 9"/>
            <p:cNvPicPr/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625" b="53073" l="1719" r="66615"/>
                      </a14:imgEffect>
                      <a14:imgEffect>
                        <a14:sharpenSoften amount="50000"/>
                      </a14:imgEffect>
                      <a14:imgEffect>
                        <a14:saturation sat="4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44" t="1083" r="51763" b="64561"/>
            <a:stretch/>
          </p:blipFill>
          <p:spPr bwMode="auto">
            <a:xfrm>
              <a:off x="1292771" y="1397358"/>
              <a:ext cx="4808483" cy="3852559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8" name="Прямоугольник 7"/>
          <p:cNvSpPr/>
          <p:nvPr/>
        </p:nvSpPr>
        <p:spPr>
          <a:xfrm>
            <a:off x="2308034" y="3645024"/>
            <a:ext cx="521718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Образование </a:t>
            </a: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высшее</a:t>
            </a: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общий стаж работы – </a:t>
            </a: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33 </a:t>
            </a: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года, </a:t>
            </a: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 занимаемой должности 9 лет.</a:t>
            </a: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Жизненное 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кредо: </a:t>
            </a: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«Детский </a:t>
            </a: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сад – </a:t>
            </a: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моя жизнь</a:t>
            </a: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». </a:t>
            </a:r>
          </a:p>
          <a:p>
            <a:pPr algn="just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Награждена</a:t>
            </a: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ru-RU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Почетной грамотой Министерства и науки РФ,2017г. 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Ведомственным знаком </a:t>
            </a: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отличия Министерства Просвещения РФ «Отличник Просвещения» .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Министерской  грамотой в  </a:t>
            </a:r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2022 году</a:t>
            </a:r>
            <a:r>
              <a:rPr lang="ru-RU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2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957269" y="100353"/>
            <a:ext cx="1656184" cy="15671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60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118124" y="-72008"/>
            <a:ext cx="9839974" cy="70294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98372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ru-RU" altLang="ko-KR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МАДОУ ЦРР – детский сад</a:t>
            </a:r>
            <a:endParaRPr lang="ko-KR" altLang="en-US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-5658" y="1124745"/>
            <a:ext cx="515461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altLang="ko-KR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ЦЕЛЬ ДЕЯТЕЛЬНОСТИ: 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реализация ФОП 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ДО, а так же присмотр и уход за воспитанниками,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образовательную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программу дошкольного образования в возрасте, предусмотренном муниципальным заданием учреждения и в соответствии с действующим законодательством, обеспечение качества дошкольного образования и его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государственным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образовательным стандартам дошкольного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образования.</a:t>
            </a:r>
            <a:endParaRPr lang="ru-RU" sz="1600" dirty="0">
              <a:solidFill>
                <a:srgbClr val="002060"/>
              </a:solidFill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36389" y="3227492"/>
            <a:ext cx="466009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ko-KR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НАПРАВЛЕНИЯ ДЕЯТЕЛЬНОСТИ: 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социально-коммуникативное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развитие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познавательное развитие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речевое развитие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художественно-эстетическое развитие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физическое развитие</a:t>
            </a:r>
          </a:p>
        </p:txBody>
      </p:sp>
      <p:sp>
        <p:nvSpPr>
          <p:cNvPr id="10" name="Прямоугольник 9"/>
          <p:cNvSpPr/>
          <p:nvPr/>
        </p:nvSpPr>
        <p:spPr>
          <a:xfrm>
            <a:off x="0" y="4823281"/>
            <a:ext cx="954986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 </a:t>
            </a:r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38-летнюю 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историю своего развития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педагогический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коллектив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дошкольного учреждения бережно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сохраняет и  развивает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лучшие традиции воспитания здорового поколения,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постоянно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осуществляет поиск новых технологий работы с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детьми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дошкольного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возраста. Используя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современные формы организации образовательного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процесса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реализуя                    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принцип  взаимопроникновения различных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видов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деятельности на основе взаимодействия всех педагогов и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специалистов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дошкольное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учреждение является комплексной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открытой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социально-педагогической образовательной системой, в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которой созданы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организационно-педагогические условия </a:t>
            </a:r>
            <a:r>
              <a:rPr lang="ru-RU" sz="16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 реализации 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индивидуального подхода к каждому воспитаннику</a:t>
            </a:r>
            <a:r>
              <a:rPr lang="ru-RU" sz="1600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026" name="Picture 2" descr="C:\Users\Public\Pictures\Sample Pictures\коллектив  27 сентября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36" t="30343" r="2576" b="9881"/>
          <a:stretch/>
        </p:blipFill>
        <p:spPr bwMode="auto">
          <a:xfrm>
            <a:off x="5290682" y="1124744"/>
            <a:ext cx="4231846" cy="23179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1786" y="-2052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77477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20040" y="0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-65587" y="27384"/>
            <a:ext cx="9787437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КАДРОВЫЙ СОСТАВ ДОУ</a:t>
            </a:r>
            <a:endParaRPr lang="ko-KR" altLang="en-US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722027" y="573648"/>
            <a:ext cx="721597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Образовательный процесс осуществляют 23 педагогических работника: </a:t>
            </a:r>
          </a:p>
          <a:p>
            <a:pPr algn="just"/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19 воспитателей, 1 учитель-логопед, 1 педагог-психолог, </a:t>
            </a:r>
          </a:p>
          <a:p>
            <a:pPr algn="just"/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 инструктор по физической культуре, </a:t>
            </a:r>
          </a:p>
          <a:p>
            <a:pPr algn="just"/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 музыкальный руководитель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:\Конкурс Лучшие детские сады России 2026\фото\коллектив  27 сентября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84" t="24870" r="14" b="9722"/>
          <a:stretch/>
        </p:blipFill>
        <p:spPr bwMode="auto">
          <a:xfrm>
            <a:off x="987600" y="2204864"/>
            <a:ext cx="7950405" cy="44644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5510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107628" y="0"/>
            <a:ext cx="9847293" cy="6917076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TextBox 5"/>
          <p:cNvSpPr txBox="1"/>
          <p:nvPr/>
        </p:nvSpPr>
        <p:spPr>
          <a:xfrm>
            <a:off x="1960802" y="18150"/>
            <a:ext cx="578044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ДИНАМИКА РАЗВИТИЯ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ПЕДАГОГИЧЕСКОГО СОСТАВА</a:t>
            </a:r>
            <a:endParaRPr lang="ko-KR" altLang="en-US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cs typeface="Times New Roman" panose="02020603050405020304" pitchFamily="18" charset="0"/>
            </a:endParaRPr>
          </a:p>
        </p:txBody>
      </p:sp>
      <p:pic>
        <p:nvPicPr>
          <p:cNvPr id="8" name="Picture 4" descr="https://sun9-48.userapi.com/s/v1/if2/4J9b-nfa4XpnPbi_hXxDbY9VIWWfwkDMQq8Id1RXir0AH5v6dZSaGWI-Kt8Gi3RwWIxWlMkhrg2RKR0qY8i7sN6_.jpg?quality=95&amp;as=32x20,48x30,72x45,108x67,160x99,240x148,360x223,480x297,540x334,640x396,720x445,1080x668,1280x792,1397x864&amp;from=bu&amp;u=jGIg3coJ4b0C31F4RQS3gYSeaJ2-qB2ApmFr0gNyD9M&amp;cs=807x499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43" t="12573" r="4600" b="3545"/>
          <a:stretch/>
        </p:blipFill>
        <p:spPr bwMode="auto">
          <a:xfrm>
            <a:off x="2988717" y="879924"/>
            <a:ext cx="3639997" cy="20523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Группа 8"/>
          <p:cNvGrpSpPr/>
          <p:nvPr/>
        </p:nvGrpSpPr>
        <p:grpSpPr>
          <a:xfrm>
            <a:off x="-191936" y="3470015"/>
            <a:ext cx="6014178" cy="3415369"/>
            <a:chOff x="2185071" y="2260357"/>
            <a:chExt cx="9152867" cy="4657528"/>
          </a:xfrm>
        </p:grpSpPr>
        <p:sp>
          <p:nvSpPr>
            <p:cNvPr id="10" name="자유형: 도형 17"/>
            <p:cNvSpPr/>
            <p:nvPr/>
          </p:nvSpPr>
          <p:spPr>
            <a:xfrm>
              <a:off x="6760762" y="2855961"/>
              <a:ext cx="1394127" cy="2381780"/>
            </a:xfrm>
            <a:custGeom>
              <a:avLst/>
              <a:gdLst>
                <a:gd name="connsiteX0" fmla="*/ 55730 w 1274336"/>
                <a:gd name="connsiteY0" fmla="*/ 2169213 h 2763818"/>
                <a:gd name="connsiteX1" fmla="*/ 598399 w 1274336"/>
                <a:gd name="connsiteY1" fmla="*/ 2711882 h 2763818"/>
                <a:gd name="connsiteX2" fmla="*/ 820994 w 1274336"/>
                <a:gd name="connsiteY2" fmla="*/ 2698642 h 2763818"/>
                <a:gd name="connsiteX3" fmla="*/ 820994 w 1274336"/>
                <a:gd name="connsiteY3" fmla="*/ 69207 h 2763818"/>
                <a:gd name="connsiteX4" fmla="*/ 598399 w 1274336"/>
                <a:gd name="connsiteY4" fmla="*/ 55968 h 2763818"/>
                <a:gd name="connsiteX5" fmla="*/ 55730 w 1274336"/>
                <a:gd name="connsiteY5" fmla="*/ 598636 h 2763818"/>
                <a:gd name="connsiteX6" fmla="*/ 38849 w 1274336"/>
                <a:gd name="connsiteY6" fmla="*/ 789124 h 2763818"/>
                <a:gd name="connsiteX7" fmla="*/ 38849 w 1274336"/>
                <a:gd name="connsiteY7" fmla="*/ 1978890 h 2763818"/>
                <a:gd name="connsiteX8" fmla="*/ 55730 w 1274336"/>
                <a:gd name="connsiteY8" fmla="*/ 2169213 h 2763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74336" h="2763818">
                  <a:moveTo>
                    <a:pt x="55730" y="2169213"/>
                  </a:moveTo>
                  <a:lnTo>
                    <a:pt x="598399" y="2711882"/>
                  </a:lnTo>
                  <a:cubicBezTo>
                    <a:pt x="661619" y="2775102"/>
                    <a:pt x="765387" y="2768482"/>
                    <a:pt x="820994" y="2698642"/>
                  </a:cubicBezTo>
                  <a:cubicBezTo>
                    <a:pt x="1430855" y="1931723"/>
                    <a:pt x="1430855" y="835960"/>
                    <a:pt x="820994" y="69207"/>
                  </a:cubicBezTo>
                  <a:cubicBezTo>
                    <a:pt x="765387" y="-633"/>
                    <a:pt x="661619" y="-7253"/>
                    <a:pt x="598399" y="55968"/>
                  </a:cubicBezTo>
                  <a:lnTo>
                    <a:pt x="55730" y="598636"/>
                  </a:lnTo>
                  <a:cubicBezTo>
                    <a:pt x="4757" y="649609"/>
                    <a:pt x="-1698" y="729545"/>
                    <a:pt x="38849" y="789124"/>
                  </a:cubicBezTo>
                  <a:cubicBezTo>
                    <a:pt x="282959" y="1146931"/>
                    <a:pt x="282959" y="1621083"/>
                    <a:pt x="38849" y="1978890"/>
                  </a:cubicBezTo>
                  <a:cubicBezTo>
                    <a:pt x="-1698" y="2038304"/>
                    <a:pt x="4757" y="2118240"/>
                    <a:pt x="55730" y="2169213"/>
                  </a:cubicBezTo>
                  <a:close/>
                </a:path>
              </a:pathLst>
            </a:custGeom>
            <a:solidFill>
              <a:srgbClr val="3DC0D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r>
                <a:rPr lang="ru-RU" altLang="ko-KR" sz="2400" dirty="0" smtClean="0">
                  <a:solidFill>
                    <a:schemeClr val="bg1"/>
                  </a:solidFill>
                  <a:latin typeface="+mj-lt"/>
                </a:rPr>
                <a:t>35%</a:t>
              </a:r>
            </a:p>
            <a:p>
              <a:pPr algn="ctr"/>
              <a:endParaRPr lang="ko-KR" altLang="en-US" sz="24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1" name="자유형: 도형 18"/>
            <p:cNvSpPr/>
            <p:nvPr/>
          </p:nvSpPr>
          <p:spPr>
            <a:xfrm>
              <a:off x="4115919" y="2917777"/>
              <a:ext cx="1355263" cy="2232560"/>
            </a:xfrm>
            <a:custGeom>
              <a:avLst/>
              <a:gdLst>
                <a:gd name="connsiteX0" fmla="*/ 1235072 w 1290886"/>
                <a:gd name="connsiteY0" fmla="*/ 598636 h 2763818"/>
                <a:gd name="connsiteX1" fmla="*/ 692403 w 1290886"/>
                <a:gd name="connsiteY1" fmla="*/ 55968 h 2763818"/>
                <a:gd name="connsiteX2" fmla="*/ 469808 w 1290886"/>
                <a:gd name="connsiteY2" fmla="*/ 69207 h 2763818"/>
                <a:gd name="connsiteX3" fmla="*/ 469808 w 1290886"/>
                <a:gd name="connsiteY3" fmla="*/ 2698642 h 2763818"/>
                <a:gd name="connsiteX4" fmla="*/ 692403 w 1290886"/>
                <a:gd name="connsiteY4" fmla="*/ 2711882 h 2763818"/>
                <a:gd name="connsiteX5" fmla="*/ 1235072 w 1290886"/>
                <a:gd name="connsiteY5" fmla="*/ 2169213 h 2763818"/>
                <a:gd name="connsiteX6" fmla="*/ 1251953 w 1290886"/>
                <a:gd name="connsiteY6" fmla="*/ 1978725 h 2763818"/>
                <a:gd name="connsiteX7" fmla="*/ 1251953 w 1290886"/>
                <a:gd name="connsiteY7" fmla="*/ 788959 h 2763818"/>
                <a:gd name="connsiteX8" fmla="*/ 1235072 w 1290886"/>
                <a:gd name="connsiteY8" fmla="*/ 598636 h 2763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0886" h="2763818">
                  <a:moveTo>
                    <a:pt x="1235072" y="598636"/>
                  </a:moveTo>
                  <a:lnTo>
                    <a:pt x="692403" y="55968"/>
                  </a:lnTo>
                  <a:cubicBezTo>
                    <a:pt x="629183" y="-7253"/>
                    <a:pt x="525416" y="-633"/>
                    <a:pt x="469808" y="69207"/>
                  </a:cubicBezTo>
                  <a:cubicBezTo>
                    <a:pt x="-140053" y="836126"/>
                    <a:pt x="-140053" y="1931889"/>
                    <a:pt x="469808" y="2698642"/>
                  </a:cubicBezTo>
                  <a:cubicBezTo>
                    <a:pt x="525416" y="2768482"/>
                    <a:pt x="629183" y="2775102"/>
                    <a:pt x="692403" y="2711882"/>
                  </a:cubicBezTo>
                  <a:lnTo>
                    <a:pt x="1235072" y="2169213"/>
                  </a:lnTo>
                  <a:cubicBezTo>
                    <a:pt x="1286046" y="2118240"/>
                    <a:pt x="1292500" y="2038470"/>
                    <a:pt x="1251953" y="1978725"/>
                  </a:cubicBezTo>
                  <a:cubicBezTo>
                    <a:pt x="1007843" y="1620918"/>
                    <a:pt x="1007843" y="1146766"/>
                    <a:pt x="1251953" y="788959"/>
                  </a:cubicBezTo>
                  <a:cubicBezTo>
                    <a:pt x="1292666" y="729380"/>
                    <a:pt x="1286211" y="649609"/>
                    <a:pt x="1235072" y="598636"/>
                  </a:cubicBezTo>
                  <a:close/>
                </a:path>
              </a:pathLst>
            </a:custGeom>
            <a:solidFill>
              <a:srgbClr val="3DC0D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r>
                <a:rPr lang="ru-RU" altLang="ko-KR" sz="2400" dirty="0" smtClean="0">
                  <a:solidFill>
                    <a:schemeClr val="bg1"/>
                  </a:solidFill>
                  <a:latin typeface="+mj-lt"/>
                </a:rPr>
                <a:t>22%</a:t>
              </a:r>
              <a:endParaRPr lang="ko-KR" altLang="en-US" sz="24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2" name="자유형: 도형 19"/>
            <p:cNvSpPr/>
            <p:nvPr/>
          </p:nvSpPr>
          <p:spPr>
            <a:xfrm>
              <a:off x="4878066" y="4735964"/>
              <a:ext cx="2409667" cy="1003556"/>
            </a:xfrm>
            <a:custGeom>
              <a:avLst/>
              <a:gdLst>
                <a:gd name="connsiteX0" fmla="*/ 598636 w 2763820"/>
                <a:gd name="connsiteY0" fmla="*/ 55701 h 1290885"/>
                <a:gd name="connsiteX1" fmla="*/ 55968 w 2763820"/>
                <a:gd name="connsiteY1" fmla="*/ 598534 h 1290885"/>
                <a:gd name="connsiteX2" fmla="*/ 69208 w 2763820"/>
                <a:gd name="connsiteY2" fmla="*/ 821129 h 1290885"/>
                <a:gd name="connsiteX3" fmla="*/ 2698644 w 2763820"/>
                <a:gd name="connsiteY3" fmla="*/ 821129 h 1290885"/>
                <a:gd name="connsiteX4" fmla="*/ 2711884 w 2763820"/>
                <a:gd name="connsiteY4" fmla="*/ 598534 h 1290885"/>
                <a:gd name="connsiteX5" fmla="*/ 2169215 w 2763820"/>
                <a:gd name="connsiteY5" fmla="*/ 55866 h 1290885"/>
                <a:gd name="connsiteX6" fmla="*/ 1978726 w 2763820"/>
                <a:gd name="connsiteY6" fmla="*/ 38985 h 1290885"/>
                <a:gd name="connsiteX7" fmla="*/ 788959 w 2763820"/>
                <a:gd name="connsiteY7" fmla="*/ 38985 h 1290885"/>
                <a:gd name="connsiteX8" fmla="*/ 598636 w 2763820"/>
                <a:gd name="connsiteY8" fmla="*/ 55701 h 1290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3820" h="1290885">
                  <a:moveTo>
                    <a:pt x="598636" y="55701"/>
                  </a:moveTo>
                  <a:lnTo>
                    <a:pt x="55968" y="598534"/>
                  </a:lnTo>
                  <a:cubicBezTo>
                    <a:pt x="-7253" y="661755"/>
                    <a:pt x="-633" y="765522"/>
                    <a:pt x="69208" y="821129"/>
                  </a:cubicBezTo>
                  <a:cubicBezTo>
                    <a:pt x="836127" y="1430990"/>
                    <a:pt x="1931890" y="1430990"/>
                    <a:pt x="2698644" y="821129"/>
                  </a:cubicBezTo>
                  <a:cubicBezTo>
                    <a:pt x="2768484" y="765522"/>
                    <a:pt x="2775104" y="661755"/>
                    <a:pt x="2711884" y="598534"/>
                  </a:cubicBezTo>
                  <a:lnTo>
                    <a:pt x="2169215" y="55866"/>
                  </a:lnTo>
                  <a:cubicBezTo>
                    <a:pt x="2118242" y="4893"/>
                    <a:pt x="2038306" y="-1562"/>
                    <a:pt x="1978726" y="38985"/>
                  </a:cubicBezTo>
                  <a:cubicBezTo>
                    <a:pt x="1620919" y="283095"/>
                    <a:pt x="1146767" y="283095"/>
                    <a:pt x="788959" y="38985"/>
                  </a:cubicBezTo>
                  <a:cubicBezTo>
                    <a:pt x="729380" y="-1727"/>
                    <a:pt x="649610" y="4727"/>
                    <a:pt x="598636" y="55701"/>
                  </a:cubicBezTo>
                  <a:close/>
                </a:path>
              </a:pathLst>
            </a:custGeom>
            <a:solidFill>
              <a:srgbClr val="E25B6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r>
                <a:rPr lang="ru-RU" altLang="ko-KR" sz="2400" dirty="0" smtClean="0">
                  <a:solidFill>
                    <a:schemeClr val="bg1"/>
                  </a:solidFill>
                  <a:latin typeface="+mj-lt"/>
                </a:rPr>
                <a:t>44%</a:t>
              </a:r>
              <a:endParaRPr lang="ko-KR" altLang="en-US" sz="24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3" name="자유형: 도형 20"/>
            <p:cNvSpPr/>
            <p:nvPr/>
          </p:nvSpPr>
          <p:spPr>
            <a:xfrm>
              <a:off x="4878068" y="2260357"/>
              <a:ext cx="2409667" cy="1097382"/>
            </a:xfrm>
            <a:custGeom>
              <a:avLst/>
              <a:gdLst>
                <a:gd name="connsiteX0" fmla="*/ 2169215 w 2763820"/>
                <a:gd name="connsiteY0" fmla="*/ 1235071 h 1290885"/>
                <a:gd name="connsiteX1" fmla="*/ 2711884 w 2763820"/>
                <a:gd name="connsiteY1" fmla="*/ 692403 h 1290885"/>
                <a:gd name="connsiteX2" fmla="*/ 2698644 w 2763820"/>
                <a:gd name="connsiteY2" fmla="*/ 469808 h 1290885"/>
                <a:gd name="connsiteX3" fmla="*/ 69208 w 2763820"/>
                <a:gd name="connsiteY3" fmla="*/ 469808 h 1290885"/>
                <a:gd name="connsiteX4" fmla="*/ 55968 w 2763820"/>
                <a:gd name="connsiteY4" fmla="*/ 692403 h 1290885"/>
                <a:gd name="connsiteX5" fmla="*/ 598636 w 2763820"/>
                <a:gd name="connsiteY5" fmla="*/ 1235071 h 1290885"/>
                <a:gd name="connsiteX6" fmla="*/ 789125 w 2763820"/>
                <a:gd name="connsiteY6" fmla="*/ 1251952 h 1290885"/>
                <a:gd name="connsiteX7" fmla="*/ 1978892 w 2763820"/>
                <a:gd name="connsiteY7" fmla="*/ 1251952 h 1290885"/>
                <a:gd name="connsiteX8" fmla="*/ 2169215 w 2763820"/>
                <a:gd name="connsiteY8" fmla="*/ 1235071 h 1290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3820" h="1290885">
                  <a:moveTo>
                    <a:pt x="2169215" y="1235071"/>
                  </a:moveTo>
                  <a:lnTo>
                    <a:pt x="2711884" y="692403"/>
                  </a:lnTo>
                  <a:cubicBezTo>
                    <a:pt x="2775104" y="629183"/>
                    <a:pt x="2768484" y="525415"/>
                    <a:pt x="2698644" y="469808"/>
                  </a:cubicBezTo>
                  <a:cubicBezTo>
                    <a:pt x="1931725" y="-140053"/>
                    <a:pt x="835961" y="-140053"/>
                    <a:pt x="69208" y="469808"/>
                  </a:cubicBezTo>
                  <a:cubicBezTo>
                    <a:pt x="-633" y="525415"/>
                    <a:pt x="-7253" y="629183"/>
                    <a:pt x="55968" y="692403"/>
                  </a:cubicBezTo>
                  <a:lnTo>
                    <a:pt x="598636" y="1235071"/>
                  </a:lnTo>
                  <a:cubicBezTo>
                    <a:pt x="649610" y="1286045"/>
                    <a:pt x="729546" y="1292499"/>
                    <a:pt x="789125" y="1251952"/>
                  </a:cubicBezTo>
                  <a:cubicBezTo>
                    <a:pt x="1146932" y="1007842"/>
                    <a:pt x="1621085" y="1007842"/>
                    <a:pt x="1978892" y="1251952"/>
                  </a:cubicBezTo>
                  <a:cubicBezTo>
                    <a:pt x="2038306" y="1292664"/>
                    <a:pt x="2118242" y="1286210"/>
                    <a:pt x="2169215" y="1235071"/>
                  </a:cubicBezTo>
                  <a:close/>
                </a:path>
              </a:pathLst>
            </a:custGeom>
            <a:solidFill>
              <a:srgbClr val="E25B6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r>
                <a:rPr lang="ru-RU" altLang="ko-KR" sz="2400" dirty="0" smtClean="0">
                  <a:solidFill>
                    <a:schemeClr val="bg1"/>
                  </a:solidFill>
                  <a:latin typeface="+mj-lt"/>
                </a:rPr>
                <a:t>65%</a:t>
              </a:r>
              <a:endParaRPr lang="ko-KR" altLang="en-US" sz="24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959062" y="3386748"/>
              <a:ext cx="3378876" cy="1468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ko-KR"/>
              </a:defPPr>
              <a:lvl1pPr>
                <a:lnSpc>
                  <a:spcPct val="100000"/>
                </a:lnSpc>
                <a:defRPr sz="1100">
                  <a:solidFill>
                    <a:schemeClr val="tx1">
                      <a:lumMod val="75000"/>
                      <a:lumOff val="25000"/>
                    </a:schemeClr>
                  </a:solidFill>
                </a:defRPr>
              </a:lvl1pPr>
            </a:lstStyle>
            <a:p>
              <a:pPr algn="ctr"/>
              <a:r>
                <a:rPr lang="ru-RU" altLang="ko-KR" sz="1600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Педагоги, </a:t>
              </a:r>
            </a:p>
            <a:p>
              <a:pPr algn="ctr"/>
              <a:r>
                <a:rPr lang="ru-RU" altLang="ko-KR" sz="1600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имеющие среднее –профессиональное образование</a:t>
              </a:r>
              <a:endParaRPr lang="en-US" altLang="ko-KR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직사각형 22"/>
            <p:cNvSpPr/>
            <p:nvPr/>
          </p:nvSpPr>
          <p:spPr>
            <a:xfrm>
              <a:off x="4833895" y="5784657"/>
              <a:ext cx="2549105" cy="11332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altLang="ko-KR" sz="1600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Педагоги </a:t>
              </a:r>
            </a:p>
            <a:p>
              <a:pPr algn="ctr"/>
              <a:r>
                <a:rPr lang="ru-RU" altLang="ko-KR" sz="1600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высшей категории</a:t>
              </a:r>
              <a:endParaRPr lang="en-US" altLang="ko-KR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8" name="직사각형 28"/>
            <p:cNvSpPr/>
            <p:nvPr/>
          </p:nvSpPr>
          <p:spPr>
            <a:xfrm>
              <a:off x="2185071" y="3382791"/>
              <a:ext cx="2395114" cy="11332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altLang="ko-KR" sz="1600" b="1" dirty="0" smtClean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Педагоги первой </a:t>
              </a:r>
            </a:p>
            <a:p>
              <a:pPr algn="ctr"/>
              <a:r>
                <a:rPr lang="ru-RU" altLang="ko-KR" sz="1600" b="1" dirty="0" smtClean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категории</a:t>
              </a:r>
              <a:endParaRPr lang="en-US" altLang="ko-KR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직사각형 29"/>
            <p:cNvSpPr/>
            <p:nvPr/>
          </p:nvSpPr>
          <p:spPr>
            <a:xfrm>
              <a:off x="5048160" y="3531554"/>
              <a:ext cx="2207950" cy="797456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ru-RU" altLang="ko-KR" sz="1600" b="1" dirty="0" smtClean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Качество образования</a:t>
              </a:r>
              <a:endParaRPr lang="en-US" altLang="ko-KR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Прямоугольник 1"/>
          <p:cNvSpPr/>
          <p:nvPr/>
        </p:nvSpPr>
        <p:spPr>
          <a:xfrm>
            <a:off x="1156511" y="2885240"/>
            <a:ext cx="272600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Педагоги</a:t>
            </a:r>
            <a:r>
              <a:rPr lang="ru-RU" altLang="ko-KR" sz="1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ru-RU" altLang="ko-KR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altLang="ko-KR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имеющие </a:t>
            </a:r>
            <a:endParaRPr lang="ru-RU" altLang="ko-KR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altLang="ko-KR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высшее образование</a:t>
            </a:r>
            <a:endParaRPr lang="en-US" altLang="ko-KR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Прямоугольник 20"/>
          <p:cNvSpPr/>
          <p:nvPr/>
        </p:nvSpPr>
        <p:spPr>
          <a:xfrm>
            <a:off x="5703069" y="3573016"/>
            <a:ext cx="382792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ru-RU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Прошедшие курсы  повышения квалификации за последние </a:t>
            </a:r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3 </a:t>
            </a:r>
            <a:r>
              <a:rPr lang="ru-RU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года  </a:t>
            </a:r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 23 педагога </a:t>
            </a:r>
            <a:r>
              <a:rPr lang="ru-RU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%.</a:t>
            </a:r>
          </a:p>
          <a:p>
            <a:endParaRPr lang="ru-RU" sz="16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ru-RU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ru-RU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Дополнительное образование  осуществляется педагогами ДОУ, посредством </a:t>
            </a:r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реализации  15 </a:t>
            </a:r>
            <a:r>
              <a:rPr lang="ru-RU" sz="1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образовательных </a:t>
            </a:r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программах</a:t>
            </a:r>
            <a:endParaRPr lang="ru-RU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6127394" y="5597155"/>
            <a:ext cx="359313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ru-RU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1447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-35619" y="5517232"/>
            <a:ext cx="3853067" cy="11946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НОМИНАЦИЯ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«ВОСПИТАТЕЛЬ 2021 ГОДА» </a:t>
            </a:r>
          </a:p>
          <a:p>
            <a:pPr marL="285750" indent="-285750" algn="ctr">
              <a:buFontTx/>
              <a:buChar char="-"/>
            </a:pPr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ПРИЗЕР</a:t>
            </a:r>
          </a:p>
          <a:p>
            <a:pPr marL="285750" indent="-285750" algn="ctr">
              <a:buFontTx/>
              <a:buChar char="-"/>
            </a:pPr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ФРУМУЗАКИ ВАЛЕНТИНА ВАЛЕРИЕВНА</a:t>
            </a:r>
          </a:p>
          <a:p>
            <a:pPr algn="ctr"/>
            <a:r>
              <a:rPr lang="ru-RU" altLang="ko-KR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(ДИПЛОМ </a:t>
            </a:r>
            <a:r>
              <a:rPr lang="en-US" altLang="ko-KR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III </a:t>
            </a:r>
            <a:r>
              <a:rPr lang="ru-RU" altLang="ko-KR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СТЕПЕНИ)</a:t>
            </a:r>
            <a:endParaRPr lang="en-US" altLang="ko-KR" sz="1600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4" descr="https://sun9-40.userapi.com/impg/jvEBflSpSjCSj8MOClDD5OdswsAZX_LCEB2sDQ/zIn8ALSGuek.jpg?size=1280x960&amp;quality=96&amp;sign=7ab7f70459a87e1b5940ac84c546fd81&amp;type=album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23" r="1297"/>
          <a:stretch/>
        </p:blipFill>
        <p:spPr bwMode="auto">
          <a:xfrm>
            <a:off x="4018473" y="1581317"/>
            <a:ext cx="5479059" cy="36887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s://sun9-31.userapi.com/impg/d0I3LJIqkfj2FOWKj1eojwxxO2oQ5VpuUhrxrA/cHtyj-Xd_5A.jpg?size=1280x960&amp;quality=96&amp;sign=5a3c9666b6ce324e9b9e6825221729f1&amp;type=album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292" b="79792" l="13516" r="59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33" t="15745" r="44821" b="15015"/>
          <a:stretch/>
        </p:blipFill>
        <p:spPr bwMode="auto">
          <a:xfrm>
            <a:off x="252413" y="1642743"/>
            <a:ext cx="3377503" cy="36272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3" name="Прямоугольник 12"/>
          <p:cNvSpPr/>
          <p:nvPr/>
        </p:nvSpPr>
        <p:spPr>
          <a:xfrm>
            <a:off x="1527466" y="27384"/>
            <a:ext cx="8193057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МУНИЦИПАЛЬНЫЙ ЭТАП ВСЕРОССИЙСКОГО КОНКУРСА                                                    ПРОФЕССИОНАЛЬНОГО МАСТЕРСТВА В СФЕРЕ ОБРАЗОВАНИЯ Г. ПОКАЧИ  «ПЕДАГОГ ГОДА 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1518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144463"/>
            <a:ext cx="9786112" cy="7029847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Прямоугольник 10"/>
          <p:cNvSpPr/>
          <p:nvPr/>
        </p:nvSpPr>
        <p:spPr>
          <a:xfrm>
            <a:off x="165406" y="5465688"/>
            <a:ext cx="4479495" cy="14196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НОМИНАЦИЯ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«ПЕДАГОГИЧЕСКИЙ ДЕБЮТ 2023 ГОДА»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ПОБЕДИТЕЛЬ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НАУМЕНКО ОЛЕСЯ АЛЕКСАНДРОВНА</a:t>
            </a:r>
            <a:r>
              <a:rPr lang="en-US" altLang="ko-KR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endParaRPr lang="en-US" altLang="ko-KR" sz="1600" b="1" dirty="0">
              <a:solidFill>
                <a:srgbClr val="70AD47">
                  <a:lumMod val="75000"/>
                </a:srgb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4" descr="https://sun9-77.userapi.com/impg/gNQorlklFA1ZFb7bByyfA3gKcfZgNTKoh0K4Jg/fdXznkKg6kE.jpg?size=1620x2160&amp;quality=95&amp;sign=ecec66464981b8f4b55f59cf4dd9317d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7212" b="74010" l="12773" r="766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79" t="15206" r="20577" b="24480"/>
          <a:stretch/>
        </p:blipFill>
        <p:spPr bwMode="auto">
          <a:xfrm flipH="1">
            <a:off x="252413" y="1700808"/>
            <a:ext cx="3307435" cy="35697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4" name="Picture 6" descr="https://sun9-76.userapi.com/impg/9eV7NhLkw3i6JRk_axk7GwOrBTMUoxxQvrpL2Q/YmcRL410ZYU.jpg?size=2560x1440&amp;quality=95&amp;sign=1938a3e497824212afbb3a83ca717440&amp;type=album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79"/>
          <a:stretch/>
        </p:blipFill>
        <p:spPr bwMode="auto">
          <a:xfrm>
            <a:off x="3852813" y="1556792"/>
            <a:ext cx="5572820" cy="375872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1527466" y="27384"/>
            <a:ext cx="8193057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МУНИЦИПАЛЬНЫЙ ЭТАП ВСЕРОССИЙСКОГО КОНКУРСА                                                    ПРОФЕССИОНАЛЬНОГО МАСТЕРСТВА В СФЕРЕ ОБРАЗОВАНИЯ Г. ПОКАЧИ  «ПЕДАГОГ ГОДА 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2647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94202" y="-125633"/>
            <a:ext cx="9816052" cy="7029847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1692573" y="4869160"/>
            <a:ext cx="5251123" cy="18351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НОМИНАЦИЯ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«ЛУЧШИЙ ПЕДАГОГ (ВОСПИТАТЕЛЬ)ДОШКОЛЬНОЙ ОРГАНИЗАЦИИ 2024 ГОД»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ПОБЕДИТЕЛЬ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ФРУМУЗАКИ ВАЛЕНТИНА ВАЛЕРИЕВНА</a:t>
            </a:r>
            <a:endParaRPr lang="en-US" altLang="ko-KR" sz="16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600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1527466" y="-132201"/>
            <a:ext cx="8194383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ОКРУЖНОЙ  КОНКУРС </a:t>
            </a:r>
            <a:r>
              <a:rPr lang="ru-RU" sz="2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« ЛУЧШИЙ ПЕДАГОГ ЮГРЫ - 2024»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F:\Конкурс Лучшие детские сады России 2026\Дипломы\диплом Фрумузаки Валентина Валериевна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757" y="1628800"/>
            <a:ext cx="2241279" cy="3169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s://sun9-52.userapi.com/s/v1/ig2/IJQN4shzYN8WpNceeYIUaUHjVdLS3YikDu_hIgfI1NceXRqIhKeSMMrIHFe65HwhL5uvBo1Gu600EMHpbHhZgZ3o.jpg?quality=95&amp;as=32x34,48x51,72x76,108x115,160x170,240x255,360x382,472x501&amp;from=bu&amp;u=3YI-E0C1lO4pGtQIDIR0cZu4F3NxVW5VkdokE2rGKmA&amp;cs=472x501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77" y="1556792"/>
            <a:ext cx="2982856" cy="31661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https://sun9-72.userapi.com/s/v1/ig2/i-b9jEVNHmtTj_adNunMvdLCN_LK9uBusYPKIdjzMCOXJfaOEzOIUi6msVMzNA9m7fvFndubmKUiFkUo_JVUXGSz.jpg?quality=95&amp;as=32x57,48x85,72x128,108x192,160x284,240x427,360x640,480x853,540x960,640x1138,720x1280&amp;from=bu&amp;u=RYiLxaXrnIqlJJQhtlUxeytYXfFQYmICZERSLESbYeM&amp;cs=72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7" descr="https://sun9-53.userapi.com/s/v1/ig2/gmUAoFD69HbONhgSzqeGsPUNQUq0jkhRMVhbYdPWRQgYtagn5ah_biklA_cNUrDiosGk-WcT4z4c8RT7mJtkeQBd.jpg?quality=95&amp;as=32x18,48x27,72x40,108x61,160x90,240x135,360x202,480x270,540x304,640x360,720x405,1080x607,1280x720&amp;from=bu&amp;cs=128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72" t="4560" r="8554"/>
          <a:stretch/>
        </p:blipFill>
        <p:spPr bwMode="auto">
          <a:xfrm>
            <a:off x="5817697" y="1621745"/>
            <a:ext cx="3723748" cy="31661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AutoShape 10" descr="https://sun9-66.userapi.com/s/v1/ig2/POLMB8RJ72ku7YVIU1qj3j9CCKXpiASvN1abtNy0Lz6oCJN0XVWXSHuVe2e2TweB1HFyBPaue5LfGEl3YQpp9NdW.jpg?quality=95&amp;as=32x24,48x36,72x54,108x81,160x120,240x180,360x270,480x360,540x405,640x480,720x540,1080x810,1280x960,1440x1080,1600x1200&amp;from=bu&amp;u=KZAgIzxJpCNGqGTTpMc-GZMCarrA4wpgczsmLAc3XOI&amp;cs=1280x0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6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8711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94202" y="-125633"/>
            <a:ext cx="9786112" cy="7029847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1" name="Picture 6" descr="https://sun9-79.userapi.com/impg/RzdtXDvq18zheh_fxa35zdEGnsVVcFmp-EZLOg/LKkH2EmRaVs.jpg?size=1179x761&amp;quality=95&amp;sign=924257c9d295745207eaa922b72428cc&amp;type=albu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748" y="1914893"/>
            <a:ext cx="5553688" cy="37054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-345053" y="5615549"/>
            <a:ext cx="4485898" cy="15578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НОМИНАЦИЯ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«ВОСПИТАТЕЛЬ ДОУ 2025 ГОДА»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УЧАСТНИК 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БЫРДИНА ОЛЬГА СЕРГЕЕВНА</a:t>
            </a:r>
            <a:endParaRPr lang="en-US" altLang="ko-KR" sz="16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600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1527466" y="-132201"/>
            <a:ext cx="8194383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РЕГИОНАЛЬНЫЙ  КОНКУРС ПРОФЕССИОНАЛЬНОГОМАСТЕРСТВА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 СФЕРЕ ОБРАЗОВАНИЯ   «ПЕДАГОГ ЮГРЫ»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66"/>
          <a:stretch/>
        </p:blipFill>
        <p:spPr bwMode="auto">
          <a:xfrm flipH="1">
            <a:off x="408651" y="1914893"/>
            <a:ext cx="2724082" cy="37054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-27384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8405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720523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36389" y="5589240"/>
            <a:ext cx="3312368" cy="15578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НОМИНАЦИЯ 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«ВОСПИТАТЕЛЬ 2025 ГОДА</a:t>
            </a:r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ПОБЕДИТЕЛЬ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МУЛЮКОВА ЗИЛЯ ТАВРИСОВНА</a:t>
            </a:r>
          </a:p>
          <a:p>
            <a:pPr algn="ctr"/>
            <a:r>
              <a:rPr lang="en-US" altLang="ko-KR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ko-KR" sz="1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93" t="20496" r="10132" b="2360"/>
          <a:stretch/>
        </p:blipFill>
        <p:spPr bwMode="auto">
          <a:xfrm>
            <a:off x="3636789" y="1628800"/>
            <a:ext cx="5369328" cy="39359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" descr="F:\Конкурс Лучшие детские сады России 2026\фото\Педагог года 202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21" b="9099"/>
          <a:stretch/>
        </p:blipFill>
        <p:spPr bwMode="auto">
          <a:xfrm>
            <a:off x="447673" y="1628800"/>
            <a:ext cx="2757068" cy="39604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Прямоугольник 12"/>
          <p:cNvSpPr/>
          <p:nvPr/>
        </p:nvSpPr>
        <p:spPr>
          <a:xfrm>
            <a:off x="1527466" y="27384"/>
            <a:ext cx="8193057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МУНИЦИПАЛЬНЫЙ ЭТАП ВСЕРОССИЙСКОГО КОНКУРСА                                                    ПРОФЕССИОНАЛЬНОГО МАСТЕРСТВА В СФЕРЕ ОБРАЗОВАНИЯ Г. ПОКАЧИ  «ПЕДАГОГ ГОДА 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145802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6177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27384"/>
            <a:ext cx="9786112" cy="70567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799507" y="78546"/>
            <a:ext cx="7956799" cy="20774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ОКРУЖНОЙ   КОНКУРС                                                 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УЧЕБНО - МЕТОДИЧЕСКИХ МАТЕРИАЛОВ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 ФОРМИРОВАНИЮ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ОСНОВ  ФИНАНСОВОЙ ГРАМОТНОСТИ   </a:t>
            </a:r>
            <a:r>
              <a:rPr lang="ru-RU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endParaRPr lang="ru-RU" altLang="ko-KR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2063972" y="5377909"/>
            <a:ext cx="5593906" cy="1426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АБДУЛЛАЕВА ИНДИРА МАИДИНОВНА,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ФРУМУЗАКИ 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ВАЛЕНТИНА 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ВАЛЕРИЕВНА</a:t>
            </a:r>
          </a:p>
          <a:p>
            <a:pPr marL="285750" indent="-285750" algn="ctr">
              <a:buFontTx/>
              <a:buChar char="-"/>
            </a:pPr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ПОБЕДИТЕЛИ КОНКУРСА</a:t>
            </a:r>
          </a:p>
          <a:p>
            <a:pPr marL="285750" indent="-285750" algn="ctr">
              <a:buFontTx/>
              <a:buChar char="-"/>
            </a:pPr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(ДИПЛОМЫ 1 СТЕПЕНИ)</a:t>
            </a:r>
            <a:endParaRPr lang="ru-RU" sz="2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600" b="1" dirty="0" smtClean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6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2" descr="Воспитатель высшей категории Фрумузаки Валентина Валериевна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390" y="2156038"/>
            <a:ext cx="2629831" cy="29105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Lenovo\Pictures\Screenshot_20210224-221716_WhatsApp (2)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6629" y="2152871"/>
            <a:ext cx="2569118" cy="29105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ser\Downloads\Диплом  окружного  конкурса по финансовой грамотности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" y="2204866"/>
            <a:ext cx="2048426" cy="291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ser\Downloads\Screenshot_20240818-225256_Chrome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985" y="2242234"/>
            <a:ext cx="2037476" cy="291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5039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35619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4" descr="https://sun9-51.userapi.com/s/v1/ig2/trtptAt9qBARa0OWIplcBnSDQQqUjFA2A9htX80CaH-nu8y5d2Bbx6AQUeSS2LHFvddEC5SinCip2D4ZgHOTL0Z3.jpg?quality=95&amp;as=32x44,48x67,72x100,108x150,160x222,240x333,360x499,480x666,540x749,640x888,720x998,923x1280&amp;from=bu&amp;u=u0Fq0ApvRcMD-Hp-BmTiANqvJDZdZNoksA3UDU0l0VM&amp;cs=923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Прямоугольник 9"/>
          <p:cNvSpPr/>
          <p:nvPr/>
        </p:nvSpPr>
        <p:spPr>
          <a:xfrm>
            <a:off x="1527466" y="35966"/>
            <a:ext cx="8193057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РЕГИОНАЛЬНЫЙ 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ТВОРЧЕСКИЙ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КОНКУРС                                                 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«ЮГРА - ЗЕМЛЯ ВДОХНОВЕНИЯ»</a:t>
            </a:r>
            <a:endParaRPr lang="ru-RU" altLang="ko-KR" sz="24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AutoShape 7" descr="https://sun9-41.userapi.com/s/v1/ig2/JdynJdHMN_v1usc_Lh5fNhCr5_p7OlmROyj5tcUOpq1iBENXd3la7KQP5-O8SfsnbKrQRAi3xKPFHGh-xzWOkOu_.jpg?quality=95&amp;as=32x48,48x72,72x108,108x162,160x241,240x361,266x400&amp;from=bu&amp;u=1_zh7N77ReXp7DiHOO5kq7H0bwcbnV0tVK6JPcmrBUM&amp;cs=266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AutoShape 10" descr="https://sun9-69.userapi.com/s/v1/ig2/Ytm2Ag-04onjueT8PWxmRyVxzVN19eKN-P3irmn5SupOMvcBFNY_QFaM7ZfUhaNjZm5eCXu8myxyn2Y_jRaU1nG4.jpg?quality=95&amp;as=32x18,48x27,72x40,108x61,160x90,240x135,360x202,480x270,540x304,640x360,720x405,1080x607,1280x720&amp;from=bu&amp;u=K8Qhe_Zgie37zRLtnIooH47vc-8WZXs-NnedxIPOg08&amp;cs=64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Прямоугольник 17"/>
          <p:cNvSpPr/>
          <p:nvPr/>
        </p:nvSpPr>
        <p:spPr>
          <a:xfrm>
            <a:off x="3863148" y="5098896"/>
            <a:ext cx="3521691" cy="1426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endParaRPr lang="en-US" altLang="ko-KR" sz="16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3009159" y="4679642"/>
            <a:ext cx="3851891" cy="19425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РУКОВОДИТЕЛИ: </a:t>
            </a:r>
          </a:p>
          <a:p>
            <a:pPr algn="ctr"/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ФРУМУЗАКИ ВАЛЕНТИНА ВАЛЕРИЕВНА</a:t>
            </a:r>
          </a:p>
          <a:p>
            <a:pPr algn="ctr"/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МУЛЮКОВА ЗИЛЯ ТАВРИСОВНА</a:t>
            </a:r>
            <a:endParaRPr lang="en-US" altLang="ko-KR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2" descr="https://sun9-75.userapi.com/s/v1/ig2/JnYrUBdC9uVUkVALEvgyudysZt_lq79_S081LCicTqNzVk_6FKEOj-2N1ytFKabHb97LVngNlQsHGJ7dl5UlW4rB.jpg?quality=95&amp;as=32x45,48x68,72x102,108x153,160x226,240x339,360x509,480x679,540x764,640x905,720x1018,1080x1528,1280x1810,1440x2037,1810x25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095" y="1646156"/>
            <a:ext cx="2104684" cy="2976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 descr="F:\Конкурс Лучшие детские сады России 2026\фото\Мулюкова З.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31" t="4952" r="5892" b="33026"/>
          <a:stretch/>
        </p:blipFill>
        <p:spPr bwMode="auto">
          <a:xfrm>
            <a:off x="6263863" y="1628800"/>
            <a:ext cx="2845534" cy="29935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:\Конкурс Лучшие детские сады России 2026\Дипломы\Благодарность Югра Мулюкова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894" y="4923904"/>
            <a:ext cx="2404487" cy="17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P\Downloads\Благодарность Югра Фрумузаки В.В.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530" y="4892786"/>
            <a:ext cx="2411924" cy="17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s://sun9-52.userapi.com/s/v1/ig2/IJQN4shzYN8WpNceeYIUaUHjVdLS3YikDu_hIgfI1NceXRqIhKeSMMrIHFe65HwhL5uvBo1Gu600EMHpbHhZgZ3o.jpg?quality=95&amp;as=32x34,48x51,72x76,108x115,160x170,240x255,360x382,472x501&amp;from=bu&amp;u=3YI-E0C1lO4pGtQIDIR0cZu4F3NxVW5VkdokE2rGKmA&amp;cs=472x501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82" y="1594078"/>
            <a:ext cx="2764112" cy="30282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1551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100652" y="0"/>
            <a:ext cx="9822501" cy="692135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4" descr="https://sun9-51.userapi.com/s/v1/ig2/trtptAt9qBARa0OWIplcBnSDQQqUjFA2A9htX80CaH-nu8y5d2Bbx6AQUeSS2LHFvddEC5SinCip2D4ZgHOTL0Z3.jpg?quality=95&amp;as=32x44,48x67,72x100,108x150,160x222,240x333,360x499,480x666,540x749,640x888,720x998,923x1280&amp;from=bu&amp;u=u0Fq0ApvRcMD-Hp-BmTiANqvJDZdZNoksA3UDU0l0VM&amp;cs=923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Прямоугольник 9"/>
          <p:cNvSpPr/>
          <p:nvPr/>
        </p:nvSpPr>
        <p:spPr>
          <a:xfrm>
            <a:off x="1527466" y="35966"/>
            <a:ext cx="8193057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РЕГИОНАЛЬНЫЙ 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ТВОРЧЕСКИЙ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КОНКУРС                                                 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«ЮГРА - ЗЕМЛЯ ВДОХНОВЕНИЯ»</a:t>
            </a:r>
            <a:endParaRPr lang="ru-RU" altLang="ko-KR" sz="24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AutoShape 7" descr="https://sun9-41.userapi.com/s/v1/ig2/JdynJdHMN_v1usc_Lh5fNhCr5_p7OlmROyj5tcUOpq1iBENXd3la7KQP5-O8SfsnbKrQRAi3xKPFHGh-xzWOkOu_.jpg?quality=95&amp;as=32x48,48x72,72x108,108x162,160x241,240x361,266x400&amp;from=bu&amp;u=1_zh7N77ReXp7DiHOO5kq7H0bwcbnV0tVK6JPcmrBUM&amp;cs=266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AutoShape 10" descr="https://sun9-69.userapi.com/s/v1/ig2/Ytm2Ag-04onjueT8PWxmRyVxzVN19eKN-P3irmn5SupOMvcBFNY_QFaM7ZfUhaNjZm5eCXu8myxyn2Y_jRaU1nG4.jpg?quality=95&amp;as=32x18,48x27,72x40,108x61,160x90,240x135,360x202,480x270,540x304,640x360,720x405,1080x607,1280x720&amp;from=bu&amp;u=K8Qhe_Zgie37zRLtnIooH47vc-8WZXs-NnedxIPOg08&amp;cs=64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Прямоугольник 17"/>
          <p:cNvSpPr/>
          <p:nvPr/>
        </p:nvSpPr>
        <p:spPr>
          <a:xfrm>
            <a:off x="3863148" y="5098896"/>
            <a:ext cx="3521691" cy="1426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endParaRPr lang="en-US" altLang="ko-KR" sz="16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2" descr="https://sun9-75.userapi.com/s/v1/ig2/JnYrUBdC9uVUkVALEvgyudysZt_lq79_S081LCicTqNzVk_6FKEOj-2N1ytFKabHb97LVngNlQsHGJ7dl5UlW4rB.jpg?quality=95&amp;as=32x45,48x68,72x102,108x153,160x226,240x339,360x509,480x679,540x764,640x905,720x1018,1080x1528,1280x1810,1440x2037,1810x25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805" y="1246152"/>
            <a:ext cx="1958035" cy="279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Прямоугольник 18"/>
          <p:cNvSpPr/>
          <p:nvPr/>
        </p:nvSpPr>
        <p:spPr>
          <a:xfrm>
            <a:off x="2932808" y="4738856"/>
            <a:ext cx="3800325" cy="14984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РУКОВОДИТЕЛИ: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ХАНОВА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АЙГУЛЬ АЙРАТОВНА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САЙРАНОВА </a:t>
            </a:r>
            <a:endParaRPr lang="ru-RU" altLang="ko-KR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ЭДИТА БАЙРАМАЛОВНА</a:t>
            </a:r>
            <a:endParaRPr lang="en-US" altLang="ko-KR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F:\Конкурс Лучшие детские сады России 2026\фото\Сайранова Э.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023" r="6757" b="18862"/>
          <a:stretch/>
        </p:blipFill>
        <p:spPr bwMode="auto">
          <a:xfrm>
            <a:off x="6661125" y="1269642"/>
            <a:ext cx="2209301" cy="291747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Конкурс Лучшие детские сады России 2026\фото\Ханова А.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00" r="6758" b="8717"/>
          <a:stretch/>
        </p:blipFill>
        <p:spPr bwMode="auto">
          <a:xfrm>
            <a:off x="845387" y="1246152"/>
            <a:ext cx="2143330" cy="29409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F:\Конкурс Лучшие детские сады России 2026\Дипломы\Благодарность Югра Мулюкова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14" y="4494288"/>
            <a:ext cx="2752403" cy="195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P\Desktop\Ромашка\Благодар. письмо Сайранова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25" y="4494288"/>
            <a:ext cx="2760643" cy="195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563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35619" y="-44624"/>
            <a:ext cx="9786112" cy="690262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2" descr="https://sun9-20.userapi.com/s/v1/ig2/zWT7iSLRBtHXEVENpKmY8YDRuwEFx2qVQjCqKDg_EjtFVF_7WekfIndhOLDClSsnonzw6qby-S-U4xBy6M9EXUvr.jpg?quality=95&amp;as=32x43,48x64,72x96,108x144,160x213,240x320,360x480,480x640,540x720,640x853,720x960,1080x1440,1280x1707,1440x1920,1920x2560&amp;from=bu&amp;u=7kasuFEeELZ7BDvhcYoarVz22--FFiIy8nnUU4W62o8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Прямоугольник 10"/>
          <p:cNvSpPr/>
          <p:nvPr/>
        </p:nvSpPr>
        <p:spPr>
          <a:xfrm>
            <a:off x="1806808" y="44625"/>
            <a:ext cx="6654517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РЕГИОНАЛЬНЫЙ  </a:t>
            </a:r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ТВОРЧЕСКИЙ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КОНКУРС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«БОЛЬШОЙ  СЕВЕРНЫЙ КОНКУРС»</a:t>
            </a:r>
          </a:p>
        </p:txBody>
      </p:sp>
      <p:pic>
        <p:nvPicPr>
          <p:cNvPr id="8194" name="Picture 2" descr="F:\Конкурс Лучшие детские сады России 2026\Дипломы\Диплом сценария занятий 2 место хан. Байром.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719" y="1446247"/>
            <a:ext cx="2740094" cy="387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F:\Конкурс Лучшие детские сады России 2026\Дипломы\Диплом Мулюкова З. Кузнецова Д.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037" y="1446247"/>
            <a:ext cx="2748037" cy="388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Прямоугольник 12"/>
          <p:cNvSpPr/>
          <p:nvPr/>
        </p:nvSpPr>
        <p:spPr>
          <a:xfrm>
            <a:off x="194910" y="4954880"/>
            <a:ext cx="4521999" cy="12824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ХАНОВА АЙГУЛЬ АЙРАТОВНА</a:t>
            </a:r>
          </a:p>
          <a:p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САЙРАНОВА ЭДИТА БАЙРАМАЛОВНА</a:t>
            </a:r>
            <a:endParaRPr lang="en-US" altLang="ko-KR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857437" y="5085184"/>
            <a:ext cx="4684007" cy="12824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КУЗНЕЦОВА ДАРЬЯ АЛЕКСАНДРОВНА</a:t>
            </a:r>
          </a:p>
          <a:p>
            <a:pPr algn="ctr"/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МУЛЮКОВА ЗИЛЯ ТАВРИСОВНА</a:t>
            </a:r>
            <a:endParaRPr lang="en-US" altLang="ko-KR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5057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71150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4" descr="https://sun9-51.userapi.com/s/v1/ig2/trtptAt9qBARa0OWIplcBnSDQQqUjFA2A9htX80CaH-nu8y5d2Bbx6AQUeSS2LHFvddEC5SinCip2D4ZgHOTL0Z3.jpg?quality=95&amp;as=32x44,48x67,72x100,108x150,160x222,240x333,360x499,480x666,540x749,640x888,720x998,923x1280&amp;from=bu&amp;u=u0Fq0ApvRcMD-Hp-BmTiANqvJDZdZNoksA3UDU0l0VM&amp;cs=923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Прямоугольник 9"/>
          <p:cNvSpPr/>
          <p:nvPr/>
        </p:nvSpPr>
        <p:spPr>
          <a:xfrm>
            <a:off x="1527466" y="35966"/>
            <a:ext cx="8193057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РЕГИОНАЛЬНЫЙ 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ТВОРЧЕСКИЙ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КОНКУРС                                                 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«ЮГРА - ЗЕМЛЯ ВДОХНОВЕНИЯ»</a:t>
            </a:r>
            <a:endParaRPr lang="ru-RU" altLang="ko-KR" sz="24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AutoShape 7" descr="https://sun9-41.userapi.com/s/v1/ig2/JdynJdHMN_v1usc_Lh5fNhCr5_p7OlmROyj5tcUOpq1iBENXd3la7KQP5-O8SfsnbKrQRAi3xKPFHGh-xzWOkOu_.jpg?quality=95&amp;as=32x48,48x72,72x108,108x162,160x241,240x361,266x400&amp;from=bu&amp;u=1_zh7N77ReXp7DiHOO5kq7H0bwcbnV0tVK6JPcmrBUM&amp;cs=266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AutoShape 10" descr="https://sun9-69.userapi.com/s/v1/ig2/Ytm2Ag-04onjueT8PWxmRyVxzVN19eKN-P3irmn5SupOMvcBFNY_QFaM7ZfUhaNjZm5eCXu8myxyn2Y_jRaU1nG4.jpg?quality=95&amp;as=32x18,48x27,72x40,108x61,160x90,240x135,360x202,480x270,540x304,640x360,720x405,1080x607,1280x720&amp;from=bu&amp;u=K8Qhe_Zgie37zRLtnIooH47vc-8WZXs-NnedxIPOg08&amp;cs=64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Прямоугольник 17"/>
          <p:cNvSpPr/>
          <p:nvPr/>
        </p:nvSpPr>
        <p:spPr>
          <a:xfrm>
            <a:off x="3863148" y="5098896"/>
            <a:ext cx="3521691" cy="1426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endParaRPr lang="en-US" altLang="ko-KR" sz="16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2" descr="https://sun9-75.userapi.com/s/v1/ig2/JnYrUBdC9uVUkVALEvgyudysZt_lq79_S081LCicTqNzVk_6FKEOj-2N1ytFKabHb97LVngNlQsHGJ7dl5UlW4rB.jpg?quality=95&amp;as=32x45,48x68,72x102,108x153,160x226,240x339,360x509,480x679,540x764,640x905,720x1018,1080x1528,1280x1810,1440x2037,1810x25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06" y="1756390"/>
            <a:ext cx="2388695" cy="3471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Прямоугольник 19"/>
          <p:cNvSpPr/>
          <p:nvPr/>
        </p:nvSpPr>
        <p:spPr>
          <a:xfrm>
            <a:off x="2113455" y="5242912"/>
            <a:ext cx="4619678" cy="12824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РУКОВОДИТЕЛЬ: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СЕДЫХ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ТАТЬЯНА ПАВЛОВНА</a:t>
            </a:r>
            <a:endParaRPr lang="en-US" altLang="ko-KR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F:\Конкурс Лучшие детские сады России 2026\Дипломы\Благ. письмо Седых Т.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652" y="2701542"/>
            <a:ext cx="2839548" cy="200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Конкурс Лучшие детские сады России 2026\фото\Седых Т.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2366"/>
          <a:stretch/>
        </p:blipFill>
        <p:spPr bwMode="auto">
          <a:xfrm>
            <a:off x="3062906" y="1756390"/>
            <a:ext cx="3166171" cy="34865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05561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71150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4" descr="https://sun9-51.userapi.com/s/v1/ig2/trtptAt9qBARa0OWIplcBnSDQQqUjFA2A9htX80CaH-nu8y5d2Bbx6AQUeSS2LHFvddEC5SinCip2D4ZgHOTL0Z3.jpg?quality=95&amp;as=32x44,48x67,72x100,108x150,160x222,240x333,360x499,480x666,540x749,640x888,720x998,923x1280&amp;from=bu&amp;u=u0Fq0ApvRcMD-Hp-BmTiANqvJDZdZNoksA3UDU0l0VM&amp;cs=923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Прямоугольник 9"/>
          <p:cNvSpPr/>
          <p:nvPr/>
        </p:nvSpPr>
        <p:spPr>
          <a:xfrm>
            <a:off x="1527466" y="35966"/>
            <a:ext cx="8193057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РЕГИОНАЛЬНЫЙ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ТВОРЧЕСКИЙ </a:t>
            </a:r>
            <a:r>
              <a:rPr lang="ru-RU" altLang="ko-KR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КОНКУРС МУЛЬТФИЛЬМОВ </a:t>
            </a:r>
            <a:endParaRPr lang="ru-RU" altLang="ko-KR" sz="20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altLang="ko-KR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МУЛЬТИ – </a:t>
            </a:r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ЮГРА»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ru-RU" altLang="ko-KR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AutoShape 7" descr="https://sun9-41.userapi.com/s/v1/ig2/JdynJdHMN_v1usc_Lh5fNhCr5_p7OlmROyj5tcUOpq1iBENXd3la7KQP5-O8SfsnbKrQRAi3xKPFHGh-xzWOkOu_.jpg?quality=95&amp;as=32x48,48x72,72x108,108x162,160x241,240x361,266x400&amp;from=bu&amp;u=1_zh7N77ReXp7DiHOO5kq7H0bwcbnV0tVK6JPcmrBUM&amp;cs=266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757" y="2089313"/>
            <a:ext cx="2143870" cy="30758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10" descr="https://sun9-69.userapi.com/s/v1/ig2/Ytm2Ag-04onjueT8PWxmRyVxzVN19eKN-P3irmn5SupOMvcBFNY_QFaM7ZfUhaNjZm5eCXu8myxyn2Y_jRaU1nG4.jpg?quality=95&amp;as=32x18,48x27,72x40,108x61,160x90,240x135,360x202,480x270,540x304,640x360,720x405,1080x607,1280x720&amp;from=bu&amp;u=K8Qhe_Zgie37zRLtnIooH47vc-8WZXs-NnedxIPOg08&amp;cs=64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Прямоугольник 17"/>
          <p:cNvSpPr/>
          <p:nvPr/>
        </p:nvSpPr>
        <p:spPr>
          <a:xfrm>
            <a:off x="2484661" y="5085184"/>
            <a:ext cx="3672408" cy="1426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altLang="ko-KR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РУКОВОДИТЕЛЬ: </a:t>
            </a:r>
            <a:endParaRPr lang="ru-RU" altLang="ko-KR" sz="20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БЫРДИНА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ОЛЬГА СЕРГЕЕВНА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90" y="2089313"/>
            <a:ext cx="2175187" cy="307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 descr="F:\Конкурс Лучшие детские сады России 2026\Дипломы\Благ. письмо Седых Т.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5833" y="2996952"/>
            <a:ext cx="2983564" cy="210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5899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71150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4" descr="https://sun9-51.userapi.com/s/v1/ig2/trtptAt9qBARa0OWIplcBnSDQQqUjFA2A9htX80CaH-nu8y5d2Bbx6AQUeSS2LHFvddEC5SinCip2D4ZgHOTL0Z3.jpg?quality=95&amp;as=32x44,48x67,72x100,108x150,160x222,240x333,360x499,480x666,540x749,640x888,720x998,923x1280&amp;from=bu&amp;u=u0Fq0ApvRcMD-Hp-BmTiANqvJDZdZNoksA3UDU0l0VM&amp;cs=923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6288">
            <a:off x="226995" y="2486515"/>
            <a:ext cx="1933489" cy="2521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Прямоугольник 9"/>
          <p:cNvSpPr/>
          <p:nvPr/>
        </p:nvSpPr>
        <p:spPr>
          <a:xfrm>
            <a:off x="-65588" y="35966"/>
            <a:ext cx="9786112" cy="18312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МЕЖРЕГИОНАЛЬНЫЙ  КОНКУРС                                                 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СОЦИАЛЬНЫХ И КУЛЬТУРНЫХ ПРОЕКТОВ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ПАО «ЛУКОЙЛ»</a:t>
            </a:r>
          </a:p>
          <a:p>
            <a:pPr algn="ctr"/>
            <a:endParaRPr lang="ru-RU" altLang="ko-KR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AutoShape 7" descr="https://sun9-41.userapi.com/s/v1/ig2/JdynJdHMN_v1usc_Lh5fNhCr5_p7OlmROyj5tcUOpq1iBENXd3la7KQP5-O8SfsnbKrQRAi3xKPFHGh-xzWOkOu_.jpg?quality=95&amp;as=32x48,48x72,72x108,108x162,160x241,240x361,266x400&amp;from=bu&amp;u=1_zh7N77ReXp7DiHOO5kq7H0bwcbnV0tVK6JPcmrBUM&amp;cs=266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AutoShape 10" descr="https://sun9-69.userapi.com/s/v1/ig2/Ytm2Ag-04onjueT8PWxmRyVxzVN19eKN-P3irmn5SupOMvcBFNY_QFaM7ZfUhaNjZm5eCXu8myxyn2Y_jRaU1nG4.jpg?quality=95&amp;as=32x18,48x27,72x40,108x61,160x90,240x135,360x202,480x270,540x304,640x360,720x405,1080x607,1280x720&amp;from=bu&amp;u=K8Qhe_Zgie37zRLtnIooH47vc-8WZXs-NnedxIPOg08&amp;cs=64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7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941" y="2323071"/>
            <a:ext cx="4530604" cy="28175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Прямоугольник 17"/>
          <p:cNvSpPr/>
          <p:nvPr/>
        </p:nvSpPr>
        <p:spPr>
          <a:xfrm>
            <a:off x="1915298" y="5098896"/>
            <a:ext cx="3305667" cy="1426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БЫРДИНА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ОЛЬГА СЕРГЕЕВНА</a:t>
            </a:r>
            <a:endParaRPr lang="ru-RU" sz="20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Tx/>
              <a:buChar char="-"/>
            </a:pPr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ПОБЕДИТЕЛЬ </a:t>
            </a:r>
            <a:endParaRPr lang="en-US" altLang="ko-KR" sz="2000" b="1" dirty="0" smtClean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6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047" y="2295935"/>
            <a:ext cx="1999854" cy="28692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45618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85705" y="0"/>
            <a:ext cx="9786112" cy="690262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85704">
            <a:off x="659676" y="2534230"/>
            <a:ext cx="376828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1527466" y="27384"/>
            <a:ext cx="8194383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МЕЖРЕГИОНАЛЬНЫЙ  КОНКУРС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«ЛУЧШИЕ РУКОВОДИТЕЛИ, ВОСПИТАТЕЛИ И СПЕЦИАЛИСТЫ ДОШКОЛЬНЫХ ОБРАЗОВАТЕЛЬНЫХ УЧРЕЖДЕНИЙ - 2025»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5076950" y="5385990"/>
            <a:ext cx="26642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БЫРДИНА </a:t>
            </a:r>
            <a:endParaRPr lang="ru-RU" altLang="ko-KR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altLang="ko-KR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ОЛЬГА </a:t>
            </a:r>
            <a:r>
              <a:rPr lang="ru-RU" altLang="ko-KR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СЕРГЕЕВНА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Tx/>
              <a:buChar char="-"/>
            </a:pPr>
            <a:r>
              <a:rPr lang="ru-RU" altLang="ko-KR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ПОБЕДИТЕЛЬ </a:t>
            </a:r>
            <a:endParaRPr lang="en-US" altLang="ko-KR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972" y="1813271"/>
            <a:ext cx="2448273" cy="35125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7683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58761" y="-47249"/>
            <a:ext cx="9786112" cy="6905249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1527467" y="160338"/>
            <a:ext cx="8194383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ИННОВАЦИОННАЯ ДЕЯТЕЛЬНОСТЬ </a:t>
            </a:r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РЕАЛИЗАЦИЯ</a:t>
            </a:r>
            <a:r>
              <a:rPr lang="ru-RU" altLang="ko-KR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ПРОГРАММЫ  </a:t>
            </a:r>
            <a:r>
              <a:rPr lang="ru-RU" altLang="ko-KR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«ЮГРА»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1207443" y="1052736"/>
            <a:ext cx="185328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ko-KR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Наукоград</a:t>
            </a:r>
            <a:r>
              <a:rPr lang="ru-RU" altLang="ko-KR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» </a:t>
            </a:r>
            <a:endParaRPr lang="ru-RU" altLang="ko-KR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6220288" y="1052736"/>
            <a:ext cx="303561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ko-KR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Техноград</a:t>
            </a:r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» 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2" descr="C:\Users\user\Desktop\hVunYMr38ZA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84" t="11008" r="9745" b="13203"/>
          <a:stretch/>
        </p:blipFill>
        <p:spPr bwMode="auto">
          <a:xfrm>
            <a:off x="3492774" y="3861048"/>
            <a:ext cx="2808311" cy="28178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ser\Desktop\GljJ_jxefVs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47" r="6165"/>
          <a:stretch>
            <a:fillRect/>
          </a:stretch>
        </p:blipFill>
        <p:spPr bwMode="auto">
          <a:xfrm>
            <a:off x="6013053" y="1524431"/>
            <a:ext cx="3242850" cy="28027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Прямоугольник 10"/>
          <p:cNvSpPr/>
          <p:nvPr/>
        </p:nvSpPr>
        <p:spPr>
          <a:xfrm>
            <a:off x="3871739" y="3425619"/>
            <a:ext cx="214131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ko-KR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Инфоград</a:t>
            </a:r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» 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79" r="20335" b="1"/>
          <a:stretch/>
        </p:blipFill>
        <p:spPr bwMode="auto">
          <a:xfrm>
            <a:off x="601827" y="1524854"/>
            <a:ext cx="3217693" cy="28178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0406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36466"/>
            <a:ext cx="9786112" cy="692185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53" t="27960" r="37674" b="24342"/>
          <a:stretch/>
        </p:blipFill>
        <p:spPr bwMode="auto">
          <a:xfrm>
            <a:off x="252413" y="1628800"/>
            <a:ext cx="4494976" cy="33451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2009041" y="142920"/>
            <a:ext cx="7488144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ПРОЕКТНАЯ ДЕЯТЕЛЬНОСТЬ </a:t>
            </a:r>
          </a:p>
          <a:p>
            <a:pPr algn="ctr"/>
            <a:r>
              <a:rPr lang="ru-RU" altLang="ko-KR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ПЕДАГОГОВ</a:t>
            </a:r>
            <a:endParaRPr lang="ko-KR" altLang="en-US" sz="25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4" descr="https://sun9-76.userapi.com/s/v1/ig2/Ej2gmWapQoovGlA3ci3ieFScFKUFw5N0W-_so2Kch3rh2dmZPW-8NsIKnn0xMBAO6veBePbe34b9mHeCjn72N2HE.jpg?quality=95&amp;as=32x43,48x64,72x96,108x144,160x213,240x320,360x480,480x640,540x720,640x853,720x960,1080x1440,1280x1707,1440x1920,1920x2560&amp;from=bu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57" t="6898" r="26724" b="-399"/>
          <a:stretch/>
        </p:blipFill>
        <p:spPr bwMode="auto">
          <a:xfrm>
            <a:off x="5364981" y="3456384"/>
            <a:ext cx="4108504" cy="32990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" name="Группа 8"/>
          <p:cNvGrpSpPr/>
          <p:nvPr/>
        </p:nvGrpSpPr>
        <p:grpSpPr>
          <a:xfrm>
            <a:off x="4827468" y="1764701"/>
            <a:ext cx="2411745" cy="1376267"/>
            <a:chOff x="4827468" y="1620685"/>
            <a:chExt cx="2411745" cy="1376267"/>
          </a:xfrm>
        </p:grpSpPr>
        <p:pic>
          <p:nvPicPr>
            <p:cNvPr id="12" name="Picture 4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7468" y="1620685"/>
              <a:ext cx="2411745" cy="13762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Прямоугольник 3"/>
            <p:cNvSpPr/>
            <p:nvPr/>
          </p:nvSpPr>
          <p:spPr>
            <a:xfrm>
              <a:off x="5076949" y="1916832"/>
              <a:ext cx="1888658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Проект </a:t>
              </a:r>
              <a:endPara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«Я </a:t>
              </a:r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творю мир» </a:t>
              </a:r>
            </a:p>
          </p:txBody>
        </p:sp>
      </p:grpSp>
      <p:grpSp>
        <p:nvGrpSpPr>
          <p:cNvPr id="10" name="Группа 9"/>
          <p:cNvGrpSpPr/>
          <p:nvPr/>
        </p:nvGrpSpPr>
        <p:grpSpPr>
          <a:xfrm>
            <a:off x="2809220" y="5149077"/>
            <a:ext cx="2411745" cy="1376267"/>
            <a:chOff x="1908597" y="5036213"/>
            <a:chExt cx="2411745" cy="1376267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8597" y="5036213"/>
              <a:ext cx="2411745" cy="13762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Прямоугольник 16"/>
            <p:cNvSpPr/>
            <p:nvPr/>
          </p:nvSpPr>
          <p:spPr>
            <a:xfrm>
              <a:off x="2350158" y="5301208"/>
              <a:ext cx="1528624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Проект </a:t>
              </a:r>
              <a:endPara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«Новая эра» </a:t>
              </a:r>
              <a:endPara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9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71955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15463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2181377" y="312738"/>
            <a:ext cx="730947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ПРОЕКТНАЯ ДЕЯТЕЛЬНОСТЬ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ПЕДАГОГОВ</a:t>
            </a:r>
            <a:endParaRPr lang="ko-KR" altLang="en-US" sz="25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 descr="https://sun9-72.userapi.com/s/v1/ig2/vqSqye8zXiLOo1dbn09nMGwhi5bbqPDwMqETAWg93WJt13wMBqUZsVHZurZ1gNZ_rhXGvKcsIB8fW629eA_zzuTf.jpg?quality=95&amp;as=32x24,48x36,72x54,108x81,160x120,240x181,360x271,480x361,540x407,640x482,720x542,1020x768&amp;from=bu&amp;u=3EVh1zMDWA52M2ScesczE1hYI8Jlqd-o3NVGai9iWdE&amp;cs=64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48" t="10022"/>
          <a:stretch/>
        </p:blipFill>
        <p:spPr bwMode="auto">
          <a:xfrm>
            <a:off x="277441" y="1174512"/>
            <a:ext cx="4007420" cy="35267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6" b="6176"/>
          <a:stretch/>
        </p:blipFill>
        <p:spPr bwMode="auto">
          <a:xfrm>
            <a:off x="5470753" y="3108738"/>
            <a:ext cx="4020095" cy="35578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Группа 8"/>
          <p:cNvGrpSpPr/>
          <p:nvPr/>
        </p:nvGrpSpPr>
        <p:grpSpPr>
          <a:xfrm>
            <a:off x="4428877" y="1628800"/>
            <a:ext cx="2414588" cy="1377950"/>
            <a:chOff x="8101285" y="711471"/>
            <a:chExt cx="2414588" cy="1377950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01285" y="711471"/>
              <a:ext cx="2414587" cy="1377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Прямоугольник 5"/>
            <p:cNvSpPr/>
            <p:nvPr/>
          </p:nvSpPr>
          <p:spPr>
            <a:xfrm>
              <a:off x="8101287" y="851346"/>
              <a:ext cx="2414586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Проект </a:t>
              </a:r>
            </a:p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«Развитие </a:t>
              </a:r>
              <a:endPara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мелкой </a:t>
              </a:r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моторики</a:t>
              </a:r>
              <a:r>
                <a:rPr lang="ru-RU" sz="1400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»</a:t>
              </a:r>
              <a:endParaRPr lang="ru-RU" sz="14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4" name="Группа 13"/>
          <p:cNvGrpSpPr/>
          <p:nvPr/>
        </p:nvGrpSpPr>
        <p:grpSpPr>
          <a:xfrm>
            <a:off x="2950394" y="4859362"/>
            <a:ext cx="2414587" cy="1377950"/>
            <a:chOff x="2916709" y="4744188"/>
            <a:chExt cx="2414587" cy="1377950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6709" y="4744188"/>
              <a:ext cx="2414587" cy="1377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Прямоугольник 10"/>
            <p:cNvSpPr/>
            <p:nvPr/>
          </p:nvSpPr>
          <p:spPr>
            <a:xfrm>
              <a:off x="2916709" y="5029562"/>
              <a:ext cx="2414587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Проект </a:t>
              </a:r>
            </a:p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«Сказочное тесто»</a:t>
              </a:r>
              <a:endParaRPr lang="ru-RU" b="1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58246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-53730"/>
            <a:ext cx="9891499" cy="691173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2" descr="https://sun9-83.userapi.com/s/v1/ig2/G5zCFDsOFXRsielIhJR1H9kxUneWkYJp616LLb-jZZQ-MVx5f5qqHZeCT1r_2ZHd-WVBFKux4wX9RGpK9P4B6wD0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4" descr="https://sun9-83.userapi.com/s/v1/ig2/G5zCFDsOFXRsielIhJR1H9kxUneWkYJp616LLb-jZZQ-MVx5f5qqHZeCT1r_2ZHd-WVBFKux4wX9RGpK9P4B6wD0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AutoShape 6" descr="https://sun9-83.userapi.com/s/v1/ig2/G5zCFDsOFXRsielIhJR1H9kxUneWkYJp616LLb-jZZQ-MVx5f5qqHZeCT1r_2ZHd-WVBFKux4wX9RGpK9P4B6wD0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2181378" y="89875"/>
            <a:ext cx="730947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ПРОЕКТНАЯ ДЕЯТЕЛЬНОСТЬ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ПЕДАГОГОВ</a:t>
            </a:r>
            <a:endParaRPr lang="ko-KR" altLang="en-US" sz="25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8" descr="https://sun9-83.userapi.com/s/v1/ig2/G5zCFDsOFXRsielIhJR1H9kxUneWkYJp616LLb-jZZQ-MVx5f5qqHZeCT1r_2ZHd-WVBFKux4wX9RGpK9P4B6wD0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975560" y="6175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84" name="Picture 1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14" t="38651" r="51011" b="12006"/>
          <a:stretch/>
        </p:blipFill>
        <p:spPr bwMode="auto">
          <a:xfrm>
            <a:off x="274674" y="1268760"/>
            <a:ext cx="3813408" cy="37861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41" t="24568" r="50653" b="34197"/>
          <a:stretch/>
        </p:blipFill>
        <p:spPr bwMode="auto">
          <a:xfrm>
            <a:off x="5917553" y="2805235"/>
            <a:ext cx="3623892" cy="37809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Группа 11"/>
          <p:cNvGrpSpPr/>
          <p:nvPr/>
        </p:nvGrpSpPr>
        <p:grpSpPr>
          <a:xfrm>
            <a:off x="4284861" y="1271585"/>
            <a:ext cx="2414587" cy="1377950"/>
            <a:chOff x="4284861" y="1271585"/>
            <a:chExt cx="2414587" cy="1377950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4861" y="1271585"/>
              <a:ext cx="2414587" cy="1377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Прямоугольник 8"/>
            <p:cNvSpPr/>
            <p:nvPr/>
          </p:nvSpPr>
          <p:spPr>
            <a:xfrm>
              <a:off x="4428877" y="1484784"/>
              <a:ext cx="2088232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Проект </a:t>
              </a:r>
            </a:p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«Горенка </a:t>
              </a:r>
              <a:r>
                <a:rPr lang="ru-RU" b="1" dirty="0" smtClean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–</a:t>
              </a: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Светёлка</a:t>
              </a:r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»</a:t>
              </a:r>
            </a:p>
          </p:txBody>
        </p:sp>
      </p:grp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526" y="5187099"/>
            <a:ext cx="2414587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Прямоугольник 12"/>
          <p:cNvSpPr/>
          <p:nvPr/>
        </p:nvSpPr>
        <p:spPr>
          <a:xfrm>
            <a:off x="3426231" y="5373216"/>
            <a:ext cx="240988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Проект </a:t>
            </a:r>
          </a:p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«Занимательные круги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Луллия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endParaRPr lang="ru-RU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2166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Прямоугольник 9"/>
          <p:cNvSpPr/>
          <p:nvPr/>
        </p:nvSpPr>
        <p:spPr>
          <a:xfrm>
            <a:off x="2181378" y="89875"/>
            <a:ext cx="730947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ПРОЕКТНАЯ ДЕЯТЕЛЬНОСТЬ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ПЕДАГОГОВ</a:t>
            </a:r>
            <a:endParaRPr lang="ko-KR" altLang="en-US" sz="25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95" t="21596" r="38852" b="8828"/>
          <a:stretch/>
        </p:blipFill>
        <p:spPr bwMode="auto">
          <a:xfrm>
            <a:off x="5830139" y="1043982"/>
            <a:ext cx="3567290" cy="41997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829" t="4602" r="21074" b="18653"/>
          <a:stretch/>
        </p:blipFill>
        <p:spPr bwMode="auto">
          <a:xfrm>
            <a:off x="324421" y="1275740"/>
            <a:ext cx="3888432" cy="3736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Группа 8"/>
          <p:cNvGrpSpPr/>
          <p:nvPr/>
        </p:nvGrpSpPr>
        <p:grpSpPr>
          <a:xfrm>
            <a:off x="502122" y="5363418"/>
            <a:ext cx="2918643" cy="1377950"/>
            <a:chOff x="502122" y="5231534"/>
            <a:chExt cx="2918643" cy="1377950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8477" y="5231534"/>
              <a:ext cx="2414587" cy="1377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Прямоугольник 3"/>
            <p:cNvSpPr/>
            <p:nvPr/>
          </p:nvSpPr>
          <p:spPr>
            <a:xfrm>
              <a:off x="502122" y="5301208"/>
              <a:ext cx="2918643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Проект </a:t>
              </a:r>
              <a:r>
                <a:rPr lang="ru-RU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«Развитие </a:t>
              </a: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музыкально-</a:t>
              </a: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ритмических </a:t>
              </a: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движений</a:t>
              </a:r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»</a:t>
              </a:r>
            </a:p>
          </p:txBody>
        </p:sp>
      </p:grpSp>
      <p:grpSp>
        <p:nvGrpSpPr>
          <p:cNvPr id="6" name="Группа 5"/>
          <p:cNvGrpSpPr/>
          <p:nvPr/>
        </p:nvGrpSpPr>
        <p:grpSpPr>
          <a:xfrm>
            <a:off x="6157069" y="5363418"/>
            <a:ext cx="2880320" cy="1377950"/>
            <a:chOff x="6373094" y="5363418"/>
            <a:chExt cx="2880320" cy="1377950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9117" y="5363418"/>
              <a:ext cx="2414587" cy="1377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Прямоугольник 4"/>
            <p:cNvSpPr/>
            <p:nvPr/>
          </p:nvSpPr>
          <p:spPr>
            <a:xfrm>
              <a:off x="6373094" y="5530006"/>
              <a:ext cx="288032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ru-RU" altLang="ko-KR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П</a:t>
              </a:r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роект </a:t>
              </a:r>
            </a:p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«Навстречу </a:t>
              </a:r>
              <a:endPara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друг </a:t>
              </a:r>
              <a:r>
                <a:rPr lang="ru-RU" b="1" dirty="0">
                  <a:solidFill>
                    <a:srgbClr val="00206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другу»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900098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2374640" y="89875"/>
            <a:ext cx="730947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ПРОЕКТНАЯ ДЕЯТЕЛЬНОСТЬ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ПЕДАГОГОВ</a:t>
            </a:r>
            <a:endParaRPr lang="ko-KR" altLang="en-US" sz="25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" t="7303" b="22250"/>
          <a:stretch/>
        </p:blipFill>
        <p:spPr bwMode="auto">
          <a:xfrm>
            <a:off x="5052996" y="2933112"/>
            <a:ext cx="4378234" cy="38802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2" t="-1" r="5925" b="410"/>
          <a:stretch/>
        </p:blipFill>
        <p:spPr bwMode="auto">
          <a:xfrm>
            <a:off x="252413" y="1268760"/>
            <a:ext cx="4338001" cy="38802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Группа 8"/>
          <p:cNvGrpSpPr/>
          <p:nvPr/>
        </p:nvGrpSpPr>
        <p:grpSpPr>
          <a:xfrm>
            <a:off x="4716909" y="1402978"/>
            <a:ext cx="2472225" cy="1377950"/>
            <a:chOff x="5052996" y="1264766"/>
            <a:chExt cx="2472225" cy="1377950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2996" y="1264766"/>
              <a:ext cx="2414587" cy="1377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Прямоугольник 3"/>
            <p:cNvSpPr/>
            <p:nvPr/>
          </p:nvSpPr>
          <p:spPr>
            <a:xfrm>
              <a:off x="5110575" y="1412776"/>
              <a:ext cx="2414646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Проект </a:t>
              </a:r>
            </a:p>
            <a:p>
              <a:pPr algn="ctr"/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« Юные </a:t>
              </a:r>
              <a:endPara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  <a:p>
              <a:pPr algn="ctr"/>
              <a:r>
                <a:rPr lang="ru-RU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исследователи</a:t>
              </a:r>
              <a:r>
                <a:rPr lang="ru-RU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» </a:t>
              </a:r>
            </a:p>
          </p:txBody>
        </p:sp>
      </p:grpSp>
      <p:grpSp>
        <p:nvGrpSpPr>
          <p:cNvPr id="8" name="Группа 7"/>
          <p:cNvGrpSpPr/>
          <p:nvPr/>
        </p:nvGrpSpPr>
        <p:grpSpPr>
          <a:xfrm>
            <a:off x="2268637" y="5289922"/>
            <a:ext cx="2913946" cy="1377950"/>
            <a:chOff x="972493" y="5342116"/>
            <a:chExt cx="2880320" cy="1377950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4119" y="5342116"/>
              <a:ext cx="2414587" cy="1377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Прямоугольник 4"/>
            <p:cNvSpPr/>
            <p:nvPr/>
          </p:nvSpPr>
          <p:spPr>
            <a:xfrm>
              <a:off x="972493" y="5517232"/>
              <a:ext cx="288032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ru-RU" sz="1780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Проект</a:t>
              </a:r>
            </a:p>
            <a:p>
              <a:pPr algn="ctr"/>
              <a:r>
                <a:rPr lang="ru-RU" sz="1780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«Интеллектуальные </a:t>
              </a:r>
              <a:endParaRPr lang="ru-RU" sz="178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  <a:p>
              <a:pPr algn="ctr"/>
              <a:r>
                <a:rPr lang="ru-RU" sz="1780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карты</a:t>
              </a:r>
              <a:r>
                <a:rPr lang="ru-RU" sz="1780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»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838735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TextBox 10"/>
          <p:cNvSpPr txBox="1"/>
          <p:nvPr/>
        </p:nvSpPr>
        <p:spPr>
          <a:xfrm>
            <a:off x="1404541" y="30755"/>
            <a:ext cx="8315984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ОБМЕН ПЕРЕДОВЫМ ОПЫТОМ </a:t>
            </a:r>
            <a:endParaRPr lang="ru-RU" altLang="ko-KR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УЧАСТИЕ ПЕДАГОГОВ В ГОРОДСКОМ МАРАФОНЕ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«ПОДЕЛИМСЯ ОПЫТОМ»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262" y="1186876"/>
            <a:ext cx="3138939" cy="26021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801"/>
          <a:stretch/>
        </p:blipFill>
        <p:spPr bwMode="auto">
          <a:xfrm>
            <a:off x="1191896" y="3933056"/>
            <a:ext cx="3143163" cy="27737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852"/>
          <a:stretch/>
        </p:blipFill>
        <p:spPr bwMode="auto">
          <a:xfrm>
            <a:off x="5227718" y="1166380"/>
            <a:ext cx="3161599" cy="26226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85"/>
          <a:stretch/>
        </p:blipFill>
        <p:spPr bwMode="auto">
          <a:xfrm>
            <a:off x="5508997" y="3936454"/>
            <a:ext cx="3139070" cy="27737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6387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5" descr="https://sun9-34.userapi.com/s/v1/ig2/VuIFPLMZJd998A9zmm6ZbxTMH6l_Nr9wzcm3nW9fK5NeRIS4kBbzPueBCtbdCF5AzAU_RtjNF6RqnjdwNySoZbpY.jpg?quality=95&amp;as=32x35,48x52,72x78,108x117,160x174,240x260,360x391,480x521,540x586,640x694,720x781,905x982&amp;from=bu&amp;u=Wwfg--Su6pcIWMz2fJAmyDkBY8QPihyTUF8qiDqwBJM&amp;cs=905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8" name="Picture 8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35" t="20690" r="14" b="7269"/>
          <a:stretch/>
        </p:blipFill>
        <p:spPr bwMode="auto">
          <a:xfrm>
            <a:off x="1548557" y="1196752"/>
            <a:ext cx="3160829" cy="29445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6" t="4823" r="9282" b="11244"/>
          <a:stretch/>
        </p:blipFill>
        <p:spPr bwMode="auto">
          <a:xfrm>
            <a:off x="5076949" y="1196752"/>
            <a:ext cx="3160829" cy="29445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404541" y="30755"/>
            <a:ext cx="792088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ОБМЕН ПЕРЕДОВЫМ ОПЫТОМ </a:t>
            </a:r>
            <a:endParaRPr lang="ru-RU" altLang="ko-KR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УЧАСТИЕ ПЕДАГОГОВ В ГОРОДСКОМ МАРАФОНЕ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«ПОДЕЛИМСЯ ОПЫТОМ»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06" y="3772757"/>
            <a:ext cx="2766217" cy="29686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29" t="5628" r="31741" b="3364"/>
          <a:stretch/>
        </p:blipFill>
        <p:spPr bwMode="auto">
          <a:xfrm flipH="1">
            <a:off x="6733133" y="3772756"/>
            <a:ext cx="2808312" cy="29686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151" r="-2762" b="5194"/>
          <a:stretch/>
        </p:blipFill>
        <p:spPr bwMode="auto">
          <a:xfrm>
            <a:off x="3492773" y="4013781"/>
            <a:ext cx="2756106" cy="27275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4822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0" t="5723" r="10340" b="12583"/>
          <a:stretch/>
        </p:blipFill>
        <p:spPr bwMode="auto">
          <a:xfrm>
            <a:off x="1285114" y="1196752"/>
            <a:ext cx="3359787" cy="26383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06" t="15132" r="20379"/>
          <a:stretch/>
        </p:blipFill>
        <p:spPr bwMode="auto">
          <a:xfrm>
            <a:off x="612453" y="3928392"/>
            <a:ext cx="3511176" cy="27923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993339" y="30755"/>
            <a:ext cx="704405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ОБМЕН ПЕРЕДОВЫМ ОПЫТОМ </a:t>
            </a:r>
            <a:endParaRPr lang="ru-RU" altLang="ko-KR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УЧАСТИЕ ПЕДАГОГОВ В ГОРОДСКОМ МАРАФОНЕ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«ПОДЕЛИМСЯ ОПЫТОМ»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1" t="5208" r="17842"/>
          <a:stretch/>
        </p:blipFill>
        <p:spPr bwMode="auto">
          <a:xfrm>
            <a:off x="5581005" y="1222740"/>
            <a:ext cx="2803107" cy="26383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5" t="21875" r="18651" b="2709"/>
          <a:stretch/>
        </p:blipFill>
        <p:spPr bwMode="auto">
          <a:xfrm>
            <a:off x="5539087" y="3956248"/>
            <a:ext cx="3498302" cy="27946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93911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68" y="1544196"/>
            <a:ext cx="3658294" cy="28209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548557" y="29725"/>
            <a:ext cx="828092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 РАМКАХ  ПЛАНА  «ДОРОЖНАЯ КАРТА»</a:t>
            </a:r>
          </a:p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ПРОЕКТ «НАСТАВНИЧЕСТВО»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ПЕДАГОГИЧЕСКАЯ ГОСТИНАЯ ДЛЯ МОЛОДЫХ ПЕДАГОГОВ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«ОТ ТЕОРИИ К ПРАКТИКЕ»</a:t>
            </a:r>
          </a:p>
          <a:p>
            <a:pPr algn="ctr"/>
            <a:r>
              <a:rPr lang="ru-RU" sz="2000" dirty="0" smtClean="0">
                <a:solidFill>
                  <a:srgbClr val="7030A0"/>
                </a:solidFill>
              </a:rPr>
              <a:t> </a:t>
            </a:r>
            <a:endParaRPr lang="ru-RU" altLang="ko-KR" sz="2000" b="1" dirty="0" smtClean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5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07" t="5960" r="8816" b="12748"/>
          <a:stretch/>
        </p:blipFill>
        <p:spPr bwMode="auto">
          <a:xfrm flipH="1">
            <a:off x="5364981" y="1544196"/>
            <a:ext cx="3820237" cy="28209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942" t="7326" r="9037" b="11509"/>
          <a:stretch/>
        </p:blipFill>
        <p:spPr bwMode="auto">
          <a:xfrm>
            <a:off x="3060725" y="3933056"/>
            <a:ext cx="3577879" cy="28463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72120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9" t="6467" r="11040" b="15524"/>
          <a:stretch/>
        </p:blipFill>
        <p:spPr bwMode="auto">
          <a:xfrm>
            <a:off x="70939" y="1591927"/>
            <a:ext cx="6690574" cy="35091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37.userapi.com/s/v1/ig2/nIYlexQbiIF_eeXRLGJGvNx27JgspZlRYxInk0KwdH3_lr8v27I9dmvHI9m6723OCnXRNs3Z23VpWEC4uKbGkJNc.jpg?quality=95&amp;as=32x24,48x36,72x54,108x81,160x120,240x180,360x270,480x360,540x405,640x480,720x540,1080x810,1280x960,1440x1080,1600x1200&amp;from=bu&amp;u=tjlrfmavHTP223vKoESKwoQPiWz3v-YIKoflkrH6o5k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TextBox 8"/>
          <p:cNvSpPr txBox="1"/>
          <p:nvPr/>
        </p:nvSpPr>
        <p:spPr>
          <a:xfrm>
            <a:off x="1527467" y="59914"/>
            <a:ext cx="819438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 РАМКАХ  ПЛАНА  «ДОРОЖНАЯ КАРТА»</a:t>
            </a:r>
          </a:p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ПРОЕКТ «НАСТАВНИЧЕСТВО»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ПЕДАГОГИЧЕСКАЯ ГОСТИНАЯ ДЛЯ МОЛОДЫХ ПЕДАГОГОВ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«ОТ ТЕОРИИ К ПРАКТИКЕ»</a:t>
            </a:r>
          </a:p>
          <a:p>
            <a:pPr algn="ctr"/>
            <a:r>
              <a:rPr lang="ru-RU" sz="2000" dirty="0" smtClean="0">
                <a:solidFill>
                  <a:srgbClr val="7030A0"/>
                </a:solidFill>
              </a:rPr>
              <a:t> </a:t>
            </a:r>
            <a:endParaRPr lang="ru-RU" altLang="ko-KR" sz="2000" b="1" dirty="0" smtClean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9" t="6274" r="10511" b="10991"/>
          <a:stretch/>
        </p:blipFill>
        <p:spPr bwMode="auto">
          <a:xfrm>
            <a:off x="6301085" y="4352961"/>
            <a:ext cx="3069605" cy="24115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18" t="6546" r="12066" b="12028"/>
          <a:stretch/>
        </p:blipFill>
        <p:spPr bwMode="auto">
          <a:xfrm>
            <a:off x="6977911" y="1591928"/>
            <a:ext cx="2392779" cy="25433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4510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TextBox 4"/>
          <p:cNvSpPr txBox="1"/>
          <p:nvPr/>
        </p:nvSpPr>
        <p:spPr>
          <a:xfrm>
            <a:off x="1014532" y="39417"/>
            <a:ext cx="8742937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ОБМЕН ПЕРЕДОВЫМ ОПЫТОМ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 РАМКАХ ГОДА «ПЕДАГОГА И НАСТАВНИКА»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МАСТЕР – КЛАСС «ПУТЕШЕСТВИЕ В  ПЕРВОБЫТНЫЙ ВЕК»</a:t>
            </a:r>
          </a:p>
        </p:txBody>
      </p:sp>
      <p:pic>
        <p:nvPicPr>
          <p:cNvPr id="6" name="Picture 3" descr="C:\Users\user\Desktop\wS4KkdCP2N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087" y="3307043"/>
            <a:ext cx="4560349" cy="32903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88" r="5537" b="12869"/>
          <a:stretch/>
        </p:blipFill>
        <p:spPr bwMode="auto">
          <a:xfrm>
            <a:off x="593750" y="1556792"/>
            <a:ext cx="4792250" cy="313280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21275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7937"/>
            <a:ext cx="9786112" cy="6877447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404540" y="27384"/>
            <a:ext cx="831598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Учебно-воспитательный процесс  педагоги стараются строить таким образом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чтобы каждому ребенку было интересно во время организованной образовательной деятельности, чтобы он стал активным участником происходящего. </a:t>
            </a:r>
          </a:p>
        </p:txBody>
      </p:sp>
      <p:pic>
        <p:nvPicPr>
          <p:cNvPr id="19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-301" b="14863"/>
          <a:stretch/>
        </p:blipFill>
        <p:spPr bwMode="auto">
          <a:xfrm flipH="1">
            <a:off x="6979938" y="3835171"/>
            <a:ext cx="2360873" cy="28432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489"/>
          <a:stretch/>
        </p:blipFill>
        <p:spPr bwMode="auto">
          <a:xfrm>
            <a:off x="1921898" y="3434412"/>
            <a:ext cx="2535671" cy="32439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3" descr="C:\Users\user\Desktop\IT-ERt7EPGU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468" y="1412776"/>
            <a:ext cx="3024329" cy="25337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5777282" y="1412776"/>
            <a:ext cx="3049773" cy="25202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1798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80627" y="0"/>
            <a:ext cx="9825188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2" name="Picture 8" descr="https://sun9-3.userapi.com/impg/ezmlrxGo5iO9lXBLxnzqxt4i7McnaTJEwRLNxQ/Z7rlEIHhVLY.jpg?size=739x999&amp;quality=95&amp;sign=20084ad16feeebb3952f30ea08154435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348" t="1920" b="12817"/>
          <a:stretch/>
        </p:blipFill>
        <p:spPr bwMode="auto">
          <a:xfrm flipH="1">
            <a:off x="3780805" y="2212061"/>
            <a:ext cx="2351858" cy="31749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https://sun9-66.userapi.com/s/v1/ig2/u5TudoQLnoHToCyqHe3x-gO5RX-KK0B8xE8YAEmoOdpM3cvykBY0K1_-go4s8BrkBnHBgPhgHHMK4kJAQMzlK7L8.jpg?quality=95&amp;as=32x43,48x64,72x96,108x144,160x213,240x320,360x480,480x640,540x720,640x853,720x960,1080x1440,1280x1707,1440x1920,1920x2560&amp;from=bu&amp;u=o9ENAhIRLBl_PN7ljbOJm_BuBjou4Y8zCozmCozShn0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5" descr="https://sun9-82.userapi.com/s/v1/ig2/eXcPNT9H0koErtmkncdQTjh_grjYChTZQYycA2vvVtQLHU40SNiFCEPEIZYmoCDEPU_5STHLcShZMaypwJTGhiYW.jpg?quality=95&amp;as=32x43,48x64,72x96,108x144,160x213,240x320,360x480,480x640,540x720,640x853,720x960,960x1280&amp;from=bu&amp;u=sKAV2Vuc8o_HInDtQjdB_y_brTU8X0igDZePNMArSAk&amp;cs=96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493" y="4143687"/>
            <a:ext cx="2344674" cy="26277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108" y="4143687"/>
            <a:ext cx="2425641" cy="2779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 descr="https://sun9-73.userapi.com/s/v1/ig2/i3bapStInGFB-R-VACvlQ6x0iDrYVtsIZ2cu81wjC-28SkytZfqqpE9oLVURiZgD3X_etTyg-BHF1vFYnZakDmO-.jpg?quality=95&amp;as=32x35,48x53,72x80,108x120,160x177,240x266,360x399,480x532,540x598,640x709,720x798,1026x1137&amp;from=bu&amp;u=fUD7s2iWeUu9Lddf1Z_CALqo6yVfA-NlOefhhaRZvh0&amp;cs=1026x1137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392" r="8510"/>
          <a:stretch/>
        </p:blipFill>
        <p:spPr bwMode="auto">
          <a:xfrm>
            <a:off x="6877149" y="1321019"/>
            <a:ext cx="2402530" cy="27462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71"/>
          <a:stretch/>
        </p:blipFill>
        <p:spPr bwMode="auto">
          <a:xfrm>
            <a:off x="376722" y="1268760"/>
            <a:ext cx="2605473" cy="27984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Прямоугольник 16"/>
          <p:cNvSpPr/>
          <p:nvPr/>
        </p:nvSpPr>
        <p:spPr>
          <a:xfrm>
            <a:off x="1404540" y="27384"/>
            <a:ext cx="831598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Учебно-воспитательный процесс  педагоги стараются строить таким образом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чтобы каждому ребенку было интересно во время организованной образовательной деятельности, чтобы он стал активным участником происходящего. </a:t>
            </a:r>
          </a:p>
        </p:txBody>
      </p:sp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8123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4" descr="https://sun9-11.userapi.com/s/v1/ig2/6xRBLHiCzRMR1UWwZB8ef8WtQ7psZPxDFtiQ-KnGTyhtLcreWmAEcrR-KG_nK7GOz9dhDAeCBU5e4ycA1Qr_8jlR.jpg?quality=95&amp;as=32x18,48x27,72x40,108x60,160x89,240x133,360x200,480x267,540x300,640x356,720x400,828x460&amp;from=bu&amp;u=9n-rsdGGek4QCSaZsZUXwMeG7yzuzhd_hTORMttbECc&amp;cs=828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6" descr="https://sun9-11.userapi.com/s/v1/ig2/6xRBLHiCzRMR1UWwZB8ef8WtQ7psZPxDFtiQ-KnGTyhtLcreWmAEcrR-KG_nK7GOz9dhDAeCBU5e4ycA1Qr_8jlR.jpg?quality=95&amp;as=32x18,48x27,72x40,108x60,160x89,240x133,360x200,480x267,540x300,640x356,720x400,828x460&amp;from=bu&amp;u=9n-rsdGGek4QCSaZsZUXwMeG7yzuzhd_hTORMttbECc&amp;cs=828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583" y="3901672"/>
            <a:ext cx="3714558" cy="29010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697" y="1321018"/>
            <a:ext cx="3043928" cy="27051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5" t="6726"/>
          <a:stretch/>
        </p:blipFill>
        <p:spPr bwMode="auto">
          <a:xfrm>
            <a:off x="327437" y="1382329"/>
            <a:ext cx="3294763" cy="2839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1404540" y="27384"/>
            <a:ext cx="831598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Учебно-воспитательный процесс  педагоги стараются строить таким образом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чтобы каждому ребенку было интересно во время организованной образовательной деятельности, чтобы он стал активным участником происходящего. </a:t>
            </a:r>
          </a:p>
        </p:txBody>
      </p:sp>
      <p:pic>
        <p:nvPicPr>
          <p:cNvPr id="13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4763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36466"/>
            <a:ext cx="9786112" cy="692185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https://sun9-29.userapi.com/s/v1/if2/L8Dl11ysuwjJDdokojU_M6JrR-YwmM4A9w2M_GebJAJMF7tQdZABw2DG4juyMRGn6BVzRg2ZoSoIQAUucLyyUFSs.jpg?quality=96&amp;as=32x24,48x36,72x54,108x81,160x120,240x180,360x270,480x360,540x405,640x480,720x540,960x720&amp;from=bu&amp;u=AnisXWLvMQgQyVNqCFwoRkC_fkWJBKKl-JEE8QPXva4&amp;cs=807x60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51" t="14034"/>
          <a:stretch/>
        </p:blipFill>
        <p:spPr bwMode="auto">
          <a:xfrm>
            <a:off x="6013053" y="1484784"/>
            <a:ext cx="3417247" cy="27975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" t="5259" r="-3056"/>
          <a:stretch/>
        </p:blipFill>
        <p:spPr bwMode="auto">
          <a:xfrm>
            <a:off x="244029" y="1484784"/>
            <a:ext cx="3536776" cy="27695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AutoShape 2" descr="https://sun9-77.userapi.com/s/v1/ig2/mr5XJ38fYwdbcgZy-sa7v4D8wXzKrwPa3l-DANUmPQV9KztuLOVN_mr-xfF4SVvlt6Myk9tStu7vkA5EkkURnHRW.jpg?quality=95&amp;as=32x32,48x48,72x72,108x108,160x160,240x240,360x360,480x480,540x540,640x640,720x720,1080x1080,1280x1280,1440x1440,2560x2560&amp;from=bu&amp;u=EV7CQvMYz82UY-VkN3n-Ogo5gmeaNFNX_kX5T86W6Ac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656" t="65323" r="33672"/>
          <a:stretch/>
        </p:blipFill>
        <p:spPr bwMode="auto">
          <a:xfrm>
            <a:off x="3492773" y="3861048"/>
            <a:ext cx="2779638" cy="28625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Прямоугольник 9"/>
          <p:cNvSpPr/>
          <p:nvPr/>
        </p:nvSpPr>
        <p:spPr>
          <a:xfrm>
            <a:off x="1361509" y="27384"/>
            <a:ext cx="831598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Учебно-воспитательный процесс  педагоги стараются строить таким образом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чтобы каждому ребенку было интересно во время организованной образовательной деятельности, чтобы он стал активным участником происходящего. </a:t>
            </a:r>
          </a:p>
        </p:txBody>
      </p:sp>
      <p:pic>
        <p:nvPicPr>
          <p:cNvPr id="1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9887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643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73" name="Picture 1" descr="F:\Конкурс Лучшие детские сады России 2026\фото\Малыши строят крепость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07" r="-3651" b="21839"/>
          <a:stretch/>
        </p:blipFill>
        <p:spPr bwMode="auto">
          <a:xfrm>
            <a:off x="5239403" y="747700"/>
            <a:ext cx="3437946" cy="26180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214" y="747700"/>
            <a:ext cx="3256679" cy="2588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4149080"/>
            <a:ext cx="2950896" cy="24482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 descr="https://sun9-31.userapi.com/s/v1/ig2/mO3A0agIe4lMlET3S31dn3WLZAn7TcO-PeubsMTj2VDEvG9qNPSGYQeVHh2pW-r_hoMAOseWTxGGwxRlFq9UDQ-q.jpg?quality=95&amp;as=32x43,48x64,72x96,108x144,160x213,240x320,360x480,480x640,540x720,640x853,720x960,1080x1440,1280x1707,1440x1920,1920x2560&amp;from=bu&amp;u=qsQDwCeSB8ID-CDy8LPbtT8YuuRwADw0ypJJ4JRw4yY&amp;cs=810x108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798" y="3491744"/>
            <a:ext cx="2376263" cy="31776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1650464" y="39814"/>
            <a:ext cx="805429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altLang="ko-KR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После </a:t>
            </a:r>
            <a:r>
              <a:rPr lang="ru-RU" altLang="ko-KR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образовательной </a:t>
            </a:r>
            <a:r>
              <a:rPr lang="ru-RU" altLang="ko-KR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деятельности, в </a:t>
            </a:r>
            <a:r>
              <a:rPr lang="ru-RU" altLang="ko-KR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свободное </a:t>
            </a:r>
            <a:r>
              <a:rPr lang="ru-RU" altLang="ko-KR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время</a:t>
            </a:r>
            <a:r>
              <a:rPr lang="ru-RU" altLang="ko-KR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altLang="ko-KR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среди </a:t>
            </a:r>
            <a:r>
              <a:rPr lang="ru-RU" altLang="ko-KR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детей </a:t>
            </a:r>
            <a:r>
              <a:rPr lang="ru-RU" altLang="ko-KR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непроизвольно происходит </a:t>
            </a:r>
            <a:r>
              <a:rPr lang="ru-RU" altLang="ko-KR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обсуждение </a:t>
            </a:r>
            <a:r>
              <a:rPr lang="ru-RU" altLang="ko-KR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полученной </a:t>
            </a:r>
            <a:r>
              <a:rPr lang="ru-RU" altLang="ko-KR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информации.</a:t>
            </a:r>
            <a:endParaRPr lang="ko-KR" altLang="en-US" sz="2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888" y="4149080"/>
            <a:ext cx="3004557" cy="25202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8089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4969" y="-27740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Прямоугольник 8"/>
          <p:cNvSpPr/>
          <p:nvPr/>
        </p:nvSpPr>
        <p:spPr>
          <a:xfrm>
            <a:off x="1851698" y="79585"/>
            <a:ext cx="6048672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НАШИ БУДНИ 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278" y="125668"/>
            <a:ext cx="2160240" cy="28808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4" descr="https://sun9-80.userapi.com/s/v1/ig2/yZoKL2cRtA-EP3fGK8hbKe-l9hxBHQhcEP0csW4iyXoQi5xuqPMOkBmV6cD17z7oqKnByBLo3uFebSrSOf0pz7Gh.jpg?quality=95&amp;as=32x33,48x50,72x75,108x112,160x166,240x250,360x374,480x499,540x562,640x666,720x749,1080x1123,1280x1331,1440x1498,2461x25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6" descr="https://sun9-80.userapi.com/s/v1/ig2/yZoKL2cRtA-EP3fGK8hbKe-l9hxBHQhcEP0csW4iyXoQi5xuqPMOkBmV6cD17z7oqKnByBLo3uFebSrSOf0pz7Gh.jpg?quality=95&amp;as=32x33,48x50,72x75,108x112,160x166,240x250,360x374,480x499,540x562,640x666,720x749,1080x1123,1280x1331,1440x1498,2461x2560&amp;from=bu&amp;cs=128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157" y="3297470"/>
            <a:ext cx="2607440" cy="27113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84" t="20283" r="2813" b="1718"/>
          <a:stretch/>
        </p:blipFill>
        <p:spPr bwMode="auto">
          <a:xfrm>
            <a:off x="252413" y="1340768"/>
            <a:ext cx="2967327" cy="24173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AutoShape 4" descr="https://sun9-83.userapi.com/s/v1/ig2/2k5ETiciwdHNXkK97Nv1agmWnN1ibZ5Xwt-NQbZqNNHbTy6UlK1EH9bhi7AUyiO2MR7FLTuR4zmQ2ZyP4pQ7iE-C.jpg?quality=95&amp;as=32x24,48x36,72x54,108x81,160x120,240x180,360x270,480x360,540x405,640x480,720x540,1080x810,1280x960,1440x1080,2560x1920&amp;from=bu&amp;cs=1280x0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983" y="757080"/>
            <a:ext cx="3129720" cy="25999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0" t="28296" r="11053"/>
          <a:stretch/>
        </p:blipFill>
        <p:spPr bwMode="auto">
          <a:xfrm>
            <a:off x="252413" y="4066349"/>
            <a:ext cx="2268637" cy="27010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86" r="5277"/>
          <a:stretch/>
        </p:blipFill>
        <p:spPr bwMode="auto">
          <a:xfrm>
            <a:off x="2772693" y="3861048"/>
            <a:ext cx="3987251" cy="26346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7541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1" y="0"/>
            <a:ext cx="9759598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" y="7937"/>
            <a:ext cx="9720524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2024 – 2025 г.</a:t>
            </a:r>
          </a:p>
          <a:p>
            <a:pPr algn="ctr"/>
            <a:endParaRPr lang="ru-RU" altLang="ko-KR" sz="2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AutoShape 2" descr="https://sun9-76.userapi.com/s/v1/ig2/yZF5xlViKtNfwBO8oyJsgIDYZ4dqWtBzrSAyuivtNwB9RjAN9hTFaftW9ogdO7p-vvq7LWvj4h6k9k2YORbOtdXU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TextBox 9"/>
          <p:cNvSpPr txBox="1"/>
          <p:nvPr/>
        </p:nvSpPr>
        <p:spPr>
          <a:xfrm>
            <a:off x="36389" y="4172138"/>
            <a:ext cx="3183351" cy="230832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МУНИЦИПАЛЬНЫЙ ЭТАП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СПАРТАКИАДЫ «ВЕСЁЛЫЕ СТАРТЫ»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СРЕДИ ВОСПИТАННИКОВ ДОУ ГОРОДА ПОКАЧИ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- 1  МЕСТО </a:t>
            </a:r>
            <a:endParaRPr lang="ko-KR" altLang="en-US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445101" y="4149080"/>
            <a:ext cx="2888129" cy="230832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МУНИЦИПАЛЬНЫЙ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ЭТАП</a:t>
            </a:r>
          </a:p>
          <a:p>
            <a:pPr algn="ctr"/>
            <a:r>
              <a:rPr lang="ru-RU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ГУБЕРНАТОРСКИХ СОСТЯЗАНИЙ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СРЕДИ ВОСПИТАННИКОВ ДОУ ГОРОДА ПОКАЧИ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- 1  МЕСТО </a:t>
            </a:r>
            <a:endParaRPr lang="ko-KR" altLang="en-US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6429" y="1191037"/>
            <a:ext cx="3816424" cy="28860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87" t="24297" r="4891" b="4609"/>
          <a:stretch/>
        </p:blipFill>
        <p:spPr bwMode="auto">
          <a:xfrm>
            <a:off x="4766544" y="1191037"/>
            <a:ext cx="4673550" cy="28860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2" descr="https://sun9-52.userapi.com/s/v1/ig2/Qs-TvLPgtLdgdA4G7KQ35NpArSD3vHJdFcGxFpdKU00WSHtTZlmsoecmN_DRmcxbw_x1V2XRhk69fhcU3HvE9-Z4.jpg?quality=95&amp;as=32x24,48x36,72x54,108x81,160x120,240x180,360x270,480x360,540x405,640x480,720x540,1080x810,1280x960,1440x1080,2560x192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42" t="23631" r="11370" b="6042"/>
          <a:stretch/>
        </p:blipFill>
        <p:spPr bwMode="auto">
          <a:xfrm>
            <a:off x="3060725" y="4244147"/>
            <a:ext cx="3328837" cy="24972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9819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332533" y="44625"/>
            <a:ext cx="7365905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ГОРОДСКОЙ КОНКУРС ЧТЕЦОВ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«ЮГОРСКИЕ ПОЭТЫ — ДЕТЯМ»</a:t>
            </a:r>
          </a:p>
        </p:txBody>
      </p:sp>
      <p:pic>
        <p:nvPicPr>
          <p:cNvPr id="8" name="Picture 18" descr="https://sun9-22.userapi.com/impg/3T7toACwPkpho_CTlpmE9RQ7r_-djlRFOczwqQ/SnUbSj1_lfQ.jpg?size=1600x1066&amp;quality=95&amp;sign=1d3ae122242d229ac9aee99f0b49523c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83" t="2981" r="15842" b="7317"/>
          <a:stretch/>
        </p:blipFill>
        <p:spPr bwMode="auto">
          <a:xfrm>
            <a:off x="239550" y="1752785"/>
            <a:ext cx="1944892" cy="241102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0" descr="https://sun9-5.userapi.com/impg/3xRYIveuvPMjk-QE39ZxG7mg6vEIxy_b-lKHWg/kl6kk4qLBSs.jpg?size=1600x1066&amp;quality=95&amp;sign=0bb8667e641317b59768a34eec5981af&amp;type=album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13" t="2784" r="20010" b="13448"/>
          <a:stretch/>
        </p:blipFill>
        <p:spPr bwMode="auto">
          <a:xfrm>
            <a:off x="7669237" y="4437112"/>
            <a:ext cx="1677688" cy="23311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s://sun9-17.userapi.com/impg/8HOQIsAH1jBogBqIb3VZElSmNdjsPWUk0p3qdA/OBkoenp9PQU.jpg?size=1600x1066&amp;quality=95&amp;sign=4cfcec834c16f2f85c8ed2b70167403e&amp;type=album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677" y="1413984"/>
            <a:ext cx="4464496" cy="30231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2" descr="https://sun9-15.userapi.com/impg/8pGNGDyUn_zHcsjKXKs-WSxRKP0kS0ly1xN7CQ/Ony5skKQb0E.jpg?size=1600x1066&amp;quality=95&amp;sign=69cbf4a19f7c77b9afa7a6249ab3f548&amp;type=album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422" t="6683" r="34564" b="20811"/>
          <a:stretch/>
        </p:blipFill>
        <p:spPr bwMode="auto">
          <a:xfrm>
            <a:off x="324421" y="4410200"/>
            <a:ext cx="1686258" cy="23311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4" descr="https://sun9-13.userapi.com/impg/kDCwE2d87kDOocigL_k_a-67u1JE6EF1iMTTvQ/mrt0JN5ePlE.jpg?size=2560x1707&amp;quality=95&amp;sign=61605f59be348966b329c9108feed68f&amp;type=album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34" t="6760" r="25655" b="11621"/>
          <a:stretch/>
        </p:blipFill>
        <p:spPr bwMode="auto">
          <a:xfrm>
            <a:off x="7550271" y="1831870"/>
            <a:ext cx="1919166" cy="241102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2554274" y="4646296"/>
            <a:ext cx="4922422" cy="215443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НОМИНАЦИЯ «РОДНАЯ ПРИРОДА»:</a:t>
            </a:r>
            <a:b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1 МЕСТО — КОМКОВ СТЕПАН, 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РУКОВОДИТЕЛЬ МУЛЮКОВА З.Т.</a:t>
            </a:r>
            <a:b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НОМИНАЦИЯ «РОДНОЙ КРАЙ»: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1 МЕСТО — АБУКОВА САФИЯ, 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РУКОВОДИТЕЛЬ АБДУЛЛАЕВА И.М.</a:t>
            </a:r>
            <a:b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3 МЕСТО — МУЛЮКОВА РЕГИНА, 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РУКОВОДИТЕЛЬ МУЛЮКОВА З.Т.</a:t>
            </a:r>
            <a:b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НОМИНАЦИЯ «ЛЮБИМЫЙ ГОРОД»:</a:t>
            </a:r>
            <a:b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2 МЕСТО — РАЙЧЕВА АНАСТАСИЯ, 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РУКОВОДИТЕЛЬ ПРОСЕКОВА Т.Г</a:t>
            </a:r>
            <a:r>
              <a:rPr lang="ru-RU" sz="1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ru-RU" sz="1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8714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12820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2" descr="https://sun9-20.userapi.com/s/v1/ig2/zWT7iSLRBtHXEVENpKmY8YDRuwEFx2qVQjCqKDg_EjtFVF_7WekfIndhOLDClSsnonzw6qby-S-U4xBy6M9EXUvr.jpg?quality=95&amp;as=32x43,48x64,72x96,108x144,160x213,240x320,360x480,480x640,540x720,640x853,720x960,1080x1440,1280x1707,1440x1920,1920x2560&amp;from=bu&amp;u=7kasuFEeELZ7BDvhcYoarVz22--FFiIy8nnUU4W62o8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499" y="1560562"/>
            <a:ext cx="3273322" cy="41058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237" y="1556829"/>
            <a:ext cx="3276300" cy="41095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740627" y="5666381"/>
            <a:ext cx="281107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Буткус</a:t>
            </a:r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Александра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место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1806808" y="44625"/>
            <a:ext cx="6654517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РЕГИОНАЛЬНЫЙ КОНКУРС ЧТЕЦОВ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«ПОЭТИЧЕСКАЯ  ЮГРА» 2025 г.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5899819" y="5666381"/>
            <a:ext cx="311271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Комков Степан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III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28075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12820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2" descr="https://sun9-20.userapi.com/s/v1/ig2/zWT7iSLRBtHXEVENpKmY8YDRuwEFx2qVQjCqKDg_EjtFVF_7WekfIndhOLDClSsnonzw6qby-S-U4xBy6M9EXUvr.jpg?quality=95&amp;as=32x43,48x64,72x96,108x144,160x213,240x320,360x480,480x640,540x720,640x853,720x960,1080x1440,1280x1707,1440x1920,1920x2560&amp;from=bu&amp;u=7kasuFEeELZ7BDvhcYoarVz22--FFiIy8nnUU4W62o8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Прямоугольник 10"/>
          <p:cNvSpPr/>
          <p:nvPr/>
        </p:nvSpPr>
        <p:spPr>
          <a:xfrm>
            <a:off x="1806808" y="44625"/>
            <a:ext cx="6654517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РЕГИОНАЛЬНЫЙ КОНКУРС ЧТЕЦОВ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«ПРИРОДА КРАЯ СТРОКИ ПОСВЕЩАЕМ»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5348608" y="5745450"/>
            <a:ext cx="311271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МУЛЮКОВА РЕГИНА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II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:\Конкурс Лучшие детские сады России 2026\Дипломы\Мулюкова регина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5853">
            <a:off x="1300982" y="1600568"/>
            <a:ext cx="2919203" cy="412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F:\Конкурс Лучшие детские сады России 2026\фото\фото РЕГИНА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429" t="28071" r="13980" b="14261"/>
          <a:stretch/>
        </p:blipFill>
        <p:spPr bwMode="auto">
          <a:xfrm>
            <a:off x="5663676" y="1340768"/>
            <a:ext cx="2725641" cy="42260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8734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90262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527467" y="160338"/>
            <a:ext cx="7881482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ГОРОДСКОЙ ФЕСТИВАЛЬ - КОНКУРС  ДЕТСКОГО И ЮНОШЕСКОГО ТВОРЧЕСТВА «ЮНЫЕ ТАЛАНТЫ</a:t>
            </a:r>
            <a:r>
              <a:rPr lang="ru-RU" altLang="ko-KR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 </a:t>
            </a:r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2025 г.</a:t>
            </a:r>
          </a:p>
        </p:txBody>
      </p:sp>
      <p:pic>
        <p:nvPicPr>
          <p:cNvPr id="9" name="Picture 6" descr="https://sun9-40.userapi.com/impg/maQdpV4lbi3iq2Xb5Nn9iD6PPtIZoOF6I0a7Sg/PzypHn3T7K0.jpg?size=1280x718&amp;quality=95&amp;sign=6aab8d48cbfd4aa1b5c185a35dfbf57a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94"/>
          <a:stretch/>
        </p:blipFill>
        <p:spPr bwMode="auto">
          <a:xfrm>
            <a:off x="108397" y="1473561"/>
            <a:ext cx="3544082" cy="2243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s://sun9-37.userapi.com/impg/Rc85kw5nRmfXRWujQXnIqqY6eVyjcLgb2pCjZA/L8A6ECW2uzM.jpg?size=1280x960&amp;quality=95&amp;sign=6d5b1d2f8561bba49dca111ab02e6c6d&amp;type=albu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97" y="4217873"/>
            <a:ext cx="3550782" cy="23181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https://sun9-38.userapi.com/impg/q_4PwXkDikMCKQeQXZVA4rA_kRV1qGJyXOPWtQ/18gOJfhL1BQ.jpg?size=2560x1707&amp;quality=95&amp;sign=db2b1600d6b3df7475c1538d0836155e&amp;type=album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453" r="3431"/>
          <a:stretch/>
        </p:blipFill>
        <p:spPr bwMode="auto">
          <a:xfrm>
            <a:off x="3953168" y="4221088"/>
            <a:ext cx="3788078" cy="23181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https://sun9-45.userapi.com/impg/YZLQjRmJK_QECoDOy0zTSM9Smkv2kbwW2QC4RQ/VFvb0P7IN6U.jpg?size=1179x1575&amp;quality=95&amp;sign=7e941d723b565d4bb3f2e20bd64a5afe&amp;type=album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813" y="1484784"/>
            <a:ext cx="1519658" cy="22322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https://sun9-39.userapi.com/impg/sg9Go7gGdljU8AvagKXERYbrGubgnnS6q1GfTQ/VC-6gDPD5gA.jpg?size=960x1280&amp;quality=95&amp;sign=7329a55ef0f46c20671129b29a4b71ac&amp;type=album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8" t="32256" r="36563" b="13794"/>
          <a:stretch/>
        </p:blipFill>
        <p:spPr bwMode="auto">
          <a:xfrm>
            <a:off x="8085141" y="4237325"/>
            <a:ext cx="1323808" cy="23019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5364981" y="1462254"/>
            <a:ext cx="4361269" cy="252376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400" dirty="0"/>
              <a:t> </a:t>
            </a:r>
            <a:r>
              <a:rPr lang="ru-RU" sz="1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ЛАУРЕАТЫ I СТЕПЕНИ В НОМИНАЦИЯХ: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ИЗОБРАЗИТЕЛЬНОЕ ИСКУССТВО - АБУКОВА САФИЯ 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ВОКАЛ (СОЛО)- АБУКОВА САФИЯ 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ВИДЕОРОЛИК - СТУДИЯ «ЗВЁЗДОЧКИ ЮГРЫ»</a:t>
            </a:r>
          </a:p>
          <a:p>
            <a:pPr algn="ctr"/>
            <a:endParaRPr lang="ru-RU" sz="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ЛАУРЕАТЫ I</a:t>
            </a:r>
            <a:r>
              <a:rPr lang="en-US" sz="1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СТЕПЕНИ В НОМИНАЦИЯХ:</a:t>
            </a:r>
          </a:p>
          <a:p>
            <a:pPr algn="ctr"/>
            <a:r>
              <a:rPr lang="ru-RU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ТЕАТР МОДЫ - КОЛЛЕКТИВ «ОДУВАНЧИК»</a:t>
            </a:r>
          </a:p>
          <a:p>
            <a:pPr algn="ctr"/>
            <a:r>
              <a:rPr lang="ru-RU" altLang="ko-KR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ВОКАЛ «СОЛНЕЧНЫЙ КРУГ» - МУЛЮКОВА РЕГИНА</a:t>
            </a:r>
          </a:p>
          <a:p>
            <a:pPr algn="ctr"/>
            <a:r>
              <a:rPr lang="ru-RU" altLang="ko-KR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ХУДОЖЕСТВЕННОЕ СЛОВО - МУЛЮКОВА РЕГИНА</a:t>
            </a:r>
          </a:p>
          <a:p>
            <a:pPr algn="ctr"/>
            <a:r>
              <a:rPr lang="ru-RU" altLang="ko-KR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ОРИГИНАЛЬНЫЙ ЖАНР КОЛЛЕКТИВ «ЛЮКС»</a:t>
            </a:r>
          </a:p>
          <a:p>
            <a:pPr algn="ctr"/>
            <a:r>
              <a:rPr lang="ru-RU" altLang="ko-KR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ТЕАТРАЛЬНАЯ СТУДИЯ «АПЕЛЬСИН»</a:t>
            </a:r>
          </a:p>
          <a:p>
            <a:pPr algn="ctr"/>
            <a:r>
              <a:rPr lang="ru-RU" sz="1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ЛАУРЕАТЫ I</a:t>
            </a:r>
            <a:r>
              <a:rPr lang="en-US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ru-RU" sz="1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СТЕПЕНИ В НОМИНАЦИЯХ:</a:t>
            </a:r>
            <a:endParaRPr lang="ru-RU" altLang="ko-KR" sz="12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altLang="ko-KR" sz="1200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 МЕСТО – АНСАМБЛЬ «ГАРМОНИЯ» </a:t>
            </a:r>
            <a:endParaRPr lang="ru-RU" sz="1200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8871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12820"/>
            <a:ext cx="9786112" cy="687082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2" descr="https://sun9-20.userapi.com/s/v1/ig2/zWT7iSLRBtHXEVENpKmY8YDRuwEFx2qVQjCqKDg_EjtFVF_7WekfIndhOLDClSsnonzw6qby-S-U4xBy6M9EXUvr.jpg?quality=95&amp;as=32x43,48x64,72x96,108x144,160x213,240x320,360x480,480x640,540x720,640x853,720x960,1080x1440,1280x1707,1440x1920,1920x2560&amp;from=bu&amp;u=7kasuFEeELZ7BDvhcYoarVz22--FFiIy8nnUU4W62o8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Прямоугольник 10"/>
          <p:cNvSpPr/>
          <p:nvPr/>
        </p:nvSpPr>
        <p:spPr>
          <a:xfrm>
            <a:off x="1806808" y="44625"/>
            <a:ext cx="6654517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РЕГИОНАЛЬНЫЙ  </a:t>
            </a:r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ТВОРЧЕСКИЙ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КОНКУРС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«БОЛЬШОЙ СЕВЕРНЫЙ КОНКУРС»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5350090" y="5475330"/>
            <a:ext cx="318324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Халбаева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София</a:t>
            </a:r>
          </a:p>
          <a:p>
            <a:pPr algn="ctr"/>
            <a:r>
              <a:rPr lang="ru-RU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Шовхалов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Хайрула</a:t>
            </a:r>
            <a:endParaRPr lang="ru-RU" sz="20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Егорочкин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Лев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III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F:\Конкурс Лучшие детские сады России 2026\Дипломы\Диплом 3 место гр. Ромашка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434" y="1489510"/>
            <a:ext cx="2796875" cy="395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F:\Конкурс Лучшие детские сады России 2026\Дипломы\дети гр. Ан.глазки и Мул., Прос.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541" y="1489509"/>
            <a:ext cx="2800826" cy="3955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Прямоугольник 12"/>
          <p:cNvSpPr/>
          <p:nvPr/>
        </p:nvSpPr>
        <p:spPr>
          <a:xfrm>
            <a:off x="1116509" y="5475330"/>
            <a:ext cx="332725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Луцкая Вероника</a:t>
            </a:r>
          </a:p>
          <a:p>
            <a:pPr algn="ctr"/>
            <a:r>
              <a:rPr lang="ru-RU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Лагабова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Хафизат</a:t>
            </a:r>
            <a:endParaRPr lang="ru-RU" sz="20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Магомедова Альбина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II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07638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25442" y="-30820"/>
            <a:ext cx="9786112" cy="6888819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527467" y="-30819"/>
            <a:ext cx="7161384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ГОРОДСКОЙ ШАХМАТНЫЙ ТУРНИР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СРЕДИ ВОСПИТАННИКОВ ДОУ г. ПОКАЧИ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2024 – 2025 г.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41" t="25115" r="5802" b="12016"/>
          <a:stretch/>
        </p:blipFill>
        <p:spPr bwMode="auto">
          <a:xfrm>
            <a:off x="396429" y="1414378"/>
            <a:ext cx="2323535" cy="230265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23" r="3966"/>
          <a:stretch/>
        </p:blipFill>
        <p:spPr bwMode="auto">
          <a:xfrm>
            <a:off x="2844701" y="2914690"/>
            <a:ext cx="3757067" cy="21460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6601767" y="4869160"/>
            <a:ext cx="308369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КАТЕГОРИЯ 5-6 ЛЕТ</a:t>
            </a:r>
            <a:r>
              <a:rPr lang="en-US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ТАХАУТДИНОВ АЛМАЗ</a:t>
            </a:r>
            <a:r>
              <a:rPr lang="en-US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УЧАСТНИК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КАТЕГОРИЯ 6-7 ЛЕТ </a:t>
            </a:r>
            <a:endParaRPr lang="en-US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ГАДЖИЕВ</a:t>
            </a:r>
            <a:r>
              <a:rPr lang="en-US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ДИНИСЛАМ</a:t>
            </a:r>
            <a:r>
              <a:rPr lang="en-US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II 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-277422" y="4869160"/>
            <a:ext cx="3338147" cy="178510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КАТЕГОРИЯ 6-7 ЛЕТ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ГАМИДОВ ГАДЖИ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en-US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МЕСТО </a:t>
            </a:r>
          </a:p>
          <a:p>
            <a:pPr algn="ctr"/>
            <a:r>
              <a:rPr lang="ru-RU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КАТЕГОРИЯ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5-6 ЛЕТ</a:t>
            </a:r>
            <a:b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ПАНЖАР МАКСИМ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III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МЕСТО </a:t>
            </a:r>
            <a:r>
              <a:rPr lang="ru-RU" altLang="ko-KR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4" descr="https://sun9-1.userapi.com/impg/Si9d9NAyT2-I3-iyFNYmpgLfRVSaFekwUJVM7A/JzwrE3bOfk8.jpg?size=2560x2230&amp;quality=95&amp;sign=b0c691321ffeb56def3ed86adf41d0a2&amp;type=album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133" y="1446318"/>
            <a:ext cx="2672023" cy="22707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5630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527467" y="-30819"/>
            <a:ext cx="7161384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ШАХМАТНО-ШАШЕЧНЫЙ ТУРНИР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СИЛА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МЫСЛИ»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СРЕДИ ВОСПИТАННИКОВ ДОУ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- г. ПОКАЧИ 2025 г.</a:t>
            </a:r>
          </a:p>
        </p:txBody>
      </p:sp>
      <p:sp>
        <p:nvSpPr>
          <p:cNvPr id="5" name="AutoShape 2" descr="https://sun9-49.userapi.com/s/v1/ig2/61-yoTpuF0Ocb-C4GOp4lFbhp0N04Y0UG8d3OVTiF0r6H_1i_R-36C4gCPHkKmxTeqi8ep-CBMx8hR-0xUHRlvIN.jpg?quality=95&amp;as=32x29,48x44,72x66,108x99,160x147,240x221,360x331,480x442,540x497,640x589,720x663,1080x994,1280x1178,1440x1325,1581x1455&amp;from=bu&amp;u=o5EVL1Sud03ODUFqkA2tzOJ5xHQ0p-hpwXEJp60iF20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06" y="1542196"/>
            <a:ext cx="2607287" cy="25250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221"/>
          <a:stretch/>
        </p:blipFill>
        <p:spPr bwMode="auto">
          <a:xfrm>
            <a:off x="2484661" y="4221087"/>
            <a:ext cx="4680520" cy="25054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2" descr="https://sun9-65.userapi.com/s/v1/ig2/XL8yoBpzCff__siduIZmXgutHII1GDhvoFzVCGPzikaXw8tDs_cz19gaanaIWFh01-5vMSYr1aHQNU4lIvFruR5e.jpg?quality=95&amp;as=32x25,48x37,72x56,108x84,160x124,240x186,360x279,480x372,540x418,640x496,720x558,1080x837,1280x991,1440x1115,2560x1983&amp;from=bu&amp;u=VTeBmIkTsZeVRj0vBJzLcSj40glAj3KC22us2ocWO04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718" y="1677341"/>
            <a:ext cx="3086886" cy="23899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543"/>
          <a:stretch/>
        </p:blipFill>
        <p:spPr bwMode="auto">
          <a:xfrm>
            <a:off x="6955698" y="1614653"/>
            <a:ext cx="2585747" cy="25250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1368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36466"/>
            <a:ext cx="9786112" cy="692185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1527466" y="9527"/>
            <a:ext cx="7773853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ГОРОДСКОЙ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ФЕСТИВАЛЬ – КОНКУРС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СРЕДИ ДОШКОЛЬНЫХ ОБРАЗОВАТЕЛЬНЫХ</a:t>
            </a:r>
            <a:r>
              <a:rPr lang="en-US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ОРГАНИЗАЦИ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«УДИВИТЕЛЬНАЯ СТРАНА - ЛЕГО</a:t>
            </a:r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»</a:t>
            </a:r>
            <a:endParaRPr lang="ru-RU" altLang="ko-KR" sz="2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AutoShape 2" descr="https://sun9-65.userapi.com/s/v1/ig2/Exn_U07vIH6R0GEcIRfr6jdIYF7m9VwSPQUhbJ8wbtgPOuy3MqmdcBgNbmiyl735d76J7hu9q94539EjX_rsqeUY.jpg?quality=95&amp;as=32x18,48x27,72x41,108x61,160x90,240x135,360x203,480x270,540x304,640x360,720x406,1080x608,1280x721&amp;from=bu&amp;u=cSHsiYDAN9GMuRC5r9c5K11mKBmd1soyOno_w-n0siA&amp;cs=64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732"/>
          <a:stretch/>
        </p:blipFill>
        <p:spPr bwMode="auto">
          <a:xfrm>
            <a:off x="327437" y="1425810"/>
            <a:ext cx="2733288" cy="203057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5" descr="https://sun9-65.userapi.com/s/v1/ig2/m51_VjJV9fPNZ0kYIqmx04cNlOGcOiOHo0akjH_BiYgGHeHEyLOlS9WHbyt6mHIZggZuhIie8TCpKjLyRLQ3ZQCc.jpg?quality=95&amp;as=32x18,48x27,72x41,108x61,160x90,240x135,360x203,480x270,540x304,640x360,720x406,1080x608,1280x721&amp;from=bu&amp;u=5-BilS8pUZ-ZseSHkfXvxIxHMAIIPEYBZirNmA0vaU0&amp;cs=640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05" t="13013" r="23158"/>
          <a:stretch/>
        </p:blipFill>
        <p:spPr bwMode="auto">
          <a:xfrm>
            <a:off x="6301085" y="1425810"/>
            <a:ext cx="2720277" cy="20725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37" y="3830262"/>
            <a:ext cx="2776667" cy="27014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9" descr="https://sun9-66.userapi.com/s/v1/ig2/Kvju4nVLk5ykdaWvKLWPAFmBp8WGmrNm4nbxRsBA2jKAMSzNj5WZaDgHEmdAfoEXUjX9q3y4rKk3HA531rROvEvk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8202" name="Picture 10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7587" r="3421"/>
          <a:stretch/>
        </p:blipFill>
        <p:spPr bwMode="auto">
          <a:xfrm>
            <a:off x="5591248" y="3816306"/>
            <a:ext cx="3453640" cy="27293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3639002" y="1779377"/>
            <a:ext cx="207612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2025 г.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ДИПЛОМ 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III</a:t>
            </a:r>
            <a:endParaRPr lang="ru-RU" sz="20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СТЕПЕНИ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3432875" y="4673132"/>
            <a:ext cx="207612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2026 г.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ДИПЛОМ ПОБЕДИТЕЛЯ  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63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100652" y="0"/>
            <a:ext cx="9822501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3" name="Прямоугольник 12"/>
          <p:cNvSpPr/>
          <p:nvPr/>
        </p:nvSpPr>
        <p:spPr>
          <a:xfrm>
            <a:off x="1332533" y="96882"/>
            <a:ext cx="8136903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 </a:t>
            </a:r>
          </a:p>
          <a:p>
            <a:pPr algn="ctr"/>
            <a:r>
              <a:rPr lang="en-US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XXI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ГОРОДСКО</a:t>
            </a:r>
            <a:r>
              <a:rPr lang="ru-RU" sz="2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Й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КОНКУРС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УЧЕБНО-ИССЛЕДОВАТЕЛЬСКИХ И ТВОРЧЕСКИХ РАБОТ «ЮНОСТЬ В НАУКЕ» в </a:t>
            </a:r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2025 г.</a:t>
            </a:r>
          </a:p>
          <a:p>
            <a:pPr algn="ctr"/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7" descr="C:\Users\Lenovo\Downloads\PHOTO-2025-03-24-11-02-0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65" b="5371"/>
          <a:stretch/>
        </p:blipFill>
        <p:spPr bwMode="auto">
          <a:xfrm>
            <a:off x="222603" y="1543109"/>
            <a:ext cx="2700684" cy="24840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-29115" y="4292845"/>
            <a:ext cx="3204120" cy="156966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200" dirty="0"/>
              <a:t> 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НАПРАВЛЕНИЕ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«МАТЕМАТИКА И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ИНФОРМАЦИОННЫЕ ТЕХНОЛОГИ»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  -  ЦЫБРОВ    ЕГОР, МАГОМЕДОВА КАРИНА,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РУКОВОДИТЕЛЬ:  </a:t>
            </a:r>
            <a:endParaRPr lang="en-US" sz="1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АБДУЛЛАЕВА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ИНДИРА МАИДИНОВНА.</a:t>
            </a:r>
            <a:endParaRPr lang="ko-KR" altLang="en-US" sz="1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9" descr="https://sun9-77.userapi.com/impg/ebsbNPjkbPkA2YBYFfxUeNhMbReEpXQMnNQR5A/xEtVi4rD034.jpg?size=2560x1919&amp;quality=95&amp;sign=e43b2b1d72f755b995e228f429052e77&amp;type=album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9" t="66912" r="61162" b="2675"/>
          <a:stretch/>
        </p:blipFill>
        <p:spPr bwMode="auto">
          <a:xfrm>
            <a:off x="3204741" y="1543109"/>
            <a:ext cx="3409598" cy="24840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3175005" y="4276253"/>
            <a:ext cx="3409598" cy="156966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</a:rPr>
              <a:t> 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НАПРАВЛЕНИЕ 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«ЕСТЕСТВЕННЫЕ НАУКИ И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СОВРЕМЕННЫЙ МИР»</a:t>
            </a:r>
            <a:b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 </a:t>
            </a:r>
            <a:r>
              <a:rPr lang="en-US" sz="1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 –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АБУКОВА САФИЯ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РУКОВОДИТЕЛЬ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ЧЕРТКОВА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АНАСТАСИЯ</a:t>
            </a:r>
            <a:r>
              <a:rPr lang="ru-RU" sz="1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ВАЛЕРЬЕВНА</a:t>
            </a:r>
            <a:endParaRPr lang="en-US" sz="1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11" descr="https://sun9-77.userapi.com/impg/ebsbNPjkbPkA2YBYFfxUeNhMbReEpXQMnNQR5A/xEtVi4rD034.jpg?size=2560x1919&amp;quality=95&amp;sign=e43b2b1d72f755b995e228f429052e77&amp;type=album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231" t="50464" r="3261" b="1049"/>
          <a:stretch/>
        </p:blipFill>
        <p:spPr bwMode="auto">
          <a:xfrm>
            <a:off x="6872113" y="1543109"/>
            <a:ext cx="2631695" cy="24840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6834478" y="4276834"/>
            <a:ext cx="2706967" cy="160043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400" dirty="0"/>
              <a:t> 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НАПРАВЛЕНИЕ  «ЕСТЕСТВЕННЫЕ НАУКИ И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СОВРЕМЕННЫЙ МИР»</a:t>
            </a:r>
            <a:b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2 МЕСТО –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МОГИЛЬНАЯ АНАСТАСИЯ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РУКОВОДИТЕЛЬ 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БЫРДИНА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ОЛЬГА СЕРГЕЕВНА</a:t>
            </a:r>
          </a:p>
        </p:txBody>
      </p:sp>
      <p:pic>
        <p:nvPicPr>
          <p:cNvPr id="15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0637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26765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3" name="Прямоугольник 12"/>
          <p:cNvSpPr/>
          <p:nvPr/>
        </p:nvSpPr>
        <p:spPr>
          <a:xfrm>
            <a:off x="1379398" y="155629"/>
            <a:ext cx="8389317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 </a:t>
            </a:r>
          </a:p>
          <a:p>
            <a:pPr algn="ctr"/>
            <a:r>
              <a:rPr lang="en-US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XXII 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ГОРОДСКО</a:t>
            </a:r>
            <a:r>
              <a:rPr lang="ru-RU" sz="2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Й</a:t>
            </a:r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КОНКУРС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УЧЕБНО-ИССЛЕДОВАТЕЛЬСКИХ И ТВОРЧЕСКИХ РАБОТ «ЮНОСТЬ В НАУКЕ» в </a:t>
            </a:r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2026 г.</a:t>
            </a:r>
          </a:p>
          <a:p>
            <a:pPr algn="ctr"/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AutoShape 2" descr="https://sun9-6.userapi.com/s/v1/ig2/JOMX72sPBBGGfsIWglyeME41vamIwIExobNw6WaeWwuBdvZG4WEDXTWnwMndtEINLtfdFV4AOBIYOUQEYQWMWE84.jpg?quality=95&amp;as=32x25,48x38,72x57,108x85,160x126,240x189,360x284,480x379,540x426,640x505,720x569,770x608&amp;from=bu&amp;u=5tFbDycf-Xj5ZI2z-5TFoF6RYD5mYBzO_gbI3vB08tg&amp;cs=77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5" descr="https://sun9-21.userapi.com/s/v1/ig2/wRbh3s2ebZK4Mb-GsIxKtiJMe_aeJeNTDFwhXN34eSzhUZgsoa5TwKIE3LaDg52Gd9FKy2QB_RwSbEINuiRaub84.jpg?quality=95&amp;as=32x44,48x66,72x98,108x148,160x219,240x328,360x492,480x656,540x738,640x875,720x984,1080x1476,1143x1562&amp;from=bu&amp;cs=1143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697" y="1859170"/>
            <a:ext cx="2009332" cy="27459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265" r="14996" b="-2733"/>
          <a:stretch/>
        </p:blipFill>
        <p:spPr bwMode="auto">
          <a:xfrm>
            <a:off x="6063928" y="2348880"/>
            <a:ext cx="3477517" cy="24955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47406" y="4941168"/>
            <a:ext cx="3352314" cy="156966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200" dirty="0"/>
              <a:t> </a:t>
            </a:r>
            <a:r>
              <a:rPr lang="ru-RU" sz="1200" dirty="0" smtClean="0"/>
              <a:t>  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НАПРАВЛЕНИЕ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«МАТЕМАТИКА И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ИНФОРМАЦИОННЫЕ ТЕХНОЛОГИ» </a:t>
            </a:r>
          </a:p>
          <a:p>
            <a:pPr algn="ctr"/>
            <a:r>
              <a:rPr lang="ru-RU" sz="1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-  </a:t>
            </a:r>
            <a:r>
              <a:rPr lang="en-US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- ЕВСТИГНЕЕВ ЕГОР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РУКОВОДИТЕЛИ:  </a:t>
            </a:r>
            <a:endParaRPr lang="en-US" sz="1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ПРУНЧАК ГАЛИНА НИКОЛАЕВНА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ФРУМУЗАКИ ВАЛЕНТИНА ВАЛЕРИЕВНА </a:t>
            </a:r>
            <a:endParaRPr lang="ko-KR" altLang="en-US" sz="1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644" r="12994"/>
          <a:stretch/>
        </p:blipFill>
        <p:spPr bwMode="auto">
          <a:xfrm>
            <a:off x="140459" y="2348880"/>
            <a:ext cx="3352314" cy="245807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extBox 21"/>
          <p:cNvSpPr txBox="1"/>
          <p:nvPr/>
        </p:nvSpPr>
        <p:spPr>
          <a:xfrm>
            <a:off x="6200924" y="4971853"/>
            <a:ext cx="3409598" cy="156966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</a:rPr>
              <a:t> 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НАПРАВЛЕНИЕ 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«ЕСТЕСТВЕННЫЕ НАУКИ И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СОВРЕМЕННЫЙ МИР»</a:t>
            </a:r>
            <a:b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- </a:t>
            </a:r>
            <a:r>
              <a:rPr lang="en-US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МУЛЮКОВА РЕГИНА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РУКОВОДИТЕЛИ: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ПРОСЕКОВА ТАТЬЯНА ГЕННАДИЕВНА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МУЛЮКОВА ЗИЛЯ ТАВРИСОВНА</a:t>
            </a:r>
            <a:endParaRPr lang="en-US" sz="1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283309" y="4667652"/>
            <a:ext cx="3088318" cy="156966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</a:rPr>
              <a:t> 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НАПРАВЛЕНИЕ 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«СОЦИАЛЬНО – ГУМАНИТАРНЫЕ 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 ЭКОНОМИЧЕСКИЕ НАУКИ»</a:t>
            </a:r>
            <a:b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- </a:t>
            </a:r>
            <a:r>
              <a:rPr lang="en-US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III-</a:t>
            </a:r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МЕСТО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КАБАШНАЯ МИРОСЛАВА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РУКОВОДИТЕЛИ: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СЕДЫХ ТАТЬЯНА ПАВЛОВНА</a:t>
            </a:r>
          </a:p>
          <a:p>
            <a:pPr algn="ctr"/>
            <a:r>
              <a:rPr lang="ru-RU" sz="1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МАМЕДОВА АМИНА МУРГУЗОВНА</a:t>
            </a:r>
            <a:endParaRPr lang="en-US" sz="1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73758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-65588" y="44625"/>
            <a:ext cx="9786112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ДОСТИЖЕНИЯ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ГОРОДСКОЙ ФЕСТИВАЛЬ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«ГЕРОИ ЗАВТАШНЕГО ДНЯ»</a:t>
            </a:r>
          </a:p>
        </p:txBody>
      </p:sp>
      <p:sp>
        <p:nvSpPr>
          <p:cNvPr id="4" name="AutoShape 2" descr="https://sun9-88.userapi.com/s/v1/ig2/8ASlzCl8sTk9OXrjhu9KE1lOtxOUJSSV0opcI0-StZpNGgnkaMhxnbE9DepXRY_6GBI2Zld6q6-_G3aqr_E7SW-V.jpg?quality=95&amp;as=32x24,48x35,72x53,108x80,160x118,240x177,360x265,480x354,540x398,640x472,720x531,1080x796,1280x944,1320x973&amp;from=bu&amp;u=Fo91l0sWgNNWRKU6Oc0qcRWWeNfdWNy9z61szj3rwGo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52" t="11374" r="5987" b="7157"/>
          <a:stretch/>
        </p:blipFill>
        <p:spPr bwMode="auto">
          <a:xfrm>
            <a:off x="900485" y="1424997"/>
            <a:ext cx="3368520" cy="23276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6" descr="https://sun9-1.userapi.com/s/v1/ig2/O7I3ULEek2CKrCARSFNsvXGZVUDMQHKTmmc0mV4Y5rPFq0nUDovgzIDMxSJYkHNYPtdN6Cm7r0y10iT-Xd4dEhcr.jpg?quality=95&amp;as=32x24,48x36,72x54,108x81,160x120,240x180,360x270,480x360,540x405,640x480,720x540,1080x810,1280x960,1440x1080,2560x1920&amp;from=bu&amp;u=H2HtCFNF4kSxDZbmfHZsyW8CGggVkG4-5mMszGsT7Bk&amp;cs=1280x0"/>
          <p:cNvSpPr>
            <a:spLocks noChangeAspect="1" noChangeArrowheads="1"/>
          </p:cNvSpPr>
          <p:nvPr/>
        </p:nvSpPr>
        <p:spPr bwMode="auto">
          <a:xfrm>
            <a:off x="651499" y="3127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36" y="3952875"/>
            <a:ext cx="3437837" cy="27356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9" descr="https://sun9-14.userapi.com/s/v1/ig2/xlyaELROL3oL443NTgp5LdRd_mV2aNRalqIqErFa9SaxquEjHPEpdpiEQC0jpGVjctXTAvmR9rcOuUDYjB1wvA5W.jpg?quality=95&amp;as=32x18,48x27,72x40,108x61,160x90,240x135,360x202,480x270,540x304,640x360,720x405,1080x607,1280x720,1320x742&amp;from=bu&amp;u=JAeYUDJb2q6SeFrzKEgWAtFsGWzP_TcfkbunaKiZVwA&amp;cs=1280x0"/>
          <p:cNvSpPr>
            <a:spLocks noChangeAspect="1" noChangeArrowheads="1"/>
          </p:cNvSpPr>
          <p:nvPr/>
        </p:nvSpPr>
        <p:spPr bwMode="auto">
          <a:xfrm>
            <a:off x="813530" y="4651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7179" name="Picture 11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6" r="12500" b="3986"/>
          <a:stretch/>
        </p:blipFill>
        <p:spPr bwMode="auto">
          <a:xfrm>
            <a:off x="5894319" y="3933056"/>
            <a:ext cx="3431102" cy="27931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13" descr="https://sun9-46.userapi.com/s/v1/ig2/DOufHuBiPrUykI-1g6dwIKUv9C-eUNnhM_vrZci6AmYM80wMM3S9Tv4GoE27-r33ogqobxjXkQHK1QvlM5hAU1wC.jpg?quality=95&amp;as=32x24,48x36,72x54,108x81,160x120,240x180,360x270,480x360,540x405,640x480,720x540,1000x750&amp;from=bu&amp;cs=1000x0"/>
          <p:cNvSpPr>
            <a:spLocks noChangeAspect="1" noChangeArrowheads="1"/>
          </p:cNvSpPr>
          <p:nvPr/>
        </p:nvSpPr>
        <p:spPr bwMode="auto">
          <a:xfrm>
            <a:off x="975560" y="6175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7182" name="Picture 1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3" t="1" r="5031" b="16483"/>
          <a:stretch/>
        </p:blipFill>
        <p:spPr bwMode="auto">
          <a:xfrm>
            <a:off x="5380837" y="1424997"/>
            <a:ext cx="3368520" cy="23276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Прямоугольник 16"/>
          <p:cNvSpPr/>
          <p:nvPr/>
        </p:nvSpPr>
        <p:spPr>
          <a:xfrm>
            <a:off x="3792915" y="3977769"/>
            <a:ext cx="207612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ПОБЕДИТЕЛИ</a:t>
            </a:r>
            <a:endParaRPr lang="en-US" sz="16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В НОМИНАЦИИ: «САМАЯ СПЛОЧЕННАЯ КОМАНДА»</a:t>
            </a:r>
            <a:endParaRPr lang="ru-RU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538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7938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4" t="8315" r="10544" b="8970"/>
          <a:stretch/>
        </p:blipFill>
        <p:spPr bwMode="auto">
          <a:xfrm>
            <a:off x="201942" y="4025242"/>
            <a:ext cx="2866984" cy="25923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1692573" y="27384"/>
            <a:ext cx="8027951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МЕРОПРИЯТИЯ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ДУХОВНО- НРАВСТВЕННОЕ ВОСПИТАНИЕ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14" descr="https://sun9-7.userapi.com/impg/dwFEICZV4m-4MALcYOBQFNKNS1G5LGlKUwDSOQ/VOJdzOEUJW8.jpg?size=1600x1200&amp;quality=95&amp;sign=c7f0a2f52636b56e3c15077a6ef85ef4&amp;type=album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92" r="3788" b="5964"/>
          <a:stretch/>
        </p:blipFill>
        <p:spPr bwMode="auto">
          <a:xfrm>
            <a:off x="155574" y="1232449"/>
            <a:ext cx="2959721" cy="24125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7" r="8154" b="8019"/>
          <a:stretch/>
        </p:blipFill>
        <p:spPr bwMode="auto">
          <a:xfrm>
            <a:off x="3546209" y="3797121"/>
            <a:ext cx="2898892" cy="24401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 descr="C:\Users\user\Desktop\qM3QVfq17E8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24" t="8628" b="6477"/>
          <a:stretch/>
        </p:blipFill>
        <p:spPr bwMode="auto">
          <a:xfrm>
            <a:off x="6900850" y="1204832"/>
            <a:ext cx="2712603" cy="24401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https://sun9-41.userapi.com/s/v1/ig2/vPkZiaUnOJW5DZlQrWRzzBm7vgtE3IxAP96F_S6JD02PkiV9Lfw5GEjjF8IQLjjbmUI22KHBcxbwNHfoxQyjEtmn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AutoShape 8" descr="https://sun9-18.userapi.com/s/v1/ig2/rkzGoJRBBZ5bW-By_41lFmhm47K9FK1vJ3HdUZXtj8BqD7h1MH80Q1TNHYd0R_3Kpw_NH0co2RmG_vKKGM6xTuvv.jpg?quality=95&amp;as=32x43,48x64,72x96,108x144,160x213,240x320,360x480,480x640,540x720,640x853,720x960,1080x1440,1200x1600&amp;from=bu&amp;cs=120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6" r="10090" b="6207"/>
          <a:stretch/>
        </p:blipFill>
        <p:spPr bwMode="auto">
          <a:xfrm>
            <a:off x="6932076" y="4167818"/>
            <a:ext cx="2753385" cy="24684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3" r="4078"/>
          <a:stretch/>
        </p:blipFill>
        <p:spPr bwMode="auto">
          <a:xfrm>
            <a:off x="3547802" y="1204833"/>
            <a:ext cx="2969307" cy="20081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2027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692573" y="27384"/>
            <a:ext cx="8027951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МЕРОПРИЯТИЯ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ПРОВОДИМЫЕ В РАМКАХ ПРАЗДНИКОВ, УТРЕННИКОВ,АКЦИЙ,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ПРЕДСТАВЛЕНИЙ, КОНЦЕРТОВ.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AutoShape 2" descr="https://sun9-65.userapi.com/s/v1/ig2/FBbLbdDnBP5lzI5egcvJwSLMkjJnY84nJIaPKrTUn57XU_051pnVkIzgVxUhZoNJ1Y0rf9L0GuLAmhLRVlY62nzw.jpg?quality=95&amp;as=32x24,48x36,72x54,108x81,160x120,240x180,360x270,480x360,540x405,640x480,720x540,1080x810,1280x960&amp;from=bu&amp;u=89LsfpaalmPBubGQKc69zsRKNq-7FDDkazgT08d0698&amp;cs=64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79.userapi.com/s/v1/ig2/5aGKRFnu07lyKWTU15L7xhJqKGnKDsNQvpX4m1dY8KNqCzp04Z1Ug_PZMbPK0LDyPrOXwPAgoahILr8Rdca2TTkp.jpg?quality=95&amp;as=32x20,48x31,72x46,108x69,160x102,240x154,360x231,480x307,540x346,640x410,720x461,1080x692,1280x820&amp;from=bu&amp;u=fXhsdb0wjaH3_bJgMVouWBGwB8qW-m26SiwZtDFMGOc&amp;cs=64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AutoShape 5" descr="https://sun9-31.userapi.com/s/v1/ig2/ruo70DcW_XpBEfNa0JYnSAtYFqjES3FLwwVp3AkQNEA8HV6yLALUm1xdNTG-GfHffCZTWj4snjF0uytDAQhGDtff.jpg?quality=95&amp;as=32x28,48x42,72x63,108x94,160x139,240x208,360x313,480x417,540x469,640x556,720x625,1035x899&amp;from=bu&amp;u=8L426MJH68zrET-whA2SFMeRx62fjGjKM6tQTeuCFa0&amp;cs=1035x0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077" t="13515" r="4587" b="16492"/>
          <a:stretch/>
        </p:blipFill>
        <p:spPr bwMode="auto">
          <a:xfrm>
            <a:off x="108397" y="1427767"/>
            <a:ext cx="3446029" cy="23988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8" descr="https://sun9-60.userapi.com/s/v1/ig2/wKKsp-3XIxyhs-a4Qqu85yhR0V0P_qbW_pAVOBX-Dm_hZkWjm1Ih3JW_cCCpnE0xmEYIZcvsLDGqhva3ac8192ew.jpg?quality=95&amp;as=32x32,48x48,72x71,108x107,160x158,240x238,360x357,480x475,540x535,640x634,720x713,943x934&amp;from=bu&amp;u=-rHI-BfnVVk4xxRTeKT-_-LUjKVlhFQK4Yy_JeYgFoU&amp;cs=943x0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3" name="AutoShape 11" descr="https://sun9-83.userapi.com/s/v1/ig2/5akHBCRun9YTh81OPiXOAk-limQfgcokXDgQQn-xurXLrVj8JZsU1dsNjub2lY1fy9_oppGcKWRMpFWpInB4G8GI.jpg?quality=95&amp;as=32x24,48x36,72x54,108x81,160x120,240x180,360x270,480x360,540x405,640x480,720x540,1080x810,1280x960&amp;from=bu&amp;u=DjQhLUYOEfQbDsEI5Mxf7m_elYvRsv05o9WaVYbCaPU&amp;cs=640x0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4" name="AutoShape 14" descr="https://sun9-3.userapi.com/s/v1/ig2/iNpg9-gyT7bv3C7YTp-eqIGRMXycwFWHlLAp9Mya0J6WW5aQ3Hj1jg1mVA2Dg0v_nyyiYSfWxqWluCMQFUUqxYQV.jpg?quality=95&amp;as=32x24,48x36,72x54,108x81,160x120,240x180,360x270,480x360,540x405,640x480,720x540,1080x810,1280x960,1440x1080,1920x1440&amp;from=bu&amp;u=hhjGNbQbVQj3yLr8LnqYy7QyonUGNi8lFYJ7s592Pq8&amp;cs=640x0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7" t="13925" b="12684"/>
          <a:stretch/>
        </p:blipFill>
        <p:spPr bwMode="auto">
          <a:xfrm>
            <a:off x="6611445" y="4401934"/>
            <a:ext cx="2952328" cy="20655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3" t="5000" r="2935" b="54021"/>
          <a:stretch/>
        </p:blipFill>
        <p:spPr bwMode="auto">
          <a:xfrm>
            <a:off x="3705363" y="1916832"/>
            <a:ext cx="2620570" cy="24141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170" t="10833" r="5519" b="8622"/>
          <a:stretch/>
        </p:blipFill>
        <p:spPr bwMode="auto">
          <a:xfrm>
            <a:off x="6447621" y="1578892"/>
            <a:ext cx="3237840" cy="23988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AutoShape 19" descr="https://sun9-60.userapi.com/s/v1/ig2/eRMarQr4JQb9JIW-Xl1SHeAgd8EUy9tsIJJcclPyTEKe6k2Mzf1rn56CpSLXs6wYIrfI144T_N_yFLSGG7SVPS3D.jpg?quality=95&amp;as=32x25,48x37,72x55,108x83,160x123,240x184,360x277,480x369,540x415,640x492&amp;from=bu&amp;u=1pULB-X_NclWa_7TZU7PwTSrNqCOMwHJTHQVNg42YhM&amp;cs=640x0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765" y="4653136"/>
            <a:ext cx="2780005" cy="20850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AutoShape 23" descr="https://sun9-68.userapi.com/s/v1/ig2/XKvpFzakMy26WOvwtb5r362wEYFzKM2ahA0JBehExp1EO43QN7_BiZmgxufoc_KVVl61T6_4TS-9-gAJOt6No6hv.jpg?quality=95&amp;as=32x23,48x34,72x51,108x76,160x113,240x169,360x254,480x338,540x381,640x451,720x508,1037x731&amp;from=bu&amp;u=p5061yfywIU8-rg57-VqP9i4VAZEB_VBSafR-2Slo9A&amp;cs=640x0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37" y="4363291"/>
            <a:ext cx="2875472" cy="20655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3409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692573" y="27384"/>
            <a:ext cx="8027951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МЕРОПРИЯТИЯ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ПРОВОДИМЫЕ В РАМКАХ ПРАЗДНИКОВ, УТРЕННИКОВ,АКЦИЙ,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ПРЕДСТАВЛЕНИЙ, КОНЦЕРТОВ.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AutoShape 2" descr="https://sun9-8.userapi.com/s/v1/ig2/e4q8rV1qcbIo9V6IJ6vTC3JKs230s4LKbb1odLk6UxbJKGsyO4CAQv60QYaveIo02Y45X2wdcITDDq00E5YUs1q2.jpg?quality=95&amp;as=32x43,48x64,72x96,108x144,160x213,240x320,360x480,480x640,540x720,640x853,720x960,1080x1440,1280x1707&amp;from=bu&amp;u=ZXWZa5SEUsN9fx3LdENigu8OLqDqLuewdZ_cKr_nF58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5364" name="Picture 4" descr="F:\Конкурс Лучшие детские сады России 2026\фото\23 февраля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781" y="1427768"/>
            <a:ext cx="2777091" cy="22599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F:\Конкурс Лучшие детские сады России 2026\фото\выборы 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2" r="18435" b="-2951"/>
          <a:stretch/>
        </p:blipFill>
        <p:spPr bwMode="auto">
          <a:xfrm>
            <a:off x="311442" y="1522991"/>
            <a:ext cx="2673354" cy="22180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F:\Конкурс Лучшие детские сады России 2026\фото\Масленица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560" b="4369"/>
          <a:stretch/>
        </p:blipFill>
        <p:spPr bwMode="auto">
          <a:xfrm>
            <a:off x="6639010" y="1522991"/>
            <a:ext cx="2943114" cy="21647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2" descr="https://sun9-54.userapi.com/s/v1/ig2/c8d1xZ9onicPXUskvt_g9Xvjsqd0SQy4xSIT26BUtRPt3u8pEdv__dYOIwXgTh3c8-SJySYHOCddyKqokYhULegS.jpg?quality=95&amp;as=32x32,48x48,72x73,108x109,160x162,240x242,360x363,480x485,540x545,640x646,720x727,1080x1090,1268x1280&amp;from=bu&amp;u=vX06hqkAD5TJHPQIXVN3_Ld-xYFXPvmUVPWV6zTlkrQ&amp;cs=1268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43"/>
          <a:stretch/>
        </p:blipFill>
        <p:spPr bwMode="auto">
          <a:xfrm>
            <a:off x="108397" y="4437112"/>
            <a:ext cx="2843726" cy="21322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303" y="4437112"/>
            <a:ext cx="2825158" cy="21456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65" t="52861" r="12897" b="4704"/>
          <a:stretch/>
        </p:blipFill>
        <p:spPr bwMode="auto">
          <a:xfrm>
            <a:off x="3060725" y="3861048"/>
            <a:ext cx="3684840" cy="20804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04912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692573" y="27384"/>
            <a:ext cx="8027951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МЕРОПРИЯТИЯ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ПРОВОДИМЫЕ В РАМКАХ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ПРАЗДНИКОВ, УТРЕННИКОВ, АКЦИЙ,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ПРЕДСТАВЛЕНИЙ, КОНЦЕРТОВ.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AutoShape 2" descr="https://sun9-51.userapi.com/s/v1/ig2/wH-ugkUhmgjDgF1nWCI_vTbUdR9vlvI61ANDsxhcB4McLLFVgMJ95WzeZ33iuR8UYqWFisdGpudUm60FmJBmd68D.jpg?quality=95&amp;as=32x32,48x48,72x72,108x108,160x160,240x240,360x360,480x480,540x540,640x640,720x720,1080x1080,1280x1280,1440x1440,1581x1581&amp;from=bu&amp;u=lGrlVsT1soWfyOsY8Z9Hi_Ogn8OkpcwXkui7p1dS9A8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165" y="1388012"/>
            <a:ext cx="2592288" cy="27824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5" descr="https://sun9-44.userapi.com/s/v1/ig2/gQchiaduITpH18ki92sHsXaAQOx10vIcris_rDSLc2YLpGD2sT-raw5zX5dXhGHumKuwKT97Q2PrT-5-GfCpgBr5.jpg?quality=95&amp;as=32x24,48x36,72x55,108x82,160x121,240x182,360x273,480x364,540x409,640x485,720x545,1080x818,1280x969,1440x1091,1599x1211&amp;from=bu&amp;u=WxF914NEJt1mon-84kJ6hyhls8Kz0uZAX9VaUolaHBw&amp;cs=128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AutoShape 8" descr="https://sun9-61.userapi.com/s/v1/ig2/RfHTcVXP4EYs1v5SStHaOvfwAlBBe7cwP39p95mz71h1JaGyLn0Jc5kI4QymQnYx9L-JNwtYyw4_nWDQVlXNxFe0.jpg?quality=95&amp;as=32x24,48x36,72x54,108x81,160x120,240x180,360x270,480x360,540x405,640x480,720x540,1080x810,1280x960&amp;from=bu&amp;u=tKtC5zaAlUdQJ-dCBU69ufLvqtTlF-rMbqFd4P5G6j8&amp;cs=640x0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6395" name="Picture 11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77" t="37649" r="14358" b="34690"/>
          <a:stretch/>
        </p:blipFill>
        <p:spPr bwMode="auto">
          <a:xfrm>
            <a:off x="3707022" y="1753245"/>
            <a:ext cx="3085404" cy="21798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6" name="Picture 12" descr="F:\Конкурс Лучшие детские сады России 2026\фото\кормим птиц зимой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25" t="-1" r="16423" b="-503"/>
          <a:stretch/>
        </p:blipFill>
        <p:spPr bwMode="auto">
          <a:xfrm>
            <a:off x="141015" y="1371885"/>
            <a:ext cx="3351758" cy="28201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F:\Конкурс Лучшие детские сады России 2026\фото\Снежный пес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" r="3349" b="6128"/>
          <a:stretch/>
        </p:blipFill>
        <p:spPr bwMode="auto">
          <a:xfrm>
            <a:off x="3444134" y="4581128"/>
            <a:ext cx="2928959" cy="20166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645" r="4744"/>
          <a:stretch/>
        </p:blipFill>
        <p:spPr bwMode="auto">
          <a:xfrm>
            <a:off x="165406" y="4437112"/>
            <a:ext cx="3111343" cy="21798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558" t="10914" b="5955"/>
          <a:stretch/>
        </p:blipFill>
        <p:spPr bwMode="auto">
          <a:xfrm>
            <a:off x="6589117" y="4415181"/>
            <a:ext cx="3024336" cy="22236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2" descr="https://sun9-79.userapi.com/s/v1/ig2/5aGKRFnu07lyKWTU15L7xhJqKGnKDsNQvpX4m1dY8KNqCzp04Z1Ug_PZMbPK0LDyPrOXwPAgoahILr8Rdca2TTkp.jpg?quality=95&amp;as=32x20,48x31,72x46,108x69,160x102,240x154,360x231,480x307,540x346,640x410,720x461,1080x692,1280x820&amp;from=bu&amp;u=fXhsdb0wjaH3_bJgMVouWBGwB8qW-m26SiwZtDFMGOc&amp;cs=640x0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8537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27384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74" name="Picture 2" descr="F:\Конкурс Лучшие детские сады России 2026\фото\Пикник на участке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989" y="1340768"/>
            <a:ext cx="3144957" cy="21682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6" t="23946" b="16754"/>
          <a:stretch/>
        </p:blipFill>
        <p:spPr bwMode="auto">
          <a:xfrm>
            <a:off x="3622534" y="3888729"/>
            <a:ext cx="2390519" cy="27010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76" t="15126" r="10030" b="26658"/>
          <a:stretch/>
        </p:blipFill>
        <p:spPr bwMode="auto">
          <a:xfrm>
            <a:off x="1126550" y="1340768"/>
            <a:ext cx="2798271" cy="21682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476549" y="-29561"/>
            <a:ext cx="82139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Прогулки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 детском саду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важный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здоровьесберегающий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момент образовательного процесса, во время которого дети играют и много двигаются, что благоприятно сказывается на их физическом и психическом состоянии.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101" y="4149080"/>
            <a:ext cx="2907122" cy="24406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4" descr="https://sun9-30.userapi.com/s/v1/ig2/um5hrCxhxqhlLuaSYIjbbaefaXx9Mq4kNiVRxxBcayTbWy-44Dxo-F8z3cJtue7-TG6gyVqhe8Vl-9nWH5tYTJTU.jpg?quality=95&amp;as=32x20,48x29,72x44,108x66,160x98,240x147,360x220,480x293,540x330,640x391,720x440,810x495&amp;from=bu&amp;u=5PmABa-piXFBz10lZkWzOKcgPCI4GKyBCBA92Pn7YSw&amp;cs=81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14" t="4714" r="9927" b="7367"/>
          <a:stretch/>
        </p:blipFill>
        <p:spPr bwMode="auto">
          <a:xfrm>
            <a:off x="324421" y="4149080"/>
            <a:ext cx="2907122" cy="24406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9248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27384"/>
            <a:ext cx="9786112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2268638" y="51087"/>
            <a:ext cx="5328591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МЕРОПРИЯТИЯ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НАПРАВЛЕННЫЕ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НА УКРЕПЛЕНИЕ ЗДОРОВЬЯ ДЕТЕЙ</a:t>
            </a: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4" t="16099"/>
          <a:stretch/>
        </p:blipFill>
        <p:spPr bwMode="auto">
          <a:xfrm>
            <a:off x="684461" y="1268760"/>
            <a:ext cx="3600400" cy="26363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3" descr="https://sun9-26.userapi.com/s/v1/ig2/3RgUaYvZpsPkj4144LfWjQ379HBu5A2xh8OolqvC3zL3mN1Yx7nEXVm9d6e99noYw7XHUEC6uj3vT0BkNNpIBi01.jpg?quality=95&amp;as=32x24,48x36,72x54,108x81,160x120,240x180,360x270,480x360,540x405,640x480,720x540,1080x810,1280x960&amp;from=bu&amp;u=mVw74z-1IJI1hOlmeOXfNqUbmxPACLRfNHiz7yzkxQE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10" b="12287"/>
          <a:stretch/>
        </p:blipFill>
        <p:spPr bwMode="auto">
          <a:xfrm>
            <a:off x="6229077" y="4073459"/>
            <a:ext cx="2880320" cy="25780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7" descr="https://sun9-75.userapi.com/s/v1/ig2/8zLzJCpS8QrFhW2askzj40tLaFH-6K4Z2FkJlOkoe_WMyH3CZtqoMCgeWY2iL1v1EUxvoSKlLTFHXMPyuqlggwpD.jpg?quality=95&amp;as=32x32,48x48,72x72,108x108,160x160,240x240,360x360,480x480,540x540,640x640,720x720,1080x1080,1280x1280,1440x1440,2560x2560&amp;from=bu&amp;u=6iueJBkxl5azCSjy4mkI_NJm6D5_FYNmFYAzmmLjVL4&amp;cs=54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451371" y="4005064"/>
            <a:ext cx="4922452" cy="26464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10" descr="https://sun9-37.userapi.com/s/v1/ig2/bP2m9N27FEojiH4iVxJBRytQBtonhdAOrzi9x7QJmgc-oYRUf8zIxQWA4XvpSijMIDCyNhniEXXRP995sGsdW5MQ.jpg?quality=95&amp;as=32x21,48x32,72x48,108x72,160x107,240x160,360x240,480x321,540x361,640x427,720x481,822x549&amp;from=bu&amp;u=sz9sdz6IB_Jlaj4ZFGPT5mC5yFNVrqMz_Tu12QRYhQ0&amp;cs=822x0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5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2" descr="https://sun9-46.userapi.com/s/v1/ig2/CIsjcr0xn1H5GglwmeULEmQN8Mrl6QIt1fJ-Ppf3G5yFIzEQzLq0M-OLa6VgzkqrhAcom4TUVelHy6tzBk3uyAW2.jpg?quality=95&amp;as=32x23,48x34,72x51,108x77,160x114,240x171,360x256,480x342,540x385,640x456,720x513,1080x769,1280x912,1394x993&amp;from=bu&amp;u=wPUzmVwbTdC58XEYj6FzchrIqRU73fPuR5hzSwU_UBA&amp;cs=1280x0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222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823" y="1348846"/>
            <a:ext cx="3587696" cy="25562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36433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-27384"/>
            <a:ext cx="9786112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8" name="Picture 6" descr="C:\Users\user\Desktop\p2M4yr2cyHo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304" t="74824" r="12014" b="-1"/>
          <a:stretch/>
        </p:blipFill>
        <p:spPr bwMode="auto">
          <a:xfrm>
            <a:off x="327437" y="1556792"/>
            <a:ext cx="3741400" cy="25118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1764581" y="67238"/>
            <a:ext cx="6408712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МЕРОПРИЯТИЯ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НАПРАВЛЕННЫЕ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НА УКРЕПЛЕНИЕ ЗДОРОВЬЯ ДЕТЕЙ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4" t="8960" r="7419" b="18187"/>
          <a:stretch/>
        </p:blipFill>
        <p:spPr bwMode="auto">
          <a:xfrm>
            <a:off x="300440" y="4218080"/>
            <a:ext cx="3795393" cy="25118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7" t="4157" r="10105" b="8088"/>
          <a:stretch/>
        </p:blipFill>
        <p:spPr bwMode="auto">
          <a:xfrm>
            <a:off x="4644901" y="1556792"/>
            <a:ext cx="4680519" cy="51730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105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822501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Прямоугольник 17"/>
          <p:cNvSpPr/>
          <p:nvPr/>
        </p:nvSpPr>
        <p:spPr>
          <a:xfrm>
            <a:off x="1527467" y="93762"/>
            <a:ext cx="8194384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РАБОТА С РОДИТЕЛЯМИ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РОДИТЕЛЬСКИЙ ФОРУМ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«ШКОЛА И СЕМЬЯ - ПАРТНЁРСТВО РАДИ БУДУЩЕГО»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ea typeface="Tahoma" pitchFamily="34" charset="0"/>
              <a:cs typeface="Times New Roman" pitchFamily="18" charset="0"/>
            </a:endParaRPr>
          </a:p>
        </p:txBody>
      </p:sp>
      <p:pic>
        <p:nvPicPr>
          <p:cNvPr id="19" name="Picture 2" descr="https://sun9-13.userapi.com/impg/wHyhNrHNvmKpLxtKjmysRejejyk_QldVD50Ugw/Lm5p2s0jC3I.jpg?size=2048x2048&amp;quality=95&amp;sign=65905d53edd832fa6ea37769c8625dec&amp;type=albu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266" y="2977202"/>
            <a:ext cx="3153195" cy="35481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s://sun9-25.userapi.com/impg/_5A_DpLuji-OiStsSwCdaOpCNREbNoHOqPo1hQ/NuJ9aSfTsUs.jpg?size=2048x2048&amp;quality=95&amp;sign=04f2615c2d7d6c471fac9877fb61be17&amp;type=albu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385564"/>
            <a:ext cx="3123837" cy="35481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12" t="4989" r="5078" b="6494"/>
          <a:stretch/>
        </p:blipFill>
        <p:spPr bwMode="auto">
          <a:xfrm>
            <a:off x="3492773" y="2041099"/>
            <a:ext cx="2967485" cy="354814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7133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27384"/>
            <a:ext cx="9822501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Прямоугольник 17"/>
          <p:cNvSpPr/>
          <p:nvPr/>
        </p:nvSpPr>
        <p:spPr>
          <a:xfrm>
            <a:off x="1527467" y="93762"/>
            <a:ext cx="8194384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РАБОТА С РОДИТЕЛЯМИ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РОДИТЕЛЬСКИЙ ФОРУМ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«ШКОЛА И СЕМЬЯ — ПАРТНЁРСТВО РАДИ БУДУЩЕГО»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ea typeface="Tahoma" pitchFamily="34" charset="0"/>
              <a:cs typeface="Times New Roman" pitchFamily="18" charset="0"/>
            </a:endParaRPr>
          </a:p>
        </p:txBody>
      </p:sp>
      <p:sp>
        <p:nvSpPr>
          <p:cNvPr id="4" name="AutoShape 2" descr="https://sun9-82.userapi.com/s/v1/ig2/WFAUlQimXkLHk214F22wdyJhpjtD87OC_deyLQ_QSFJ-6kRMrsF7vGsPPNi5bwcrrojHhyLhDd3Ah0DRs1kQykDG.jpg?quality=95&amp;as=32x24,48x36,72x54,108x81,160x120,240x180,360x270,480x360,540x405,640x480,720x540,1000x750&amp;from=bu&amp;u=AWE_yXMZHJdmMZqpnvTk6ueiFPIgBKqF7pADdh4pKl8&amp;cs=100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890" y="4097214"/>
            <a:ext cx="3583507" cy="263577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088" y="1281236"/>
            <a:ext cx="3503309" cy="26820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37" t="19500" r="14218" b="14167"/>
          <a:stretch/>
        </p:blipFill>
        <p:spPr bwMode="auto">
          <a:xfrm>
            <a:off x="738574" y="1327492"/>
            <a:ext cx="3906327" cy="26357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9" t="12500" r="1250"/>
          <a:stretch/>
        </p:blipFill>
        <p:spPr bwMode="auto">
          <a:xfrm>
            <a:off x="755186" y="4117425"/>
            <a:ext cx="3528392" cy="26155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1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25371" y="0"/>
            <a:ext cx="9822501" cy="6890998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2" descr="https://sun9-16.userapi.com/s/v1/ig2/O3Yo-c3qwAVaKqf1j74_UiiMRyW11TAFznYzqsRH0gnM5O5xtlBRHK6XIgWffRGPPc4ZA_u-LjNeoV7Wj_zM4KAj.jpg?quality=95&amp;crop=0,0,1920,1440&amp;as=32x24,48x36,72x54,108x81,160x120,240x180,360x270,480x360,540x405,640x480,720x540,1080x810,1280x960,1440x1080,1920x1440&amp;from=bu&amp;u=hva2_sgn9MBVN8ahREZBau4WqpFULMSddjRZtVCxIjY&amp;cs=640x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842" r="3424"/>
          <a:stretch/>
        </p:blipFill>
        <p:spPr bwMode="auto">
          <a:xfrm>
            <a:off x="508329" y="4440257"/>
            <a:ext cx="3389212" cy="23203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Прямоугольник 5"/>
          <p:cNvSpPr/>
          <p:nvPr/>
        </p:nvSpPr>
        <p:spPr>
          <a:xfrm>
            <a:off x="327437" y="4074676"/>
            <a:ext cx="45094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МАСТЕР-КЛАСС «РИСОВАНИЕ ЭБРУ»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1527467" y="93762"/>
            <a:ext cx="8194384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РАБОТА С РОДИТЕЛЯМИ </a:t>
            </a:r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t="24540" r="-4076"/>
          <a:stretch/>
        </p:blipFill>
        <p:spPr bwMode="auto">
          <a:xfrm>
            <a:off x="5940775" y="4433336"/>
            <a:ext cx="3219329" cy="233417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Прямоугольник 11"/>
          <p:cNvSpPr/>
          <p:nvPr/>
        </p:nvSpPr>
        <p:spPr>
          <a:xfrm>
            <a:off x="5341612" y="3646765"/>
            <a:ext cx="46318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МАСТЕР-КЛАСС «ИГРОВЫЕЧУДЕСА НА КОНЧИКАХ ПАЛЬЦЕВ»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" t="26947"/>
          <a:stretch/>
        </p:blipFill>
        <p:spPr bwMode="auto">
          <a:xfrm>
            <a:off x="5758877" y="1035743"/>
            <a:ext cx="3583126" cy="23212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Прямоугольник 13"/>
          <p:cNvSpPr/>
          <p:nvPr/>
        </p:nvSpPr>
        <p:spPr>
          <a:xfrm>
            <a:off x="5741418" y="600960"/>
            <a:ext cx="37388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ВОРКШОП «КОД ЗДОРОВЬЯ»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029672" y="597350"/>
            <a:ext cx="45725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ИНТЕРАКТИВНЫЙ ПРАКТИКУМ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«ТРУДОВОЕ ВОСПИТАНИЕ ДОШКОЛЬНИКА: ОТ ПРОСТОГО К ЗНАЧИМОМУ».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4" name="Picture 6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0" t="33947" r="19429" b="-1283"/>
          <a:stretch/>
        </p:blipFill>
        <p:spPr bwMode="auto">
          <a:xfrm>
            <a:off x="1466650" y="1755823"/>
            <a:ext cx="3698599" cy="23212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2677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822501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908598" y="96882"/>
            <a:ext cx="6336704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РАБОТА С РОДИТЕЛЯМИ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Tahoma" pitchFamily="34" charset="0"/>
                <a:cs typeface="Times New Roman" pitchFamily="18" charset="0"/>
              </a:rPr>
              <a:t>МАСТЕР-КЛАСС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Tahoma" pitchFamily="34" charset="0"/>
                <a:cs typeface="Times New Roman" pitchFamily="18" charset="0"/>
              </a:rPr>
              <a:t>«СЕВЕРНАЯ БЕРЕГИНЯ»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ea typeface="Tahoma" pitchFamily="34" charset="0"/>
              <a:cs typeface="Times New Roman" pitchFamily="18" charset="0"/>
            </a:endParaRPr>
          </a:p>
        </p:txBody>
      </p:sp>
      <p:pic>
        <p:nvPicPr>
          <p:cNvPr id="10" name="Picture 4" descr="https://sun9-55.userapi.com/impg/bYPOk9s-qLNrGUkNI_CaHNzQTO6KHJzcQZhB9g/-72aEE51Rxo.jpg?size=1280x960&amp;quality=95&amp;sign=b6af758724ba8fcc6e44e4515e8de52d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" t="8605" r="-184" b="12091"/>
          <a:stretch/>
        </p:blipFill>
        <p:spPr bwMode="auto">
          <a:xfrm>
            <a:off x="180404" y="1407850"/>
            <a:ext cx="4792871" cy="31012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s://sun9-59.userapi.com/impg/hMhDVaGpNAQcLNq3XzEg2-6aKd0XexHBaLGMHQ/baeSmxPFBYM.jpg?size=1600x720&amp;quality=95&amp;sign=657d9fd40a28f4dfac681298c0db10ca&amp;type=album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t="3931" r="19577"/>
          <a:stretch/>
        </p:blipFill>
        <p:spPr bwMode="auto">
          <a:xfrm>
            <a:off x="5148957" y="2920018"/>
            <a:ext cx="4533507" cy="31012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2967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822501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976418" y="133155"/>
            <a:ext cx="7204988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РАБОТА С РОДИТЕЛЯМИ </a:t>
            </a:r>
          </a:p>
          <a:p>
            <a:pPr algn="ctr"/>
            <a:r>
              <a:rPr lang="ru-RU" altLang="ko-KR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Tahoma" pitchFamily="34" charset="0"/>
                <a:cs typeface="Times New Roman" pitchFamily="18" charset="0"/>
              </a:rPr>
              <a:t>ГОРОДСКОЙ ШАХМАТНЫЙ ТУРНИР</a:t>
            </a:r>
          </a:p>
        </p:txBody>
      </p:sp>
      <p:pic>
        <p:nvPicPr>
          <p:cNvPr id="10" name="Picture 4" descr="https://sun9-26.userapi.com/impg/Xb2pXy7YP_3Bovi9I4FfPHkLhAXcRiOs2sTHfQ/FqNx7cEDL04.jpg?size=1010x718&amp;quality=95&amp;sign=0b4351ed4c28e910bd74178cfff1c512&amp;type=albu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97" y="1268760"/>
            <a:ext cx="2880320" cy="22778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s://sun9-70.userapi.com/impg/cFsAjx_008LGuiqT3SYP9vdiegcqnJ9izkvCHw/7KrVauaa37I.jpg?size=1179x798&amp;quality=95&amp;sign=9c3cce85214138d5630bebcd565831c9&amp;type=album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951"/>
          <a:stretch/>
        </p:blipFill>
        <p:spPr bwMode="auto">
          <a:xfrm>
            <a:off x="6805141" y="1295862"/>
            <a:ext cx="2880320" cy="22778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s://sun9-68.userapi.com/impg/d-3EGiX6kGYShx3A6_BxtNrJVSsOyuuDPBNU2g/Dt4_hxbfNYQ.jpg?size=1058x1600&amp;quality=95&amp;sign=364afb717c94396a688a0ad66006f2ca&amp;type=album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555" b="18231"/>
          <a:stretch/>
        </p:blipFill>
        <p:spPr bwMode="auto">
          <a:xfrm>
            <a:off x="6589117" y="4166575"/>
            <a:ext cx="3096344" cy="26468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https://sun9-15.userapi.com/impg/HwXFSrx3c8RV5PgGdi3Koor6e2UfYMTq_a9Tdg/9TjEXj-KsZQ.jpg?size=1179x798&amp;quality=95&amp;sign=5526d53e895a554976e3283380b9f19f&amp;type=album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231" b="1541"/>
          <a:stretch/>
        </p:blipFill>
        <p:spPr bwMode="auto">
          <a:xfrm>
            <a:off x="180405" y="4300778"/>
            <a:ext cx="3207499" cy="25125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s://sun9-60.userapi.com/impg/H9jqvs6jDwLe_gBOdeSBzFyqej5DvHLHwVDQKQ/iC5OjOgtTqE.jpg?size=1179x763&amp;quality=95&amp;sign=e6e9062d52799c3f93ea0d1faf733ce9&amp;type=album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828" r="3091" b="10301"/>
          <a:stretch/>
        </p:blipFill>
        <p:spPr bwMode="auto">
          <a:xfrm>
            <a:off x="3204741" y="1556792"/>
            <a:ext cx="3384376" cy="215322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3328882" y="3789040"/>
            <a:ext cx="3260235" cy="286232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 ВОЗРАСТНОЙ КАТЕГОРИИ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5–6 ЛЕТ</a:t>
            </a:r>
            <a:b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en-US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III -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МЕСТО 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-</a:t>
            </a:r>
            <a:r>
              <a:rPr lang="ru-RU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СЕМЬЯ ПАНЖАР</a:t>
            </a:r>
          </a:p>
          <a:p>
            <a:pPr algn="ctr"/>
            <a:r>
              <a:rPr lang="en-US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В ВОЗРАСТНОЙ КАТЕГОРИИ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6–7 ЛЕТ</a:t>
            </a:r>
            <a:b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en-US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III -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МЕСТО 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- СЕМЬЯ РАМАЗАНОВЫХ</a:t>
            </a:r>
          </a:p>
        </p:txBody>
      </p:sp>
      <p:pic>
        <p:nvPicPr>
          <p:cNvPr id="17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6515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100651" y="7938"/>
            <a:ext cx="9822501" cy="69061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852428" y="117826"/>
            <a:ext cx="6760373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РАБОТА С РОДИТЕЛЯМИ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ГОРОДСКОЕ СОРЕВНОВАНИЕ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«ПАПА, МАМА, Я - СПОРТИВНАЯ СЕМЬЯ»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4" descr="https://sun9-71.userapi.com/impg/Ix94EL7s-cSkJQ2LrooaOJKXQUGOQI0l4kv6Eg/hcdlVWJOXxA.jpg?size=960x1011&amp;quality=95&amp;sign=f7549db0ec889f9d6677ffc9b7e588cc&amp;type=album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470" r="4074" b="19599"/>
          <a:stretch/>
        </p:blipFill>
        <p:spPr bwMode="auto">
          <a:xfrm>
            <a:off x="324421" y="1572326"/>
            <a:ext cx="4343970" cy="34304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-323651" y="5225473"/>
            <a:ext cx="4920723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III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МЕСТО 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- СЕМЬЯ  НУРМАГОМЕДОВЫХ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УЧАСТНИКИ -  СЕМЬЯ ПЕТРОВЫХ  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66" t="11918" r="15136" b="3859"/>
          <a:stretch/>
        </p:blipFill>
        <p:spPr bwMode="auto">
          <a:xfrm>
            <a:off x="5586624" y="1575956"/>
            <a:ext cx="3450765" cy="34304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5106058" y="5302949"/>
            <a:ext cx="4435387" cy="64633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ru-RU" sz="1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УЧАСТНИКИ </a:t>
            </a:r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- СЕМЬЯ  КОЧНЕВЫХ</a:t>
            </a:r>
          </a:p>
          <a:p>
            <a:pPr algn="ctr"/>
            <a:r>
              <a:rPr lang="ru-RU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УЧАСТНИКИ -  СЕМЬЯ ЛУЦКИХ</a:t>
            </a:r>
          </a:p>
        </p:txBody>
      </p:sp>
      <p:pic>
        <p:nvPicPr>
          <p:cNvPr id="14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141964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5384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35619" y="0"/>
            <a:ext cx="9822501" cy="690262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865842" y="96882"/>
            <a:ext cx="7155391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РАБОТА С РОДИТЕЛЯМИ </a:t>
            </a:r>
          </a:p>
          <a:p>
            <a:pPr algn="ctr"/>
            <a:r>
              <a:rPr lang="ru-RU" sz="2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КОНСУЛЬТАТИВНЫЙ ПУНКТ</a:t>
            </a:r>
            <a:endParaRPr lang="ru-RU" altLang="ko-KR" sz="20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14" descr="Работа с родителями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0" t="6275" r="53111" b="55128"/>
          <a:stretch/>
        </p:blipFill>
        <p:spPr bwMode="auto">
          <a:xfrm>
            <a:off x="7397483" y="4871281"/>
            <a:ext cx="1623750" cy="16139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Работа с родителями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1" t="44898" r="47281" b="16258"/>
          <a:stretch/>
        </p:blipFill>
        <p:spPr bwMode="auto">
          <a:xfrm>
            <a:off x="2412653" y="4871281"/>
            <a:ext cx="1773439" cy="15832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8" descr="Работа с родителями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68" t="44488" r="3396" b="14123"/>
          <a:stretch/>
        </p:blipFill>
        <p:spPr bwMode="auto">
          <a:xfrm>
            <a:off x="5154740" y="5344624"/>
            <a:ext cx="1506385" cy="15406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0" descr="Работа с родителями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99" t="3070" r="9343" b="58244"/>
          <a:stretch/>
        </p:blipFill>
        <p:spPr bwMode="auto">
          <a:xfrm>
            <a:off x="307975" y="5332717"/>
            <a:ext cx="1436441" cy="15526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188880" y="4077072"/>
            <a:ext cx="481820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https://ds-crr-pokachi-r86.gosweb.gosuslugi.ru/nash-detskiy-sad/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6085060" y="4410327"/>
            <a:ext cx="344998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https://vk.com/club153498383</a:t>
            </a:r>
            <a:endParaRPr lang="ru-RU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6" t="9656" r="-292" b="8140"/>
          <a:stretch/>
        </p:blipFill>
        <p:spPr bwMode="auto">
          <a:xfrm>
            <a:off x="213409" y="1268760"/>
            <a:ext cx="5511612" cy="27155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29" t="5317" r="9868" b="3558"/>
          <a:stretch/>
        </p:blipFill>
        <p:spPr bwMode="auto">
          <a:xfrm>
            <a:off x="5207192" y="1652795"/>
            <a:ext cx="4478269" cy="27575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4378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1" y="-12307"/>
            <a:ext cx="9720524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339235" y="7937"/>
            <a:ext cx="838129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РАЗВИВАЮЩАЯ </a:t>
            </a:r>
          </a:p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ПРЕДМЕТНО - ПРОСТРАНСТВЕННАЯ </a:t>
            </a:r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СРЕДА</a:t>
            </a:r>
            <a:endParaRPr lang="ru-RU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5061517" y="2132856"/>
            <a:ext cx="39725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Кабинет психолога 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787436" y="5248991"/>
            <a:ext cx="486311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Кабинет логопеда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2" descr="https://ds-crr-pokachi-r86.gosweb.gosuslugi.ru/netcat_files/generated/107/189/800x450/2/38ba5688fd3e00f9f454ee33f441cf60.jpg?crop=0%3A0%3A0%3A0&amp;hash=1596767ca9d4e13237d9b25d0468d47f&amp;resize_mode=0&amp;wm_m=0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53" y="1321018"/>
            <a:ext cx="3878964" cy="30915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:\Конкурс Лучшие детские сады России 2026\фото\логопедический кабинет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941" y="3501008"/>
            <a:ext cx="4088616" cy="31409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32578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103112" y="1"/>
            <a:ext cx="9824961" cy="6923839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4789945" y="2425294"/>
            <a:ext cx="16551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Изостудия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AutoShape 2" descr="https://sun9-26.userapi.com/s/v1/ig2/67L7fvnlIXxvgFlPVeBBOoZ3u8sekLljNzsSotL-Lj4H-HBsCX2xl5Ou9dWgMTWiXc22IJmd7YZQxoCAnuiYjw4w.jpg?quality=95&amp;as=32x16,48x23,72x35,108x52,160x78,240x117,360x175,480x233,540x262,640x311,720x350,1080x525,1280x622,1440x700,2560x1244&amp;from=bu&amp;u=NFbV4CvWrDBfHI7qI4aFhk2sLJvHVQYXziKtnb8apcc&amp;cs=640x0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527467" y="7937"/>
            <a:ext cx="8193057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РАЗВИВАЮЩАЯ </a:t>
            </a:r>
          </a:p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ПРЕДМЕТНО - ПРОСТРАНСТВЕННАЯ </a:t>
            </a:r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СРЕДА</a:t>
            </a:r>
            <a:endParaRPr lang="ru-RU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4" descr="C:\Users\user\Desktop\IMG_89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01" r="8542"/>
          <a:stretch/>
        </p:blipFill>
        <p:spPr bwMode="auto">
          <a:xfrm>
            <a:off x="5168641" y="3649791"/>
            <a:ext cx="3901414" cy="30148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직사각형 22"/>
          <p:cNvSpPr/>
          <p:nvPr/>
        </p:nvSpPr>
        <p:spPr>
          <a:xfrm>
            <a:off x="3060725" y="5157192"/>
            <a:ext cx="214284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Комната</a:t>
            </a:r>
            <a:r>
              <a:rPr lang="ru-RU" altLang="ko-KR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ru-RU" altLang="ko-KR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«Русская изба»</a:t>
            </a:r>
          </a:p>
        </p:txBody>
      </p:sp>
      <p:pic>
        <p:nvPicPr>
          <p:cNvPr id="13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48" t="6195" r="10749" b="10860"/>
          <a:stretch/>
        </p:blipFill>
        <p:spPr bwMode="auto">
          <a:xfrm>
            <a:off x="931248" y="1318003"/>
            <a:ext cx="3858697" cy="30148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5967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103112" y="1"/>
            <a:ext cx="9824961" cy="6923839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645469" y="7937"/>
            <a:ext cx="8075056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РАЗВИВАЮЩАЯ </a:t>
            </a:r>
          </a:p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ПРЕДМЕТНО - ПРОСТРАНСТВЕННАЯ </a:t>
            </a:r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СРЕДА</a:t>
            </a:r>
            <a:endParaRPr lang="ru-RU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2201062" y="5373216"/>
            <a:ext cx="251049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Театральная студия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 flipH="1">
            <a:off x="4554691" y="2359284"/>
            <a:ext cx="29818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Музыкальный зал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AutoShape 6" descr="https://sun9-63.userapi.com/s/v1/ig2/tcsC-cLngdcgEkRPRmG9qPiaqsGfM6TIvXw8iZH3fAcBd5ufHtCLFfdaxcttPPrn0rNWIsGDJA1O-aCcDY8SRmGb.jpg?quality=95&amp;as=32x34,48x50,72x76,108x114,160x168,240x252,360x379,480x505,540x568,640x673,720x757,1080x1136,1280x1346,1440x1515,2434x2560&amp;from=bu&amp;u=lJdpDjYt8Oh_95-JYW5lCAWxskSijvmSrDRHAQi4JVc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10" descr="https://sun9-1.userapi.com/s/v1/ig2/wlat8VTrcyD3y4QBlWywi_VkiFwWRBdRu88osRghFhT4rlNnWxyb6khlfNbDFPcExsrqnW_VNbnqtfA5LjftQ8RJ.jpg?quality=95&amp;as=32x24,48x36,72x54,108x81,160x120,240x180,360x270,480x360,540x405,640x480,720x540,1080x810,1280x960,1440x1080,1600x1200&amp;from=bu&amp;cs=1280x0"/>
          <p:cNvSpPr>
            <a:spLocks noChangeAspect="1" noChangeArrowheads="1"/>
          </p:cNvSpPr>
          <p:nvPr/>
        </p:nvSpPr>
        <p:spPr bwMode="auto">
          <a:xfrm>
            <a:off x="489468" y="1603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04" t="-23" r="3941" b="13334"/>
          <a:stretch/>
        </p:blipFill>
        <p:spPr bwMode="auto">
          <a:xfrm>
            <a:off x="573157" y="1556792"/>
            <a:ext cx="3866639" cy="30915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6" descr="C:\Users\user\Desktop\g5MysTaWlSM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27" t="5129" r="-760" b="-5129"/>
          <a:stretch/>
        </p:blipFill>
        <p:spPr bwMode="auto">
          <a:xfrm>
            <a:off x="5110278" y="3461920"/>
            <a:ext cx="3884806" cy="32870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5522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825188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262675" y="7937"/>
            <a:ext cx="845785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РАЗВИВАЮЩАЯ </a:t>
            </a:r>
          </a:p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ПРЕДМЕТНО - ПРОСТРАНСТВЕННАЯ </a:t>
            </a:r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СРЕДА</a:t>
            </a:r>
            <a:endParaRPr lang="ru-RU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 flipH="1">
            <a:off x="4797061" y="2132857"/>
            <a:ext cx="219922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Физкультурно –интерактивный комплекс</a:t>
            </a:r>
          </a:p>
        </p:txBody>
      </p:sp>
      <p:pic>
        <p:nvPicPr>
          <p:cNvPr id="15" name="Picture 6" descr="https://ds-crr-pokachi-r86.gosweb.gosuslugi.ru/netcat_files/generated/107/189/800x450/4/38ba5688fd3e00f9f454ee33f441cf60.jpg?crop=0%3A0%3A0%3A0&amp;hash=1596767ca9d4e13237d9b25d0468d47f&amp;resize_mode=0&amp;wm_m=0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7" t="17824" r="1" b="13055"/>
          <a:stretch/>
        </p:blipFill>
        <p:spPr bwMode="auto">
          <a:xfrm>
            <a:off x="489469" y="1406488"/>
            <a:ext cx="3944146" cy="29586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718" y="3483594"/>
            <a:ext cx="4134038" cy="3113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Прямоугольник 15"/>
          <p:cNvSpPr/>
          <p:nvPr/>
        </p:nvSpPr>
        <p:spPr>
          <a:xfrm flipH="1">
            <a:off x="3505963" y="4840417"/>
            <a:ext cx="198563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Бассейн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3709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38820" y="0"/>
            <a:ext cx="9786112" cy="6910273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715256" y="7937"/>
            <a:ext cx="8005269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РАЗВИВАЮЩАЯ </a:t>
            </a:r>
            <a:endParaRPr lang="ru-RU" sz="25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ПРЕДМЕТНО </a:t>
            </a:r>
            <a:r>
              <a:rPr lang="ru-RU" sz="25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- ПРОСТРАНСТВЕННАЯ </a:t>
            </a:r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СРЕДА</a:t>
            </a:r>
            <a:endParaRPr lang="ru-RU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Прямоугольник 20"/>
          <p:cNvSpPr/>
          <p:nvPr/>
        </p:nvSpPr>
        <p:spPr>
          <a:xfrm flipH="1">
            <a:off x="3888450" y="4555737"/>
            <a:ext cx="214363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«Сиреневая </a:t>
            </a:r>
            <a:r>
              <a:rPr lang="ru-RU" altLang="ko-KR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мультстудия</a:t>
            </a:r>
            <a:r>
              <a:rPr lang="ru-RU" altLang="ko-KR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»</a:t>
            </a:r>
            <a:endParaRPr lang="ru-RU" altLang="ko-KR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8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84" t="12335" r="-3289" b="3689"/>
          <a:stretch/>
        </p:blipFill>
        <p:spPr bwMode="auto">
          <a:xfrm>
            <a:off x="165406" y="1444931"/>
            <a:ext cx="3492003" cy="3787915"/>
          </a:xfrm>
          <a:prstGeom prst="roundRect">
            <a:avLst>
              <a:gd name="adj" fmla="val 16667"/>
            </a:avLst>
          </a:prstGeom>
          <a:ln w="9525">
            <a:noFill/>
            <a:miter lim="800000"/>
            <a:headEnd/>
            <a:tailEnd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4" name="Прямоугольник 13"/>
          <p:cNvSpPr/>
          <p:nvPr/>
        </p:nvSpPr>
        <p:spPr>
          <a:xfrm>
            <a:off x="3616534" y="2132856"/>
            <a:ext cx="206510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Цифровая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лаборатория 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316" y="2992331"/>
            <a:ext cx="3499664" cy="37774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1103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-65588" y="0"/>
            <a:ext cx="9825188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262675" y="7937"/>
            <a:ext cx="845785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РАЗВИВАЮЩАЯ </a:t>
            </a:r>
          </a:p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ПРЕДМЕТНО - ПРОСТРАНСТВЕННАЯ СРЕДА</a:t>
            </a:r>
            <a:endParaRPr lang="ru-RU" sz="25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 flipH="1">
            <a:off x="4723204" y="2396523"/>
            <a:ext cx="32767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Уголок </a:t>
            </a:r>
          </a:p>
          <a:p>
            <a:pPr algn="ctr"/>
            <a:r>
              <a:rPr lang="ru-RU" altLang="ko-KR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Стратегий</a:t>
            </a:r>
            <a:endParaRPr lang="ru-RU" altLang="ko-KR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HP\Downloads\20260507_07342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438" y="1560950"/>
            <a:ext cx="3866312" cy="30154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P\Downloads\20260507_07344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t="41222" r="-683" b="5527"/>
          <a:stretch/>
        </p:blipFill>
        <p:spPr bwMode="auto">
          <a:xfrm>
            <a:off x="4827469" y="3539514"/>
            <a:ext cx="4551692" cy="26880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36389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4409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7938"/>
            <a:ext cx="9822501" cy="6858000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1527467" y="83977"/>
            <a:ext cx="8190739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ИНФОРМАЦИОННО-КОММУНИКАЦИОННЫЕ </a:t>
            </a:r>
          </a:p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ТЕХНОЛОГИИ,</a:t>
            </a:r>
          </a:p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ИНФОРМАЦИОННАЯ СРЕДА </a:t>
            </a:r>
            <a:r>
              <a:rPr lang="ru-RU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</a:p>
        </p:txBody>
      </p:sp>
      <p:pic>
        <p:nvPicPr>
          <p:cNvPr id="11" name="Picture 10" descr="https://sun9-24.userapi.com/impg/ygfdx_zTiv1QHfbw7n3-a6Rf8vSvhpZq7kHHmg/dCMXoXlOm2w.jpg?size=2560x2560&amp;quality=95&amp;sign=4731077ad52c0d29e3c3d9ad4e6c6eff&amp;type=albu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280" y="1747342"/>
            <a:ext cx="4290661" cy="44899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Lenovo\Pictures\20190213_111853 (3)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964" y="1376640"/>
            <a:ext cx="3636433" cy="2456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s://sun9-38.userapi.com/impg/x2Df85Ud2V-NWin7jXi23TX1NTos9e7a_pwqLA/YuQt2XT03K4.jpg?size=1506x803&amp;quality=95&amp;sign=bc39f3fed465e24f1a2f94c4e4918554&amp;type=album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606" y="4149080"/>
            <a:ext cx="3733799" cy="25500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4603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grpSp>
        <p:nvGrpSpPr>
          <p:cNvPr id="18" name="Группа 17"/>
          <p:cNvGrpSpPr/>
          <p:nvPr/>
        </p:nvGrpSpPr>
        <p:grpSpPr>
          <a:xfrm>
            <a:off x="-12179" y="-299"/>
            <a:ext cx="9829477" cy="6978465"/>
            <a:chOff x="12733" y="-51670"/>
            <a:chExt cx="9829477" cy="6978465"/>
          </a:xfrm>
        </p:grpSpPr>
        <p:pic>
          <p:nvPicPr>
            <p:cNvPr id="3" name="Picture 3" descr="F:\Конкурс Лучшие детские сады России 2026\фон-фон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701" t="25454" r="4792" b="5555"/>
            <a:stretch/>
          </p:blipFill>
          <p:spPr bwMode="auto">
            <a:xfrm>
              <a:off x="12733" y="-51670"/>
              <a:ext cx="9829477" cy="6921850"/>
            </a:xfrm>
            <a:prstGeom prst="rect">
              <a:avLst/>
            </a:prstGeom>
            <a:noFill/>
            <a:ln>
              <a:solidFill>
                <a:srgbClr val="CBA9E5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5" name="Группа 14"/>
            <p:cNvGrpSpPr/>
            <p:nvPr/>
          </p:nvGrpSpPr>
          <p:grpSpPr>
            <a:xfrm rot="1350033">
              <a:off x="3466133" y="409940"/>
              <a:ext cx="1233567" cy="1857438"/>
              <a:chOff x="-1419" y="-2137"/>
              <a:chExt cx="624892" cy="980721"/>
            </a:xfrm>
            <a:solidFill>
              <a:srgbClr val="FF0000"/>
            </a:solidFill>
          </p:grpSpPr>
          <p:sp>
            <p:nvSpPr>
              <p:cNvPr id="16" name="Стрелка вниз 15"/>
              <p:cNvSpPr/>
              <p:nvPr/>
            </p:nvSpPr>
            <p:spPr>
              <a:xfrm rot="19678624">
                <a:off x="123228" y="-2137"/>
                <a:ext cx="484632" cy="980721"/>
              </a:xfrm>
              <a:prstGeom prst="downArrow">
                <a:avLst/>
              </a:prstGeom>
              <a:grpFill/>
              <a:ln>
                <a:solidFill>
                  <a:srgbClr val="DAC2E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ru-RU">
                  <a:solidFill>
                    <a:srgbClr val="7030A0"/>
                  </a:solidFill>
                </a:endParaRPr>
              </a:p>
            </p:txBody>
          </p:sp>
          <p:sp>
            <p:nvSpPr>
              <p:cNvPr id="17" name="Овал 16"/>
              <p:cNvSpPr/>
              <p:nvPr/>
            </p:nvSpPr>
            <p:spPr>
              <a:xfrm rot="20530950">
                <a:off x="-1419" y="87488"/>
                <a:ext cx="624892" cy="631527"/>
              </a:xfrm>
              <a:prstGeom prst="ellipse">
                <a:avLst/>
              </a:prstGeom>
              <a:solidFill>
                <a:schemeClr val="bg1"/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r>
                  <a:rPr lang="ru-RU" dirty="0" smtClean="0"/>
                  <a:t>11</a:t>
                </a:r>
                <a:endParaRPr lang="ru-RU" dirty="0"/>
              </a:p>
            </p:txBody>
          </p:sp>
        </p:grpSp>
        <p:grpSp>
          <p:nvGrpSpPr>
            <p:cNvPr id="19" name="Группа 18"/>
            <p:cNvGrpSpPr/>
            <p:nvPr/>
          </p:nvGrpSpPr>
          <p:grpSpPr>
            <a:xfrm rot="2689612">
              <a:off x="4741537" y="361484"/>
              <a:ext cx="1216554" cy="1883413"/>
              <a:chOff x="-1419" y="-2137"/>
              <a:chExt cx="624892" cy="980721"/>
            </a:xfrm>
            <a:solidFill>
              <a:srgbClr val="FF0000"/>
            </a:solidFill>
          </p:grpSpPr>
          <p:sp>
            <p:nvSpPr>
              <p:cNvPr id="20" name="Стрелка вниз 19"/>
              <p:cNvSpPr/>
              <p:nvPr/>
            </p:nvSpPr>
            <p:spPr>
              <a:xfrm rot="19678624">
                <a:off x="123228" y="-2137"/>
                <a:ext cx="484632" cy="980721"/>
              </a:xfrm>
              <a:prstGeom prst="downArrow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ru-RU">
                  <a:solidFill>
                    <a:srgbClr val="7030A0"/>
                  </a:solidFill>
                </a:endParaRPr>
              </a:p>
            </p:txBody>
          </p:sp>
          <p:sp>
            <p:nvSpPr>
              <p:cNvPr id="21" name="Овал 20"/>
              <p:cNvSpPr/>
              <p:nvPr/>
            </p:nvSpPr>
            <p:spPr>
              <a:xfrm rot="20530950">
                <a:off x="-1419" y="87488"/>
                <a:ext cx="624892" cy="631527"/>
              </a:xfrm>
              <a:prstGeom prst="ellipse">
                <a:avLst/>
              </a:prstGeom>
              <a:solidFill>
                <a:schemeClr val="bg1"/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ru-RU"/>
              </a:p>
            </p:txBody>
          </p:sp>
        </p:grpSp>
        <p:grpSp>
          <p:nvGrpSpPr>
            <p:cNvPr id="28" name="Группа 27"/>
            <p:cNvGrpSpPr/>
            <p:nvPr/>
          </p:nvGrpSpPr>
          <p:grpSpPr>
            <a:xfrm rot="14306610">
              <a:off x="3420025" y="5386095"/>
              <a:ext cx="1883414" cy="1197986"/>
              <a:chOff x="-167249" y="230936"/>
              <a:chExt cx="954087" cy="632533"/>
            </a:xfrm>
            <a:solidFill>
              <a:srgbClr val="009900"/>
            </a:solidFill>
          </p:grpSpPr>
          <p:sp>
            <p:nvSpPr>
              <p:cNvPr id="29" name="Стрелка вниз 28"/>
              <p:cNvSpPr/>
              <p:nvPr/>
            </p:nvSpPr>
            <p:spPr>
              <a:xfrm rot="18353757">
                <a:off x="60714" y="137345"/>
                <a:ext cx="498161" cy="954087"/>
              </a:xfrm>
              <a:prstGeom prst="downArrow">
                <a:avLst/>
              </a:prstGeom>
              <a:grpFill/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ru-RU">
                  <a:solidFill>
                    <a:srgbClr val="7030A0"/>
                  </a:solidFill>
                </a:endParaRPr>
              </a:p>
            </p:txBody>
          </p:sp>
          <p:sp>
            <p:nvSpPr>
              <p:cNvPr id="30" name="Овал 29"/>
              <p:cNvSpPr/>
              <p:nvPr/>
            </p:nvSpPr>
            <p:spPr>
              <a:xfrm rot="20530950">
                <a:off x="-83154" y="230936"/>
                <a:ext cx="624892" cy="631527"/>
              </a:xfrm>
              <a:prstGeom prst="ellipse">
                <a:avLst/>
              </a:prstGeom>
              <a:solidFill>
                <a:schemeClr val="bg1"/>
              </a:solidFill>
              <a:ln w="57150"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ru-RU"/>
              </a:p>
            </p:txBody>
          </p:sp>
        </p:grpSp>
        <p:grpSp>
          <p:nvGrpSpPr>
            <p:cNvPr id="13" name="Группа 12"/>
            <p:cNvGrpSpPr/>
            <p:nvPr/>
          </p:nvGrpSpPr>
          <p:grpSpPr>
            <a:xfrm>
              <a:off x="1044501" y="801578"/>
              <a:ext cx="7813798" cy="5897512"/>
              <a:chOff x="1007567" y="801578"/>
              <a:chExt cx="7813798" cy="5897512"/>
            </a:xfrm>
          </p:grpSpPr>
          <p:sp>
            <p:nvSpPr>
              <p:cNvPr id="4" name="Овал 3"/>
              <p:cNvSpPr/>
              <p:nvPr/>
            </p:nvSpPr>
            <p:spPr>
              <a:xfrm>
                <a:off x="3616191" y="2441525"/>
                <a:ext cx="2622563" cy="2211113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0" name="Прямоугольник 9"/>
              <p:cNvSpPr/>
              <p:nvPr/>
            </p:nvSpPr>
            <p:spPr>
              <a:xfrm>
                <a:off x="4130745" y="3161605"/>
                <a:ext cx="1588011" cy="819697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 anchorCtr="0"/>
              <a:lstStyle/>
              <a:p>
                <a:pPr algn="ctr"/>
                <a:r>
                  <a:rPr lang="ru-RU" sz="2000" b="1" dirty="0" smtClean="0">
                    <a:solidFill>
                      <a:srgbClr val="002060"/>
                    </a:solidFill>
                    <a:latin typeface="Times New Roman" pitchFamily="18" charset="0"/>
                    <a:cs typeface="Times New Roman" pitchFamily="18" charset="0"/>
                  </a:rPr>
                  <a:t>КРУЖКИ,</a:t>
                </a:r>
              </a:p>
              <a:p>
                <a:pPr algn="ctr"/>
                <a:r>
                  <a:rPr lang="ru-RU" sz="2000" b="1" dirty="0" smtClean="0">
                    <a:solidFill>
                      <a:srgbClr val="00206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algn="ctr"/>
                <a:r>
                  <a:rPr lang="ru-RU" sz="2000" b="1" dirty="0" smtClean="0">
                    <a:solidFill>
                      <a:srgbClr val="002060"/>
                    </a:solidFill>
                    <a:latin typeface="Times New Roman" pitchFamily="18" charset="0"/>
                    <a:cs typeface="Times New Roman" pitchFamily="18" charset="0"/>
                  </a:rPr>
                  <a:t>СЕКЦИИ </a:t>
                </a:r>
                <a:endParaRPr lang="ru-RU" sz="2000" b="1" dirty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grpSp>
            <p:nvGrpSpPr>
              <p:cNvPr id="22" name="Группа 21"/>
              <p:cNvGrpSpPr/>
              <p:nvPr/>
            </p:nvGrpSpPr>
            <p:grpSpPr>
              <a:xfrm rot="5647115">
                <a:off x="6821376" y="1430843"/>
                <a:ext cx="1216554" cy="1883413"/>
                <a:chOff x="-14791" y="-2137"/>
                <a:chExt cx="624892" cy="980721"/>
              </a:xfrm>
              <a:solidFill>
                <a:srgbClr val="FF00FF"/>
              </a:solidFill>
            </p:grpSpPr>
            <p:sp>
              <p:nvSpPr>
                <p:cNvPr id="23" name="Стрелка вниз 22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FF00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24" name="Овал 23"/>
                <p:cNvSpPr/>
                <p:nvPr/>
              </p:nvSpPr>
              <p:spPr>
                <a:xfrm rot="20530950">
                  <a:off x="-14791" y="60336"/>
                  <a:ext cx="624892" cy="645010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FF00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 dirty="0"/>
                </a:p>
              </p:txBody>
            </p:sp>
          </p:grpSp>
          <p:grpSp>
            <p:nvGrpSpPr>
              <p:cNvPr id="25" name="Группа 24"/>
              <p:cNvGrpSpPr/>
              <p:nvPr/>
            </p:nvGrpSpPr>
            <p:grpSpPr>
              <a:xfrm rot="12974261">
                <a:off x="4551351" y="5443865"/>
                <a:ext cx="1883414" cy="1255225"/>
                <a:chOff x="-108951" y="128482"/>
                <a:chExt cx="954087" cy="662755"/>
              </a:xfrm>
              <a:solidFill>
                <a:srgbClr val="FF6600"/>
              </a:solidFill>
            </p:grpSpPr>
            <p:sp>
              <p:nvSpPr>
                <p:cNvPr id="26" name="Стрелка вниз 25"/>
                <p:cNvSpPr/>
                <p:nvPr/>
              </p:nvSpPr>
              <p:spPr>
                <a:xfrm rot="18726424">
                  <a:off x="119012" y="65113"/>
                  <a:ext cx="498161" cy="954087"/>
                </a:xfrm>
                <a:prstGeom prst="downArrow">
                  <a:avLst/>
                </a:prstGeom>
                <a:grpFill/>
                <a:ln>
                  <a:solidFill>
                    <a:srgbClr val="FF66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27" name="Овал 26"/>
                <p:cNvSpPr/>
                <p:nvPr/>
              </p:nvSpPr>
              <p:spPr>
                <a:xfrm rot="19208371">
                  <a:off x="-44568" y="128482"/>
                  <a:ext cx="624892" cy="631527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FF66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31" name="Группа 30"/>
              <p:cNvGrpSpPr/>
              <p:nvPr/>
            </p:nvGrpSpPr>
            <p:grpSpPr>
              <a:xfrm rot="14342874">
                <a:off x="2740591" y="4909989"/>
                <a:ext cx="1216554" cy="1883413"/>
                <a:chOff x="-34117" y="50496"/>
                <a:chExt cx="624892" cy="980721"/>
              </a:xfrm>
              <a:solidFill>
                <a:srgbClr val="009900"/>
              </a:solidFill>
            </p:grpSpPr>
            <p:sp>
              <p:nvSpPr>
                <p:cNvPr id="32" name="Стрелка вниз 31"/>
                <p:cNvSpPr/>
                <p:nvPr/>
              </p:nvSpPr>
              <p:spPr>
                <a:xfrm rot="19288518">
                  <a:off x="92091" y="50496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0099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33" name="Овал 32"/>
                <p:cNvSpPr/>
                <p:nvPr/>
              </p:nvSpPr>
              <p:spPr>
                <a:xfrm rot="20530950">
                  <a:off x="-34117" y="98085"/>
                  <a:ext cx="624892" cy="631527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0099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34" name="Группа 33"/>
              <p:cNvGrpSpPr/>
              <p:nvPr/>
            </p:nvGrpSpPr>
            <p:grpSpPr>
              <a:xfrm rot="16591560">
                <a:off x="1733435" y="4222143"/>
                <a:ext cx="1220697" cy="1883413"/>
                <a:chOff x="-19160" y="-2137"/>
                <a:chExt cx="627020" cy="980721"/>
              </a:xfrm>
              <a:solidFill>
                <a:srgbClr val="6A2D97"/>
              </a:solidFill>
            </p:grpSpPr>
            <p:sp>
              <p:nvSpPr>
                <p:cNvPr id="35" name="Стрелка вниз 34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36" name="Овал 35"/>
                <p:cNvSpPr/>
                <p:nvPr/>
              </p:nvSpPr>
              <p:spPr>
                <a:xfrm rot="20530950">
                  <a:off x="-19160" y="72803"/>
                  <a:ext cx="624892" cy="631527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37" name="Группа 36"/>
              <p:cNvGrpSpPr/>
              <p:nvPr/>
            </p:nvGrpSpPr>
            <p:grpSpPr>
              <a:xfrm>
                <a:off x="2335836" y="876201"/>
                <a:ext cx="1233567" cy="1857438"/>
                <a:chOff x="-1419" y="-2137"/>
                <a:chExt cx="624892" cy="980721"/>
              </a:xfrm>
              <a:solidFill>
                <a:srgbClr val="0070C0"/>
              </a:solidFill>
            </p:grpSpPr>
            <p:sp>
              <p:nvSpPr>
                <p:cNvPr id="38" name="Стрелка вниз 37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39" name="Овал 38"/>
                <p:cNvSpPr/>
                <p:nvPr/>
              </p:nvSpPr>
              <p:spPr>
                <a:xfrm rot="20530950">
                  <a:off x="-1419" y="87488"/>
                  <a:ext cx="624892" cy="631527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40" name="Группа 39"/>
              <p:cNvGrpSpPr/>
              <p:nvPr/>
            </p:nvGrpSpPr>
            <p:grpSpPr>
              <a:xfrm rot="18250542">
                <a:off x="1340533" y="3052488"/>
                <a:ext cx="1233567" cy="1857438"/>
                <a:chOff x="-1419" y="-2137"/>
                <a:chExt cx="624892" cy="980721"/>
              </a:xfrm>
            </p:grpSpPr>
            <p:sp>
              <p:nvSpPr>
                <p:cNvPr id="41" name="Стрелка вниз 40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solidFill>
                  <a:srgbClr val="7030A0"/>
                </a:solidFill>
                <a:ln>
                  <a:solidFill>
                    <a:srgbClr val="DAC2E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42" name="Овал 41"/>
                <p:cNvSpPr/>
                <p:nvPr/>
              </p:nvSpPr>
              <p:spPr>
                <a:xfrm rot="20530950">
                  <a:off x="-1419" y="87488"/>
                  <a:ext cx="624892" cy="631527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53" name="Группа 52"/>
              <p:cNvGrpSpPr/>
              <p:nvPr/>
            </p:nvGrpSpPr>
            <p:grpSpPr>
              <a:xfrm rot="19967594">
                <a:off x="1575039" y="1854124"/>
                <a:ext cx="1233567" cy="1857438"/>
                <a:chOff x="-1419" y="-2137"/>
                <a:chExt cx="624892" cy="980721"/>
              </a:xfrm>
              <a:solidFill>
                <a:srgbClr val="0070C0"/>
              </a:solidFill>
            </p:grpSpPr>
            <p:sp>
              <p:nvSpPr>
                <p:cNvPr id="58" name="Стрелка вниз 57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59" name="Овал 58"/>
                <p:cNvSpPr/>
                <p:nvPr/>
              </p:nvSpPr>
              <p:spPr>
                <a:xfrm rot="20530950">
                  <a:off x="-1419" y="87488"/>
                  <a:ext cx="624892" cy="631527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60" name="Группа 59"/>
              <p:cNvGrpSpPr/>
              <p:nvPr/>
            </p:nvGrpSpPr>
            <p:grpSpPr>
              <a:xfrm rot="6930383">
                <a:off x="7226544" y="2612911"/>
                <a:ext cx="1216554" cy="1883413"/>
                <a:chOff x="-3425" y="-2137"/>
                <a:chExt cx="624892" cy="980721"/>
              </a:xfrm>
              <a:solidFill>
                <a:srgbClr val="FFCC00"/>
              </a:solidFill>
            </p:grpSpPr>
            <p:sp>
              <p:nvSpPr>
                <p:cNvPr id="61" name="Стрелка вниз 60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62" name="Овал 61"/>
                <p:cNvSpPr/>
                <p:nvPr/>
              </p:nvSpPr>
              <p:spPr>
                <a:xfrm rot="20530950">
                  <a:off x="-3425" y="74329"/>
                  <a:ext cx="624892" cy="645010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63" name="Группа 62"/>
              <p:cNvGrpSpPr/>
              <p:nvPr/>
            </p:nvGrpSpPr>
            <p:grpSpPr>
              <a:xfrm rot="8914218">
                <a:off x="7134738" y="3814838"/>
                <a:ext cx="1216554" cy="1883413"/>
                <a:chOff x="-3425" y="-2137"/>
                <a:chExt cx="624892" cy="980721"/>
              </a:xfrm>
              <a:solidFill>
                <a:srgbClr val="FFCC00"/>
              </a:solidFill>
            </p:grpSpPr>
            <p:sp>
              <p:nvSpPr>
                <p:cNvPr id="64" name="Стрелка вниз 63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65" name="Овал 64"/>
                <p:cNvSpPr/>
                <p:nvPr/>
              </p:nvSpPr>
              <p:spPr>
                <a:xfrm rot="20530950">
                  <a:off x="-3425" y="74329"/>
                  <a:ext cx="624892" cy="645010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66" name="Группа 65"/>
              <p:cNvGrpSpPr/>
              <p:nvPr/>
            </p:nvGrpSpPr>
            <p:grpSpPr>
              <a:xfrm rot="11212006">
                <a:off x="6265298" y="4701704"/>
                <a:ext cx="1216554" cy="1883413"/>
                <a:chOff x="-3425" y="-2137"/>
                <a:chExt cx="624892" cy="980721"/>
              </a:xfrm>
              <a:solidFill>
                <a:srgbClr val="FF6600"/>
              </a:solidFill>
            </p:grpSpPr>
            <p:sp>
              <p:nvSpPr>
                <p:cNvPr id="67" name="Стрелка вниз 66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FF66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68" name="Овал 67"/>
                <p:cNvSpPr/>
                <p:nvPr/>
              </p:nvSpPr>
              <p:spPr>
                <a:xfrm rot="20530950">
                  <a:off x="-3425" y="74329"/>
                  <a:ext cx="624892" cy="645010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FF66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grpSp>
            <p:nvGrpSpPr>
              <p:cNvPr id="69" name="Группа 68"/>
              <p:cNvGrpSpPr/>
              <p:nvPr/>
            </p:nvGrpSpPr>
            <p:grpSpPr>
              <a:xfrm rot="3870677">
                <a:off x="5893579" y="668712"/>
                <a:ext cx="1227084" cy="1883413"/>
                <a:chOff x="-22441" y="-2137"/>
                <a:chExt cx="630301" cy="980721"/>
              </a:xfrm>
              <a:solidFill>
                <a:srgbClr val="FF00FF"/>
              </a:solidFill>
            </p:grpSpPr>
            <p:sp>
              <p:nvSpPr>
                <p:cNvPr id="70" name="Стрелка вниз 69"/>
                <p:cNvSpPr/>
                <p:nvPr/>
              </p:nvSpPr>
              <p:spPr>
                <a:xfrm rot="19678624">
                  <a:off x="123228" y="-2137"/>
                  <a:ext cx="484632" cy="980721"/>
                </a:xfrm>
                <a:prstGeom prst="downArrow">
                  <a:avLst/>
                </a:prstGeom>
                <a:grpFill/>
                <a:ln>
                  <a:solidFill>
                    <a:srgbClr val="DAC2E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71" name="Овал 70"/>
                <p:cNvSpPr/>
                <p:nvPr/>
              </p:nvSpPr>
              <p:spPr>
                <a:xfrm rot="20530950">
                  <a:off x="-22441" y="44480"/>
                  <a:ext cx="624892" cy="631527"/>
                </a:xfrm>
                <a:prstGeom prst="ellipse">
                  <a:avLst/>
                </a:prstGeom>
                <a:solidFill>
                  <a:schemeClr val="bg1"/>
                </a:solidFill>
                <a:ln w="57150">
                  <a:solidFill>
                    <a:srgbClr val="FF00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ru-RU"/>
                </a:p>
              </p:txBody>
            </p:sp>
          </p:grpSp>
          <p:sp>
            <p:nvSpPr>
              <p:cNvPr id="8" name="Прямоугольник 7"/>
              <p:cNvSpPr/>
              <p:nvPr/>
            </p:nvSpPr>
            <p:spPr>
              <a:xfrm>
                <a:off x="3480891" y="801578"/>
                <a:ext cx="1380034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«Юный</a:t>
                </a: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 художник»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11" name="Прямоугольник 10"/>
              <p:cNvSpPr/>
              <p:nvPr/>
            </p:nvSpPr>
            <p:spPr>
              <a:xfrm>
                <a:off x="4712953" y="801578"/>
                <a:ext cx="142478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«Веселый</a:t>
                </a: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 квадратик»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12" name="Прямоугольник 11"/>
              <p:cNvSpPr/>
              <p:nvPr/>
            </p:nvSpPr>
            <p:spPr>
              <a:xfrm>
                <a:off x="5929023" y="1198225"/>
                <a:ext cx="1621110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35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«Юный </a:t>
                </a:r>
                <a:endParaRPr lang="ru-RU" sz="1350" b="1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350" b="1" dirty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 </a:t>
                </a:r>
                <a:r>
                  <a:rPr lang="ru-RU" sz="135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исследователь»</a:t>
                </a:r>
                <a:endParaRPr lang="ru-RU" sz="135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2" name="Прямоугольник 71"/>
              <p:cNvSpPr/>
              <p:nvPr/>
            </p:nvSpPr>
            <p:spPr>
              <a:xfrm>
                <a:off x="6952603" y="2062321"/>
                <a:ext cx="1352684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</a:t>
                </a:r>
                <a:r>
                  <a:rPr lang="ru-RU" sz="1400" b="1" dirty="0" err="1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Лего</a:t>
                </a:r>
                <a:endParaRPr lang="ru-RU" sz="1400" b="1" dirty="0" smtClean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 – логика»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3" name="Прямоугольник 72"/>
              <p:cNvSpPr/>
              <p:nvPr/>
            </p:nvSpPr>
            <p:spPr>
              <a:xfrm>
                <a:off x="7200255" y="3429892"/>
                <a:ext cx="1621110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«СИРС»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4" name="Прямоугольник 73"/>
              <p:cNvSpPr/>
              <p:nvPr/>
            </p:nvSpPr>
            <p:spPr>
              <a:xfrm>
                <a:off x="7021165" y="4561964"/>
                <a:ext cx="1621110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«Песочные</a:t>
                </a: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 чудеса»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5" name="Прямоугольник 74"/>
              <p:cNvSpPr/>
              <p:nvPr/>
            </p:nvSpPr>
            <p:spPr>
              <a:xfrm>
                <a:off x="6042036" y="5641503"/>
                <a:ext cx="1621110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</a:t>
                </a:r>
                <a:r>
                  <a:rPr lang="ru-RU" sz="1400" b="1" dirty="0" err="1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Абакус</a:t>
                </a: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6" name="Прямоугольник 75"/>
              <p:cNvSpPr/>
              <p:nvPr/>
            </p:nvSpPr>
            <p:spPr>
              <a:xfrm>
                <a:off x="4788917" y="5859394"/>
                <a:ext cx="1621110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«Говори</a:t>
                </a: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 правильно»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7" name="Прямоугольник 76"/>
              <p:cNvSpPr/>
              <p:nvPr/>
            </p:nvSpPr>
            <p:spPr>
              <a:xfrm>
                <a:off x="3636789" y="5929535"/>
                <a:ext cx="1621110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</a:t>
                </a:r>
                <a:r>
                  <a:rPr lang="ru-RU" sz="1400" b="1" dirty="0" err="1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Домисолька</a:t>
                </a: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8" name="Прямоугольник 77"/>
              <p:cNvSpPr/>
              <p:nvPr/>
            </p:nvSpPr>
            <p:spPr>
              <a:xfrm>
                <a:off x="2268637" y="5785519"/>
                <a:ext cx="1621110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«Горошина»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79" name="Прямоугольник 78"/>
              <p:cNvSpPr/>
              <p:nvPr/>
            </p:nvSpPr>
            <p:spPr>
              <a:xfrm>
                <a:off x="1335557" y="4906301"/>
                <a:ext cx="1621110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«Весёлая </a:t>
                </a: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азбука»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80" name="Прямоугольник 79"/>
              <p:cNvSpPr/>
              <p:nvPr/>
            </p:nvSpPr>
            <p:spPr>
              <a:xfrm>
                <a:off x="1007567" y="3554432"/>
                <a:ext cx="1621110" cy="73866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Театральная </a:t>
                </a: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с</a:t>
                </a: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тудия </a:t>
                </a:r>
              </a:p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«Апельсин»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81" name="Прямоугольник 80"/>
              <p:cNvSpPr/>
              <p:nvPr/>
            </p:nvSpPr>
            <p:spPr>
              <a:xfrm>
                <a:off x="2253257" y="1360859"/>
                <a:ext cx="1380034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«Карусель»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  <p:sp>
            <p:nvSpPr>
              <p:cNvPr id="82" name="Прямоугольник 81"/>
              <p:cNvSpPr/>
              <p:nvPr/>
            </p:nvSpPr>
            <p:spPr>
              <a:xfrm>
                <a:off x="1428226" y="2350992"/>
                <a:ext cx="1380034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latinLnBrk="1">
                  <a:spcAft>
                    <a:spcPts val="0"/>
                  </a:spcAft>
                </a:pPr>
                <a:r>
                  <a:rPr lang="ru-RU" sz="1400" b="1" dirty="0" smtClean="0">
                    <a:solidFill>
                      <a:srgbClr val="002060"/>
                    </a:solidFill>
                    <a:latin typeface="Times New Roman"/>
                    <a:ea typeface="Times New Roman"/>
                  </a:rPr>
                  <a:t>«Радуга»</a:t>
                </a:r>
                <a:endParaRPr lang="ru-RU" sz="1400" dirty="0">
                  <a:solidFill>
                    <a:srgbClr val="002060"/>
                  </a:solidFill>
                  <a:latin typeface="Times New Roman"/>
                  <a:ea typeface="Times New Roman"/>
                </a:endParaRPr>
              </a:p>
            </p:txBody>
          </p:sp>
        </p:grpSp>
      </p:grpSp>
      <p:sp>
        <p:nvSpPr>
          <p:cNvPr id="6" name="Прямоугольник 5"/>
          <p:cNvSpPr/>
          <p:nvPr/>
        </p:nvSpPr>
        <p:spPr>
          <a:xfrm>
            <a:off x="1456533" y="-299"/>
            <a:ext cx="7640323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ДОПОЛНИТЕЛЬНОЕ ОБРАЗОВАНИЕ</a:t>
            </a:r>
          </a:p>
        </p:txBody>
      </p:sp>
      <p:pic>
        <p:nvPicPr>
          <p:cNvPr id="48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94137" y="56415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4215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24813" y="-3993"/>
            <a:ext cx="9822501" cy="6877446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2031524" y="44624"/>
            <a:ext cx="6645825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РАБОТА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ПРОФСОЮЗНОЙ ОРГАНИЗАЦИИ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МАДОУ ЦРР – Д/С</a:t>
            </a:r>
          </a:p>
        </p:txBody>
      </p:sp>
      <p:pic>
        <p:nvPicPr>
          <p:cNvPr id="10" name="Picture 10" descr="https://sun9-45.userapi.com/impg/65s89XNf5UFWR-SDjfef-NWFjLX1C-R_nXe-IQ/S-XXkgnod00.jpg?size=2560x1920&amp;quality=95&amp;sign=d9f11f0860ab770d068cd59b856144c7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61" b="12175"/>
          <a:stretch/>
        </p:blipFill>
        <p:spPr bwMode="auto">
          <a:xfrm>
            <a:off x="177482" y="1628800"/>
            <a:ext cx="3688293" cy="26200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4860925" y="3862789"/>
            <a:ext cx="49685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МЕРОПРИЯТИЯ, ПОСВЯЩЁННЫЕ 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80-ЛЕТИЮ ПОБЕДЫ В ВОВ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324421" y="1268760"/>
            <a:ext cx="33993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«КРОСС НАЦИИ»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56" t="33542" r="10104"/>
          <a:stretch/>
        </p:blipFill>
        <p:spPr bwMode="auto">
          <a:xfrm>
            <a:off x="5449911" y="1523723"/>
            <a:ext cx="3709869" cy="23373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 descr="F:\Конкурс Лучшие детские сады России 2026\фото\день здоровья педагоги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294" t="11772" r="2488" b="17778"/>
          <a:stretch/>
        </p:blipFill>
        <p:spPr bwMode="auto">
          <a:xfrm>
            <a:off x="193846" y="4653136"/>
            <a:ext cx="3383529" cy="21353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Прямоугольник 15"/>
          <p:cNvSpPr/>
          <p:nvPr/>
        </p:nvSpPr>
        <p:spPr>
          <a:xfrm>
            <a:off x="203582" y="4283804"/>
            <a:ext cx="33993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«ДЕНЬ ЗДОРОВЬЕ»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4" name="Picture 6" descr="F:\Конкурс Лучшие детские сады России 2026\фото\Песня победы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" t="4545" r="14" b="14349"/>
          <a:stretch/>
        </p:blipFill>
        <p:spPr bwMode="auto">
          <a:xfrm>
            <a:off x="5449911" y="4468470"/>
            <a:ext cx="3790580" cy="23177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10459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-27384"/>
            <a:ext cx="9822501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1527468" y="-27384"/>
            <a:ext cx="7941970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РАБОТА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ПРОФСОЮЗНОЙ ОРГАНИЗАЦИИ </a:t>
            </a:r>
          </a:p>
          <a:p>
            <a:pPr algn="ctr"/>
            <a:r>
              <a:rPr lang="ru-RU" altLang="ko-KR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МАДОУ ЦРР – Д/С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5631330" y="3573016"/>
            <a:ext cx="28299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ВСЕРОССИЙСКИЙ  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СУББОТНИК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443435" y="3573016"/>
            <a:ext cx="33993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НОВЫЙ ГОД ДЛЯ ДЕТЕЙ ЧЛЕНОВ ПРОФСОЮЗА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AutoShape 2" descr="https://sun9-35.userapi.com/s/v1/ig2/1qKIPFB8FdUO5Wg5ujWw5YZ-FoLs7Z0x9I4gPsDDsL08yd25gPA-WugonUQVkov4rxYHab_HiMCJKFCMVQXYlVQE.jpg?quality=95&amp;as=32x24,48x36,72x54,108x81,160x120,240x180,360x270,480x360,540x405,640x480,720x540,1080x810,1280x960&amp;from=bu&amp;cs=1280x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6" name="Прямоугольник 15"/>
          <p:cNvSpPr/>
          <p:nvPr/>
        </p:nvSpPr>
        <p:spPr>
          <a:xfrm>
            <a:off x="5292973" y="6525344"/>
            <a:ext cx="33993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«ТУРИСТИЧЕСКИЙ СЛЕТ»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0" t="14512" b="15000"/>
          <a:stretch/>
        </p:blipFill>
        <p:spPr bwMode="auto">
          <a:xfrm>
            <a:off x="229646" y="1412776"/>
            <a:ext cx="3895599" cy="21396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0" t="25934" r="17500" b="12241"/>
          <a:stretch/>
        </p:blipFill>
        <p:spPr bwMode="auto">
          <a:xfrm>
            <a:off x="5291191" y="1412776"/>
            <a:ext cx="3388998" cy="21396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 descr="D:\Фрумузки\ФОТОГРАФИИ\Фото мои с кол.работа\IMG-20230527-WA0037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614" r="6618" b="16685"/>
          <a:stretch/>
        </p:blipFill>
        <p:spPr bwMode="auto">
          <a:xfrm>
            <a:off x="5651759" y="4221088"/>
            <a:ext cx="2737558" cy="22554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183" b="10099"/>
          <a:stretch/>
        </p:blipFill>
        <p:spPr bwMode="auto">
          <a:xfrm>
            <a:off x="972493" y="4221088"/>
            <a:ext cx="2121502" cy="22554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Прямоугольник 19"/>
          <p:cNvSpPr/>
          <p:nvPr/>
        </p:nvSpPr>
        <p:spPr>
          <a:xfrm>
            <a:off x="540445" y="6525344"/>
            <a:ext cx="29109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«ДЕНЬ ЕДИНСТВА»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73794" y="69956"/>
            <a:ext cx="1114723" cy="10547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3333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:\Конкурс Лучшие детские сады России 2026\фон-фон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25454" r="4792" b="5555"/>
          <a:stretch/>
        </p:blipFill>
        <p:spPr bwMode="auto">
          <a:xfrm>
            <a:off x="0" y="0"/>
            <a:ext cx="9720524" cy="6885384"/>
          </a:xfrm>
          <a:prstGeom prst="rect">
            <a:avLst/>
          </a:prstGeom>
          <a:noFill/>
          <a:ln>
            <a:solidFill>
              <a:srgbClr val="CBA9E5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Picture background"/>
          <p:cNvSpPr>
            <a:spLocks noChangeAspect="1" noChangeArrowheads="1"/>
          </p:cNvSpPr>
          <p:nvPr/>
        </p:nvSpPr>
        <p:spPr bwMode="auto">
          <a:xfrm>
            <a:off x="165406" y="-144463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2" name="AutoShape 2" descr="https://sun9-24.userapi.com/s/v1/ig2/5GjOl6VmAoYPGkHXNjfdkAp-mWneTVIjDhn6Ww-MLsbtAoDHzODzhM8soWBoNwP1JxrVZPKF5CMap9mF3WTOIP3c.jpg?quality=95&amp;crop=0,0,1920,1440&amp;as=32x24,48x36,72x54,108x81,160x120,240x180,360x270,480x360,540x405,640x480,720x540,1080x810,1280x960,1440x1080,1920x1440&amp;from=bu&amp;u=6xkYuV0qAntBI2CanKhx_CyAzFyQBvX4D5cs9ofati4&amp;cs=1280x0"/>
          <p:cNvSpPr>
            <a:spLocks noChangeAspect="1" noChangeArrowheads="1"/>
          </p:cNvSpPr>
          <p:nvPr/>
        </p:nvSpPr>
        <p:spPr bwMode="auto">
          <a:xfrm>
            <a:off x="327437" y="7938"/>
            <a:ext cx="324062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21" name="Рисунок 20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1250" b="62250" l="0" r="100000"/>
                    </a14:imgEffect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4943" r="3031" b="41477"/>
          <a:stretch/>
        </p:blipFill>
        <p:spPr bwMode="auto">
          <a:xfrm>
            <a:off x="-251643" y="5299453"/>
            <a:ext cx="9973493" cy="18019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2" name="Прямоугольник 21"/>
          <p:cNvSpPr/>
          <p:nvPr/>
        </p:nvSpPr>
        <p:spPr>
          <a:xfrm>
            <a:off x="2268637" y="4869159"/>
            <a:ext cx="5040560" cy="430293"/>
          </a:xfrm>
          <a:prstGeom prst="rect">
            <a:avLst/>
          </a:prstGeom>
        </p:spPr>
        <p:txBody>
          <a:bodyPr wrap="square">
            <a:prstTxWarp prst="textChevron">
              <a:avLst/>
            </a:prstTxWarp>
            <a:spAutoFit/>
          </a:bodyPr>
          <a:lstStyle/>
          <a:p>
            <a:pPr algn="ctr"/>
            <a:r>
              <a:rPr lang="ru-RU" sz="25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БЛАГОДАРИМ ЗА ВНИМАНИЕ</a:t>
            </a:r>
            <a:r>
              <a:rPr lang="ru-RU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1" y="312739"/>
            <a:ext cx="9720524" cy="7001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95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КАЖДЫЙ РЕБЕНОК ЗАСЛУЖИВАЕТ САМОГО ЛУЧШЕГО СТАРТА В ЖИЗНИ! </a:t>
            </a:r>
            <a:endParaRPr lang="ru-RU" sz="105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 ЛЮБОВЬЮ, КОМАНДА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ЦЕНТРА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РАЗВИТИЯ 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РЕБЕНКА.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2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3" descr="C:\Users\user\Desktop\Рагима\Новая папка\bLxM5SC7hDM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9" r="7073" b="5197"/>
          <a:stretch/>
        </p:blipFill>
        <p:spPr bwMode="auto">
          <a:xfrm>
            <a:off x="2984012" y="1239571"/>
            <a:ext cx="3677113" cy="34794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3286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13241</TotalTime>
  <Words>1647</Words>
  <Application>Microsoft Office PowerPoint</Application>
  <PresentationFormat>Произвольный</PresentationFormat>
  <Paragraphs>493</Paragraphs>
  <Slides>74</Slides>
  <Notes>4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74</vt:i4>
      </vt:variant>
    </vt:vector>
  </HeadingPairs>
  <TitlesOfParts>
    <vt:vector size="75" baseType="lpstr"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HP</dc:creator>
  <cp:lastModifiedBy>HP</cp:lastModifiedBy>
  <cp:revision>251</cp:revision>
  <dcterms:created xsi:type="dcterms:W3CDTF">2026-05-09T08:53:03Z</dcterms:created>
  <dcterms:modified xsi:type="dcterms:W3CDTF">2026-05-22T18:35:37Z</dcterms:modified>
</cp:coreProperties>
</file>